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36"/>
  </p:notesMasterIdLst>
  <p:sldIdLst>
    <p:sldId id="278" r:id="rId2"/>
    <p:sldId id="338" r:id="rId3"/>
    <p:sldId id="339" r:id="rId4"/>
    <p:sldId id="340" r:id="rId5"/>
    <p:sldId id="304" r:id="rId6"/>
    <p:sldId id="262" r:id="rId7"/>
    <p:sldId id="301" r:id="rId8"/>
    <p:sldId id="351" r:id="rId9"/>
    <p:sldId id="352" r:id="rId10"/>
    <p:sldId id="353" r:id="rId11"/>
    <p:sldId id="354" r:id="rId12"/>
    <p:sldId id="264" r:id="rId13"/>
    <p:sldId id="355" r:id="rId14"/>
    <p:sldId id="349" r:id="rId15"/>
    <p:sldId id="350" r:id="rId16"/>
    <p:sldId id="341" r:id="rId17"/>
    <p:sldId id="266" r:id="rId18"/>
    <p:sldId id="348" r:id="rId19"/>
    <p:sldId id="258" r:id="rId20"/>
    <p:sldId id="310" r:id="rId21"/>
    <p:sldId id="309" r:id="rId22"/>
    <p:sldId id="321" r:id="rId23"/>
    <p:sldId id="342" r:id="rId24"/>
    <p:sldId id="356" r:id="rId25"/>
    <p:sldId id="344" r:id="rId26"/>
    <p:sldId id="345" r:id="rId27"/>
    <p:sldId id="317" r:id="rId28"/>
    <p:sldId id="335" r:id="rId29"/>
    <p:sldId id="336" r:id="rId30"/>
    <p:sldId id="318" r:id="rId31"/>
    <p:sldId id="347" r:id="rId32"/>
    <p:sldId id="358" r:id="rId33"/>
    <p:sldId id="346" r:id="rId34"/>
    <p:sldId id="357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" initials="" lastIdx="1" clrIdx="0"/>
  <p:cmAuthor id="1" name="MacBookAir" initials="" lastIdx="1" clrIdx="1"/>
  <p:cmAuthor id="2" name="ДД" initials="ДД" lastIdx="1" clrIdx="2"/>
  <p:cmAuthor id="3" name="Пользователь Windows" initials="ПW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00FF"/>
    <a:srgbClr val="F2ACF2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0476" autoAdjust="0"/>
  </p:normalViewPr>
  <p:slideViewPr>
    <p:cSldViewPr>
      <p:cViewPr varScale="1">
        <p:scale>
          <a:sx n="50" d="100"/>
          <a:sy n="50" d="100"/>
        </p:scale>
        <p:origin x="1279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6.2520563954432423E-2"/>
          <c:w val="1"/>
          <c:h val="0.928867269137199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8790421103792405E-2"/>
                  <c:y val="8.0268859015664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C8-254B-86B8-EE2518DB8B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9667681272067498E-2"/>
                  <c:y val="-7.2600084507913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C8-254B-86B8-EE2518DB8B0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7971077599819999E-2"/>
                  <c:y val="-1.24274670756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C8-254B-86B8-EE2518DB8B0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6064299733892018E-2"/>
                  <c:y val="-2.5584829630846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EC8-254B-86B8-EE2518DB8B0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5701024401168826E-2"/>
                  <c:y val="-1.823033545811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EC8-254B-86B8-EE2518DB8B0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3960477054577714E-2"/>
                  <c:y val="-1.7872211645550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EC8-254B-86B8-EE2518DB8B0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2365195754263631E-2"/>
                  <c:y val="-1.8440198456816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EC8-254B-86B8-EE2518DB8B06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F-3EC8-254B-86B8-EE2518DB8B06}"/>
              </c:ext>
            </c:extLst>
          </c:dPt>
          <c:dLbls>
            <c:dLbl>
              <c:idx val="0"/>
              <c:layout>
                <c:manualLayout>
                  <c:x val="-6.7171328406191208E-2"/>
                  <c:y val="-1.350090105417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sz="1800" b="1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C8-254B-86B8-EE2518DB8B06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3217072000818247E-2"/>
                  <c:y val="-7.7956098176281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sz="1800" b="1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EC8-254B-86B8-EE2518DB8B06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13677883115189E-2"/>
                  <c:y val="-7.0014989227062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sz="1800" b="1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EC8-254B-86B8-EE2518DB8B06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9769406574037828E-2"/>
                  <c:y val="-9.3813574448012686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i="0" u="none" strike="noStrike" kern="1200" baseline="0" dirty="0">
                        <a:solidFill>
                          <a:srgbClr val="4F81BD">
                            <a:lumMod val="50000"/>
                          </a:srgbClr>
                        </a:solidFill>
                        <a:latin typeface="Times New Roman"/>
                        <a:ea typeface="+mn-ea"/>
                        <a:cs typeface="Times New Roman"/>
                      </a:rPr>
                      <a:t>158</a:t>
                    </a:r>
                    <a:endParaRPr lang="en-US" sz="1600" b="1" dirty="0">
                      <a:latin typeface="Times New Roman"/>
                      <a:cs typeface="Times New Roman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00" b="1" i="0" u="none" strike="noStrike" kern="1200" baseline="0">
                    <a:solidFill>
                      <a:srgbClr val="4F81BD">
                        <a:lumMod val="50000"/>
                      </a:srgbClr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Лист1!$L$2:$L$5</c:f>
              <c:numCache>
                <c:formatCode>General</c:formatCode>
                <c:ptCount val="4"/>
                <c:pt idx="0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EC8-254B-86B8-EE2518DB8B06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854322805265736E-2"/>
                  <c:y val="-1.0201507664904264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Лист1!$M$2:$M$5</c:f>
              <c:numCache>
                <c:formatCode>General</c:formatCode>
                <c:ptCount val="4"/>
                <c:pt idx="0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EC8-254B-86B8-EE2518DB8B06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854322805265736E-2"/>
                  <c:y val="-1.0119549558245806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192</a:t>
                    </a:r>
                    <a:endParaRPr lang="en-US" sz="1800" b="1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Лист1!$N$2:$N$5</c:f>
              <c:numCache>
                <c:formatCode>General</c:formatCode>
                <c:ptCount val="4"/>
                <c:pt idx="0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3EC8-254B-86B8-EE2518DB8B06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7042004474476021E-2"/>
                  <c:y val="-7.22824968446128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800" b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048636759919593E-2"/>
                      <c:h val="3.57292951056440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DAE-174A-A620-7CB0FA4AC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Лист1!$O$2:$O$5</c:f>
              <c:numCache>
                <c:formatCode>General</c:formatCode>
                <c:ptCount val="4"/>
                <c:pt idx="0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AE-174A-A620-7CB0FA4AC4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187369472"/>
        <c:axId val="89295680"/>
        <c:axId val="0"/>
      </c:bar3DChart>
      <c:catAx>
        <c:axId val="18736947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89295680"/>
        <c:crosses val="autoZero"/>
        <c:auto val="1"/>
        <c:lblAlgn val="ctr"/>
        <c:lblOffset val="100"/>
        <c:noMultiLvlLbl val="0"/>
      </c:catAx>
      <c:valAx>
        <c:axId val="89295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73694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006014849252004"/>
          <c:y val="0.88286420556446121"/>
          <c:w val="0.80205974394707946"/>
          <c:h val="4.2064313034611368E-2"/>
        </c:manualLayout>
      </c:layout>
      <c:overlay val="0"/>
      <c:txPr>
        <a:bodyPr/>
        <a:lstStyle/>
        <a:p>
          <a:pPr>
            <a:defRPr sz="1400" b="1">
              <a:solidFill>
                <a:schemeClr val="tx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4AA481-6A79-490A-80A4-CB4498A6CDA0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6BC0BB62-19AD-4D74-9CA4-2E2F9745F222}">
      <dgm:prSet phldrT="[Text]"/>
      <dgm:spPr>
        <a:solidFill>
          <a:schemeClr val="accent6"/>
        </a:solidFill>
      </dgm:spPr>
      <dgm:t>
        <a:bodyPr/>
        <a:lstStyle/>
        <a:p>
          <a:pPr algn="ctr"/>
          <a:r>
            <a:rPr lang="ru-RU" dirty="0">
              <a:solidFill>
                <a:srgbClr val="002060"/>
              </a:solidFill>
            </a:rPr>
            <a:t>стандартная надбавка 3 уровня</a:t>
          </a:r>
        </a:p>
      </dgm:t>
    </dgm:pt>
    <dgm:pt modelId="{136E2D84-7301-4267-A190-203C03B46A38}" type="parTrans" cxnId="{28178BE7-332F-49D4-8E03-C3017CA65BC9}">
      <dgm:prSet/>
      <dgm:spPr/>
      <dgm:t>
        <a:bodyPr/>
        <a:lstStyle/>
        <a:p>
          <a:endParaRPr lang="ru-RU"/>
        </a:p>
      </dgm:t>
    </dgm:pt>
    <dgm:pt modelId="{361C35F1-C155-4008-BAEA-95DEE269C5E9}" type="sibTrans" cxnId="{28178BE7-332F-49D4-8E03-C3017CA65BC9}">
      <dgm:prSet/>
      <dgm:spPr/>
      <dgm:t>
        <a:bodyPr/>
        <a:lstStyle/>
        <a:p>
          <a:endParaRPr lang="ru-RU"/>
        </a:p>
      </dgm:t>
    </dgm:pt>
    <dgm:pt modelId="{D673598C-CDD2-4AD5-B848-CFD2558EC58D}">
      <dgm:prSet phldrT="[Text]"/>
      <dgm:spPr>
        <a:solidFill>
          <a:schemeClr val="accent2"/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</a:rPr>
            <a:t>надбавка 1 уровня + ОПА, защиты диссертаций</a:t>
          </a:r>
        </a:p>
      </dgm:t>
    </dgm:pt>
    <dgm:pt modelId="{1F33B4E7-88E2-47C6-9952-C9FF94C6C2CC}" type="parTrans" cxnId="{88FDEBB1-B4F1-4E29-8822-4D00B34511D8}">
      <dgm:prSet/>
      <dgm:spPr/>
      <dgm:t>
        <a:bodyPr/>
        <a:lstStyle/>
        <a:p>
          <a:endParaRPr lang="ru-RU"/>
        </a:p>
      </dgm:t>
    </dgm:pt>
    <dgm:pt modelId="{47463491-8FDE-460A-98EB-34C3C24C8453}" type="sibTrans" cxnId="{88FDEBB1-B4F1-4E29-8822-4D00B34511D8}">
      <dgm:prSet/>
      <dgm:spPr/>
      <dgm:t>
        <a:bodyPr/>
        <a:lstStyle/>
        <a:p>
          <a:endParaRPr lang="ru-RU"/>
        </a:p>
      </dgm:t>
    </dgm:pt>
    <dgm:pt modelId="{592863CA-FF1D-457A-8D42-BC9B4D676CB1}">
      <dgm:prSet phldrT="[Text]"/>
      <dgm:spPr>
        <a:solidFill>
          <a:schemeClr val="accent4"/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</a:rPr>
            <a:t>меганадбавка</a:t>
          </a:r>
        </a:p>
      </dgm:t>
    </dgm:pt>
    <dgm:pt modelId="{7A07B9AE-3030-4905-9AA7-2C9F25BC5ACE}" type="sibTrans" cxnId="{C858A75C-F100-4F47-9E63-03E0EDB8E48B}">
      <dgm:prSet/>
      <dgm:spPr/>
      <dgm:t>
        <a:bodyPr/>
        <a:lstStyle/>
        <a:p>
          <a:endParaRPr lang="ru-RU"/>
        </a:p>
      </dgm:t>
    </dgm:pt>
    <dgm:pt modelId="{9B6519BA-103C-41FF-A7B5-76A26EAF8FA7}" type="parTrans" cxnId="{C858A75C-F100-4F47-9E63-03E0EDB8E48B}">
      <dgm:prSet/>
      <dgm:spPr/>
      <dgm:t>
        <a:bodyPr/>
        <a:lstStyle/>
        <a:p>
          <a:endParaRPr lang="ru-RU"/>
        </a:p>
      </dgm:t>
    </dgm:pt>
    <dgm:pt modelId="{CFE2B3A8-F961-4F48-B312-5A5494219E83}" type="pres">
      <dgm:prSet presAssocID="{4C4AA481-6A79-490A-80A4-CB4498A6CDA0}" presName="Name0" presStyleCnt="0">
        <dgm:presLayoutVars>
          <dgm:dir/>
          <dgm:animLvl val="lvl"/>
          <dgm:resizeHandles val="exact"/>
        </dgm:presLayoutVars>
      </dgm:prSet>
      <dgm:spPr/>
    </dgm:pt>
    <dgm:pt modelId="{858FBD4D-0038-4DD8-AC3F-0A79D712460E}" type="pres">
      <dgm:prSet presAssocID="{592863CA-FF1D-457A-8D42-BC9B4D676CB1}" presName="Name8" presStyleCnt="0"/>
      <dgm:spPr/>
    </dgm:pt>
    <dgm:pt modelId="{1762A792-B6C7-4D15-B049-3DBDF16F61E1}" type="pres">
      <dgm:prSet presAssocID="{592863CA-FF1D-457A-8D42-BC9B4D676CB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47802-0416-4BF4-9141-49485ADA1C84}" type="pres">
      <dgm:prSet presAssocID="{592863CA-FF1D-457A-8D42-BC9B4D676CB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B4F12-4EF8-4D11-A98B-8BE479060D8F}" type="pres">
      <dgm:prSet presAssocID="{6BC0BB62-19AD-4D74-9CA4-2E2F9745F222}" presName="Name8" presStyleCnt="0"/>
      <dgm:spPr/>
    </dgm:pt>
    <dgm:pt modelId="{DC090D18-1C12-4CF6-92EF-608EE94E3938}" type="pres">
      <dgm:prSet presAssocID="{6BC0BB62-19AD-4D74-9CA4-2E2F9745F22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BEC67-3B95-4544-B479-5FF9D608588A}" type="pres">
      <dgm:prSet presAssocID="{6BC0BB62-19AD-4D74-9CA4-2E2F9745F2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3D592-2B97-497E-AC5C-284B3C9FA82F}" type="pres">
      <dgm:prSet presAssocID="{D673598C-CDD2-4AD5-B848-CFD2558EC58D}" presName="Name8" presStyleCnt="0"/>
      <dgm:spPr/>
    </dgm:pt>
    <dgm:pt modelId="{7B8DBBAE-2BC9-446F-AE9E-6E5E92F564B0}" type="pres">
      <dgm:prSet presAssocID="{D673598C-CDD2-4AD5-B848-CFD2558EC58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DF73B-080D-43CE-B5D6-3C2A395D5F60}" type="pres">
      <dgm:prSet presAssocID="{D673598C-CDD2-4AD5-B848-CFD2558EC5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B0FAD3-38EF-472D-8C09-01C8E8C69286}" type="presOf" srcId="{592863CA-FF1D-457A-8D42-BC9B4D676CB1}" destId="{6E447802-0416-4BF4-9141-49485ADA1C84}" srcOrd="1" destOrd="0" presId="urn:microsoft.com/office/officeart/2005/8/layout/pyramid1"/>
    <dgm:cxn modelId="{470B410D-B65B-49B2-B0EA-4B0D0F2E5DA2}" type="presOf" srcId="{592863CA-FF1D-457A-8D42-BC9B4D676CB1}" destId="{1762A792-B6C7-4D15-B049-3DBDF16F61E1}" srcOrd="0" destOrd="0" presId="urn:microsoft.com/office/officeart/2005/8/layout/pyramid1"/>
    <dgm:cxn modelId="{7A1682D4-98E3-4D8E-8364-6C82446E9629}" type="presOf" srcId="{4C4AA481-6A79-490A-80A4-CB4498A6CDA0}" destId="{CFE2B3A8-F961-4F48-B312-5A5494219E83}" srcOrd="0" destOrd="0" presId="urn:microsoft.com/office/officeart/2005/8/layout/pyramid1"/>
    <dgm:cxn modelId="{C858A75C-F100-4F47-9E63-03E0EDB8E48B}" srcId="{4C4AA481-6A79-490A-80A4-CB4498A6CDA0}" destId="{592863CA-FF1D-457A-8D42-BC9B4D676CB1}" srcOrd="0" destOrd="0" parTransId="{9B6519BA-103C-41FF-A7B5-76A26EAF8FA7}" sibTransId="{7A07B9AE-3030-4905-9AA7-2C9F25BC5ACE}"/>
    <dgm:cxn modelId="{88FDEBB1-B4F1-4E29-8822-4D00B34511D8}" srcId="{4C4AA481-6A79-490A-80A4-CB4498A6CDA0}" destId="{D673598C-CDD2-4AD5-B848-CFD2558EC58D}" srcOrd="2" destOrd="0" parTransId="{1F33B4E7-88E2-47C6-9952-C9FF94C6C2CC}" sibTransId="{47463491-8FDE-460A-98EB-34C3C24C8453}"/>
    <dgm:cxn modelId="{E45E5F45-EC91-4495-B983-F179BE553A76}" type="presOf" srcId="{6BC0BB62-19AD-4D74-9CA4-2E2F9745F222}" destId="{DC090D18-1C12-4CF6-92EF-608EE94E3938}" srcOrd="0" destOrd="0" presId="urn:microsoft.com/office/officeart/2005/8/layout/pyramid1"/>
    <dgm:cxn modelId="{28178BE7-332F-49D4-8E03-C3017CA65BC9}" srcId="{4C4AA481-6A79-490A-80A4-CB4498A6CDA0}" destId="{6BC0BB62-19AD-4D74-9CA4-2E2F9745F222}" srcOrd="1" destOrd="0" parTransId="{136E2D84-7301-4267-A190-203C03B46A38}" sibTransId="{361C35F1-C155-4008-BAEA-95DEE269C5E9}"/>
    <dgm:cxn modelId="{4D0E7C92-1C1A-4C67-A204-DAB37C15F3D7}" type="presOf" srcId="{D673598C-CDD2-4AD5-B848-CFD2558EC58D}" destId="{7B8DBBAE-2BC9-446F-AE9E-6E5E92F564B0}" srcOrd="0" destOrd="0" presId="urn:microsoft.com/office/officeart/2005/8/layout/pyramid1"/>
    <dgm:cxn modelId="{26B9D944-58E1-400A-9440-126F969BAD2E}" type="presOf" srcId="{D673598C-CDD2-4AD5-B848-CFD2558EC58D}" destId="{95DDF73B-080D-43CE-B5D6-3C2A395D5F60}" srcOrd="1" destOrd="0" presId="urn:microsoft.com/office/officeart/2005/8/layout/pyramid1"/>
    <dgm:cxn modelId="{08BAE1F2-3751-41E3-97C1-5CC5442085D6}" type="presOf" srcId="{6BC0BB62-19AD-4D74-9CA4-2E2F9745F222}" destId="{130BEC67-3B95-4544-B479-5FF9D608588A}" srcOrd="1" destOrd="0" presId="urn:microsoft.com/office/officeart/2005/8/layout/pyramid1"/>
    <dgm:cxn modelId="{F858985B-7ED9-45FD-84BC-EED922D0D4BE}" type="presParOf" srcId="{CFE2B3A8-F961-4F48-B312-5A5494219E83}" destId="{858FBD4D-0038-4DD8-AC3F-0A79D712460E}" srcOrd="0" destOrd="0" presId="urn:microsoft.com/office/officeart/2005/8/layout/pyramid1"/>
    <dgm:cxn modelId="{092BA393-ABD9-41F5-84D7-49E942B3076F}" type="presParOf" srcId="{858FBD4D-0038-4DD8-AC3F-0A79D712460E}" destId="{1762A792-B6C7-4D15-B049-3DBDF16F61E1}" srcOrd="0" destOrd="0" presId="urn:microsoft.com/office/officeart/2005/8/layout/pyramid1"/>
    <dgm:cxn modelId="{AE13593C-3B8F-416B-B326-E08A11A95161}" type="presParOf" srcId="{858FBD4D-0038-4DD8-AC3F-0A79D712460E}" destId="{6E447802-0416-4BF4-9141-49485ADA1C84}" srcOrd="1" destOrd="0" presId="urn:microsoft.com/office/officeart/2005/8/layout/pyramid1"/>
    <dgm:cxn modelId="{84898BB1-3FEC-4DDB-A269-4E03D1201EFA}" type="presParOf" srcId="{CFE2B3A8-F961-4F48-B312-5A5494219E83}" destId="{116B4F12-4EF8-4D11-A98B-8BE479060D8F}" srcOrd="1" destOrd="0" presId="urn:microsoft.com/office/officeart/2005/8/layout/pyramid1"/>
    <dgm:cxn modelId="{0CC8CF48-C866-4C15-9C01-2337A534F525}" type="presParOf" srcId="{116B4F12-4EF8-4D11-A98B-8BE479060D8F}" destId="{DC090D18-1C12-4CF6-92EF-608EE94E3938}" srcOrd="0" destOrd="0" presId="urn:microsoft.com/office/officeart/2005/8/layout/pyramid1"/>
    <dgm:cxn modelId="{BE7146CA-9C40-4C28-B227-32E75D3C6E76}" type="presParOf" srcId="{116B4F12-4EF8-4D11-A98B-8BE479060D8F}" destId="{130BEC67-3B95-4544-B479-5FF9D608588A}" srcOrd="1" destOrd="0" presId="urn:microsoft.com/office/officeart/2005/8/layout/pyramid1"/>
    <dgm:cxn modelId="{8E1C7347-639F-423B-948E-100032320CB9}" type="presParOf" srcId="{CFE2B3A8-F961-4F48-B312-5A5494219E83}" destId="{F733D592-2B97-497E-AC5C-284B3C9FA82F}" srcOrd="2" destOrd="0" presId="urn:microsoft.com/office/officeart/2005/8/layout/pyramid1"/>
    <dgm:cxn modelId="{88DAF392-AEC4-4B3B-9D43-5840E200B063}" type="presParOf" srcId="{F733D592-2B97-497E-AC5C-284B3C9FA82F}" destId="{7B8DBBAE-2BC9-446F-AE9E-6E5E92F564B0}" srcOrd="0" destOrd="0" presId="urn:microsoft.com/office/officeart/2005/8/layout/pyramid1"/>
    <dgm:cxn modelId="{38E03996-7885-47AC-BDCD-94393A266D56}" type="presParOf" srcId="{F733D592-2B97-497E-AC5C-284B3C9FA82F}" destId="{95DDF73B-080D-43CE-B5D6-3C2A395D5F6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2A792-B6C7-4D15-B049-3DBDF16F61E1}">
      <dsp:nvSpPr>
        <dsp:cNvPr id="0" name=""/>
        <dsp:cNvSpPr/>
      </dsp:nvSpPr>
      <dsp:spPr>
        <a:xfrm>
          <a:off x="2743200" y="0"/>
          <a:ext cx="2743199" cy="1508654"/>
        </a:xfrm>
        <a:prstGeom prst="trapezoid">
          <a:avLst>
            <a:gd name="adj" fmla="val 90915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>
              <a:solidFill>
                <a:srgbClr val="002060"/>
              </a:solidFill>
            </a:rPr>
            <a:t>меганадбавка</a:t>
          </a:r>
        </a:p>
      </dsp:txBody>
      <dsp:txXfrm>
        <a:off x="2743200" y="0"/>
        <a:ext cx="2743199" cy="1508654"/>
      </dsp:txXfrm>
    </dsp:sp>
    <dsp:sp modelId="{DC090D18-1C12-4CF6-92EF-608EE94E3938}">
      <dsp:nvSpPr>
        <dsp:cNvPr id="0" name=""/>
        <dsp:cNvSpPr/>
      </dsp:nvSpPr>
      <dsp:spPr>
        <a:xfrm>
          <a:off x="1371600" y="1508654"/>
          <a:ext cx="5486399" cy="1508654"/>
        </a:xfrm>
        <a:prstGeom prst="trapezoid">
          <a:avLst>
            <a:gd name="adj" fmla="val 90915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>
              <a:solidFill>
                <a:srgbClr val="002060"/>
              </a:solidFill>
            </a:rPr>
            <a:t>стандартная надбавка 3 уровня</a:t>
          </a:r>
        </a:p>
      </dsp:txBody>
      <dsp:txXfrm>
        <a:off x="2331720" y="1508654"/>
        <a:ext cx="3566160" cy="1508654"/>
      </dsp:txXfrm>
    </dsp:sp>
    <dsp:sp modelId="{7B8DBBAE-2BC9-446F-AE9E-6E5E92F564B0}">
      <dsp:nvSpPr>
        <dsp:cNvPr id="0" name=""/>
        <dsp:cNvSpPr/>
      </dsp:nvSpPr>
      <dsp:spPr>
        <a:xfrm>
          <a:off x="0" y="3017308"/>
          <a:ext cx="8229600" cy="1508654"/>
        </a:xfrm>
        <a:prstGeom prst="trapezoid">
          <a:avLst>
            <a:gd name="adj" fmla="val 90915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>
              <a:solidFill>
                <a:srgbClr val="002060"/>
              </a:solidFill>
            </a:rPr>
            <a:t>надбавка 1 уровня + ОПА, защиты диссертаций</a:t>
          </a:r>
        </a:p>
      </dsp:txBody>
      <dsp:txXfrm>
        <a:off x="1440179" y="3017308"/>
        <a:ext cx="5349240" cy="1508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75F92EF-FC32-4756-B8F0-6A770C8BBF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253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F92EF-FC32-4756-B8F0-6A770C8BBF28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0143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F92EF-FC32-4756-B8F0-6A770C8BBF28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0696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4ED090-631B-44C1-87CA-ABB5A010925A}" type="slidenum">
              <a:rPr lang="ru-RU" altLang="ru-RU" smtClean="0">
                <a:latin typeface="Arial" charset="0"/>
                <a:ea typeface="MS PGothic"/>
                <a:cs typeface="MS PGothic"/>
              </a:rPr>
              <a:pPr/>
              <a:t>33</a:t>
            </a:fld>
            <a:endParaRPr lang="ru-RU" altLang="ru-RU">
              <a:latin typeface="Arial" charset="0"/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0488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Надо попросить Сергея</a:t>
            </a:r>
            <a:r>
              <a:rPr lang="ru-RU" baseline="0" dirty="0"/>
              <a:t> сделать </a:t>
            </a:r>
            <a:r>
              <a:rPr lang="ru-RU" baseline="0"/>
              <a:t>1-2 обновленных слайда про «Окна Роста»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F92EF-FC32-4756-B8F0-6A770C8BBF28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386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011412-FAB5-4BCF-A955-5A5DC2AEE693}" type="slidenum">
              <a:rPr lang="ru-RU" altLang="ru-RU" smtClean="0">
                <a:latin typeface="Arial" charset="0"/>
              </a:rPr>
              <a:pPr/>
              <a:t>6</a:t>
            </a:fld>
            <a:endParaRPr lang="ru-RU" altLang="ru-RU"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51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011412-FAB5-4BCF-A955-5A5DC2AEE693}" type="slidenum">
              <a:rPr lang="ru-RU" altLang="ru-RU" smtClean="0">
                <a:latin typeface="Arial" charset="0"/>
              </a:rPr>
              <a:pPr/>
              <a:t>7</a:t>
            </a:fld>
            <a:endParaRPr lang="ru-RU" altLang="ru-RU"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65E5BC-4134-496E-96D0-B1A20B2095B7}" type="slidenum">
              <a:rPr lang="ru-RU" altLang="ru-RU" smtClean="0">
                <a:latin typeface="Arial" charset="0"/>
              </a:rPr>
              <a:pPr/>
              <a:t>19</a:t>
            </a:fld>
            <a:endParaRPr lang="ru-RU" altLang="ru-RU">
              <a:latin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z="700" b="1" dirty="0">
              <a:latin typeface="Arial Cy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57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BA7D14-C5E4-4135-BFEE-FA7EEE217CCA}" type="slidenum">
              <a:rPr lang="ru-RU" altLang="ru-RU" smtClean="0">
                <a:latin typeface="Arial" charset="0"/>
                <a:ea typeface="MS PGothic"/>
                <a:cs typeface="MS PGothic"/>
              </a:rPr>
              <a:pPr/>
              <a:t>22</a:t>
            </a:fld>
            <a:endParaRPr lang="ru-RU" altLang="ru-RU">
              <a:latin typeface="Arial" charset="0"/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686735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F3188-6F5F-4A7E-98E3-8D77FBC6A89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447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35EF-1DDB-4D5A-9BF5-A27D82BAF70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222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>
                <a:latin typeface="Arial" charset="0"/>
              </a:rPr>
              <a:t>А зачем это при наличии предыдущего слайда? Или если его оставлять, то переставить перед формальным перечислением требований</a:t>
            </a: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BA7D14-C5E4-4135-BFEE-FA7EEE217CCA}" type="slidenum">
              <a:rPr lang="ru-RU" altLang="ru-RU" smtClean="0">
                <a:latin typeface="Arial" charset="0"/>
                <a:ea typeface="MS PGothic"/>
                <a:cs typeface="MS PGothic"/>
              </a:rPr>
              <a:pPr/>
              <a:t>29</a:t>
            </a:fld>
            <a:endParaRPr lang="ru-RU" altLang="ru-RU">
              <a:latin typeface="Arial" charset="0"/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4424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F92EF-FC32-4756-B8F0-6A770C8BBF28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95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18311-CA94-4EDF-B09B-4F8D17E6B8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1F2C-25CE-49D6-B54F-37B55DAF72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97296-3379-4C0D-A565-DD24788E24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5EA30-2E42-4B9C-9F87-5C10D69E11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DFA7C-94E8-442D-A914-4B76552487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66BA-E641-4072-9ECA-21D19C79EC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EBADC-C9E4-49AD-AE4C-D408755196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92000-BD0F-4F4D-AF6F-024606303F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E62BF-1810-4081-BDBE-9E1773E872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238E8-AB55-4820-AEE6-6D385AD274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CCCB6-3BBD-467F-8D69-41191B6A1C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2017D58-A624-4999-BD22-55B765232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7" r:id="rId2"/>
    <p:sldLayoutId id="2147483886" r:id="rId3"/>
    <p:sldLayoutId id="2147483885" r:id="rId4"/>
    <p:sldLayoutId id="2147483884" r:id="rId5"/>
    <p:sldLayoutId id="2147483883" r:id="rId6"/>
    <p:sldLayoutId id="2147483882" r:id="rId7"/>
    <p:sldLayoutId id="2147483881" r:id="rId8"/>
    <p:sldLayoutId id="2147483880" r:id="rId9"/>
    <p:sldLayoutId id="2147483879" r:id="rId10"/>
    <p:sldLayoutId id="21474838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tometrics.hse.ru/" TargetMode="External"/><Relationship Id="rId2" Type="http://schemas.openxmlformats.org/officeDocument/2006/relationships/hyperlink" Target="https://www.hse.ru/science/scifun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se.ru/academexper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cademics.hse.ru/kr/main" TargetMode="Externa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ademics.hse.ru/kr/criteri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ru/science/scifund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s.hse.ru/kr/criteri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s.hse.ru/kr/criteri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s.hse.ru/kr/criteri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cientometrics.hse.ru/goodjournal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ru/us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hse.ru/data/2019/07/05/1477564717/%D0%97%D0%B0%D1%8F%D0%B2%D0%BA%D0%B0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ru/science/scifund/trave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ru/science/scifund/worksru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ctrTitle"/>
          </p:nvPr>
        </p:nvSpPr>
        <p:spPr>
          <a:xfrm>
            <a:off x="647564" y="2204864"/>
            <a:ext cx="7920880" cy="193357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2060"/>
                </a:solidFill>
              </a:rPr>
              <a:t>Инструменты академического развития НИУ ВШЭ</a:t>
            </a:r>
          </a:p>
        </p:txBody>
      </p:sp>
      <p:sp>
        <p:nvSpPr>
          <p:cNvPr id="307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4364880"/>
            <a:ext cx="7560840" cy="23764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000" b="1" dirty="0">
                <a:solidFill>
                  <a:srgbClr val="002060"/>
                </a:solidFill>
              </a:rPr>
              <a:t>М.М. Юдкевич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600" dirty="0">
                <a:solidFill>
                  <a:srgbClr val="002060"/>
                </a:solidFill>
              </a:rPr>
              <a:t>Адаптационный семинар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600" dirty="0">
                <a:solidFill>
                  <a:srgbClr val="002060"/>
                </a:solidFill>
              </a:rPr>
              <a:t>для новых сотрудников университета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600" dirty="0">
                <a:solidFill>
                  <a:srgbClr val="002060"/>
                </a:solidFill>
              </a:rPr>
              <a:t>2020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18311-CA94-4EDF-B09B-4F8D17E6B8BE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103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Порядок </a:t>
            </a:r>
            <a:r>
              <a:rPr lang="ru-RU" sz="3200" b="1" dirty="0" err="1">
                <a:solidFill>
                  <a:srgbClr val="002060"/>
                </a:solidFill>
              </a:rPr>
              <a:t>номинирования</a:t>
            </a:r>
            <a:r>
              <a:rPr lang="ru-RU" sz="3200" b="1" dirty="0">
                <a:solidFill>
                  <a:srgbClr val="002060"/>
                </a:solidFill>
              </a:rPr>
              <a:t> работ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40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Правом выдвижения работ на Конкурс обладают: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ученые советы факультетов и филиалов НИУ ВШЭ по представлению соответствующих научных комиссий НИУ ВШЭ,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научные комиссии НИУ ВШЭ (при отсутствии ученого совета),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обособленные научные подразделения, не аффилированные с факультетами,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Дирекция по связям с общественностью и инициативные группы работников НИУ ВШЭ (не менее 3-х чел.) - по Номинации 2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5EA30-2E42-4B9C-9F87-5C10D69E1152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67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Награждение победителей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Автору (авторскому коллективу) – призеру вручается почетная грамота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Денежное вознаграждение получают авторы (соавторы работы), являющиеся: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сотрудниками на полную ставку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внешними совместителями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аспирантами очной формы обучения НИУ ВШЭ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студентами НИУ ВШЭ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5EA30-2E42-4B9C-9F87-5C10D69E1152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065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+mn-lt"/>
                <a:cs typeface="Times New Roman"/>
              </a:rPr>
              <a:t>Программа академических надбавок</a:t>
            </a:r>
            <a:endParaRPr lang="ru-RU" altLang="ru-RU" sz="2400" b="1" dirty="0">
              <a:solidFill>
                <a:srgbClr val="002060"/>
              </a:solidFill>
              <a:latin typeface="+mn-lt"/>
              <a:cs typeface="Times New Roman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136904" cy="396044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spcAft>
                <a:spcPct val="50000"/>
              </a:spcAft>
              <a:buNone/>
            </a:pPr>
            <a:r>
              <a:rPr lang="ru-RU" altLang="ru-RU" sz="2800" dirty="0">
                <a:solidFill>
                  <a:srgbClr val="002060"/>
                </a:solidFill>
                <a:cs typeface="Times New Roman"/>
              </a:rPr>
              <a:t>Академические надбавки — важная системная составляющая контракта с преподавателями и научными сотрудниками. </a:t>
            </a:r>
          </a:p>
          <a:p>
            <a:pPr marL="0" indent="0" algn="just" eaLnBrk="1" hangingPunct="1">
              <a:lnSpc>
                <a:spcPct val="90000"/>
              </a:lnSpc>
              <a:spcAft>
                <a:spcPct val="50000"/>
              </a:spcAft>
              <a:buNone/>
            </a:pPr>
            <a:r>
              <a:rPr lang="ru-RU" altLang="ru-RU" sz="2800" dirty="0">
                <a:solidFill>
                  <a:srgbClr val="002060"/>
                </a:solidFill>
                <a:cs typeface="Times New Roman"/>
              </a:rPr>
              <a:t>Как стимулирующий инструмент они существуют с 2005 года, однако за последние годы претерпели серьёзные изменения, касающиеся прежде всего требований по качеству самих работ и тех изданий, в которых они публикуются.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5EA30-2E42-4B9C-9F87-5C10D69E1152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93912" y="5524311"/>
            <a:ext cx="639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400" b="1" dirty="0">
                <a:solidFill>
                  <a:srgbClr val="002060"/>
                </a:solidFill>
                <a:cs typeface="Times New Roman"/>
              </a:rPr>
              <a:t>https://www.hse.ru/science/scifund/an2021</a:t>
            </a:r>
            <a:r>
              <a:rPr lang="ru-RU" altLang="ru-RU" sz="2400" b="1" dirty="0">
                <a:solidFill>
                  <a:srgbClr val="002060"/>
                </a:solidFill>
                <a:cs typeface="Times New Roman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cs typeface="Times New Roman"/>
              </a:rPr>
            </a:b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Структура надбавок НИУ ВШЭ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5EA30-2E42-4B9C-9F87-5C10D69E1152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graphicFrame>
        <p:nvGraphicFramePr>
          <p:cNvPr id="7" name="Diagram 8">
            <a:extLst>
              <a:ext uri="{FF2B5EF4-FFF2-40B4-BE49-F238E27FC236}">
                <a16:creationId xmlns:a16="http://schemas.microsoft.com/office/drawing/2014/main" id="{782735BD-3903-5F48-A670-0D0F28DD36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3340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2612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Какие публикации рассматриваются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научные рецензируемые публикации для всех областей науки за 2 предыдущих года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в публикации указана </a:t>
            </a:r>
            <a:r>
              <a:rPr lang="ru-RU" sz="2400" dirty="0" err="1">
                <a:solidFill>
                  <a:srgbClr val="002060"/>
                </a:solidFill>
              </a:rPr>
              <a:t>аффилиация</a:t>
            </a:r>
            <a:r>
              <a:rPr lang="ru-RU" sz="2400" dirty="0">
                <a:solidFill>
                  <a:srgbClr val="002060"/>
                </a:solidFill>
              </a:rPr>
              <a:t> с НИУ ВШЭ (для сотрудников, проработавших в НИУ ВШЭ более одного года на момент начала кампании)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публикации без </a:t>
            </a:r>
            <a:r>
              <a:rPr lang="ru-RU" sz="2400" dirty="0" err="1">
                <a:solidFill>
                  <a:srgbClr val="002060"/>
                </a:solidFill>
              </a:rPr>
              <a:t>аффилиации</a:t>
            </a:r>
            <a:r>
              <a:rPr lang="ru-RU" sz="2400" dirty="0">
                <a:solidFill>
                  <a:srgbClr val="002060"/>
                </a:solidFill>
              </a:rPr>
              <a:t> с НИУ ВШЭ также рассматриваются, но только для новых сотрудников, стаж работы которых менее года на момент проведения кампании по надбавкам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5EA30-2E42-4B9C-9F87-5C10D69E1152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9368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b="1" dirty="0" err="1">
                <a:solidFill>
                  <a:srgbClr val="002060"/>
                </a:solidFill>
              </a:rPr>
              <a:t>Аффилиация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При указании </a:t>
            </a:r>
            <a:r>
              <a:rPr lang="ru-RU" sz="2400" dirty="0" err="1">
                <a:solidFill>
                  <a:srgbClr val="002060"/>
                </a:solidFill>
              </a:rPr>
              <a:t>аффилиации</a:t>
            </a:r>
            <a:r>
              <a:rPr lang="ru-RU" sz="2400" dirty="0">
                <a:solidFill>
                  <a:srgbClr val="002060"/>
                </a:solidFill>
              </a:rPr>
              <a:t> в публикациях рекомендуется использование сокращенного наименования (на англ. яз.): HSE </a:t>
            </a:r>
            <a:r>
              <a:rPr lang="ru-RU" sz="2400" dirty="0" err="1">
                <a:solidFill>
                  <a:srgbClr val="002060"/>
                </a:solidFill>
              </a:rPr>
              <a:t>University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В кампанию 2021 года и последующие кампании по надбавкам публикации, в которых используется полное наименование университета, также продолжат учитываться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Начиная с 2023 года единичные кейсы будут рассматриваться в индивидуальном порядке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5EA30-2E42-4B9C-9F87-5C10D69E1152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8844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  <a:cs typeface="Times New Roman"/>
              </a:rPr>
              <a:t>Виды надбавок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ru-RU" sz="2400" dirty="0" err="1">
                <a:solidFill>
                  <a:srgbClr val="002060"/>
                </a:solidFill>
              </a:rPr>
              <a:t>Меганадбавка</a:t>
            </a:r>
            <a:r>
              <a:rPr lang="ru-RU" sz="2400" dirty="0">
                <a:solidFill>
                  <a:srgbClr val="002060"/>
                </a:solidFill>
              </a:rPr>
              <a:t> –  статьи и монографии из узкого Списка приоритетных журналов/издательств</a:t>
            </a:r>
          </a:p>
          <a:p>
            <a:r>
              <a:rPr lang="ru-RU" sz="2400" dirty="0">
                <a:solidFill>
                  <a:srgbClr val="002060"/>
                </a:solidFill>
              </a:rPr>
              <a:t>3 уровень – статьи из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Списка учитываемых журналов (+ </a:t>
            </a:r>
            <a:r>
              <a:rPr lang="en-US" sz="2400" dirty="0">
                <a:solidFill>
                  <a:srgbClr val="002060"/>
                </a:solidFill>
              </a:rPr>
              <a:t>Q1 Scopus </a:t>
            </a:r>
            <a:r>
              <a:rPr lang="ru-RU" sz="2400" dirty="0">
                <a:solidFill>
                  <a:srgbClr val="002060"/>
                </a:solidFill>
              </a:rPr>
              <a:t>только в 2021 году), труды конференций (по </a:t>
            </a:r>
            <a:r>
              <a:rPr lang="ru-RU" sz="2400" dirty="0" err="1">
                <a:solidFill>
                  <a:srgbClr val="002060"/>
                </a:solidFill>
              </a:rPr>
              <a:t>Computer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Science</a:t>
            </a:r>
            <a:r>
              <a:rPr lang="ru-RU" sz="2400" dirty="0">
                <a:solidFill>
                  <a:srgbClr val="002060"/>
                </a:solidFill>
              </a:rPr>
              <a:t>) из Списка учитываемых конференций, монографии из Списка ведущих издательств</a:t>
            </a:r>
          </a:p>
          <a:p>
            <a:r>
              <a:rPr lang="ru-RU" sz="2400" dirty="0">
                <a:solidFill>
                  <a:srgbClr val="002060"/>
                </a:solidFill>
              </a:rPr>
              <a:t>2 уровень – монографии и учебники, отв. редактирование монографий, изданных в издательстве из Списка ведущих издательств на иностранном языке</a:t>
            </a:r>
          </a:p>
          <a:p>
            <a:r>
              <a:rPr lang="ru-RU" sz="2400" dirty="0">
                <a:solidFill>
                  <a:srgbClr val="002060"/>
                </a:solidFill>
              </a:rPr>
              <a:t>1 уровень – статьи в российских журналах (белый список), в </a:t>
            </a:r>
            <a:r>
              <a:rPr lang="en-US" sz="2400" dirty="0" err="1">
                <a:solidFill>
                  <a:srgbClr val="002060"/>
                </a:solidFill>
              </a:rPr>
              <a:t>WoS</a:t>
            </a:r>
            <a:r>
              <a:rPr lang="en-US" sz="2400" dirty="0">
                <a:solidFill>
                  <a:srgbClr val="002060"/>
                </a:solidFill>
              </a:rPr>
              <a:t>/Scopus</a:t>
            </a:r>
            <a:r>
              <a:rPr lang="ru-RU" sz="2400" dirty="0">
                <a:solidFill>
                  <a:srgbClr val="002060"/>
                </a:solidFill>
              </a:rPr>
              <a:t> (не включенных в Список учитываемых), в сборниках научных статей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5EA30-2E42-4B9C-9F87-5C10D69E1152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455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29600" cy="6206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+mn-lt"/>
                <a:cs typeface="Times New Roman"/>
              </a:rPr>
              <a:t>Особенности оценки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7992888" cy="5231606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ru-RU" altLang="ru-RU" sz="2200" b="1" dirty="0">
                <a:solidFill>
                  <a:srgbClr val="002060"/>
                </a:solidFill>
              </a:rPr>
              <a:t>Соответствие надбавке 1 уровня</a:t>
            </a:r>
            <a:r>
              <a:rPr lang="ru-RU" altLang="ru-RU" sz="2200" dirty="0">
                <a:solidFill>
                  <a:srgbClr val="002060"/>
                </a:solidFill>
              </a:rPr>
              <a:t>  – формализованная автоматизированная оценка публикаций. Период выплаты - 1 год, в московском  и Санкт-Петербургском кампусах устанавливается пропорционально доле ставки ППС для </a:t>
            </a:r>
            <a:r>
              <a:rPr lang="ru-RU" altLang="ru-RU" sz="2200" dirty="0" err="1">
                <a:solidFill>
                  <a:srgbClr val="002060"/>
                </a:solidFill>
              </a:rPr>
              <a:t>нс</a:t>
            </a:r>
            <a:r>
              <a:rPr lang="ru-RU" altLang="ru-RU" sz="2200" dirty="0">
                <a:solidFill>
                  <a:srgbClr val="002060"/>
                </a:solidFill>
              </a:rPr>
              <a:t> и адм. работников</a:t>
            </a:r>
          </a:p>
          <a:p>
            <a:pPr>
              <a:buClr>
                <a:srgbClr val="002060"/>
              </a:buClr>
            </a:pPr>
            <a:r>
              <a:rPr lang="ru-RU" altLang="ru-RU" sz="2200" b="1" dirty="0">
                <a:solidFill>
                  <a:srgbClr val="002060"/>
                </a:solidFill>
              </a:rPr>
              <a:t>2 уровень </a:t>
            </a:r>
            <a:r>
              <a:rPr lang="ru-RU" altLang="ru-RU" sz="2200" dirty="0">
                <a:solidFill>
                  <a:srgbClr val="002060"/>
                </a:solidFill>
              </a:rPr>
              <a:t>– оценка  в баллах (18 – для профессора, 14 – для доцента, 12 – для преподавателя и ст. преподавателя) + экспертное заключение внешних экспертов по одной работе (монографии или учебнику), выбранной заявителем. Период выплаты - 2 года </a:t>
            </a:r>
          </a:p>
          <a:p>
            <a:pPr>
              <a:buClr>
                <a:srgbClr val="002060"/>
              </a:buClr>
            </a:pPr>
            <a:r>
              <a:rPr lang="ru-RU" altLang="ru-RU" sz="2200" b="1" dirty="0">
                <a:solidFill>
                  <a:srgbClr val="002060"/>
                </a:solidFill>
              </a:rPr>
              <a:t>3 уровень </a:t>
            </a:r>
            <a:r>
              <a:rPr lang="ru-RU" altLang="ru-RU" sz="2200" dirty="0">
                <a:solidFill>
                  <a:srgbClr val="002060"/>
                </a:solidFill>
              </a:rPr>
              <a:t>– за 1 или несколько публикаций соответствующего типа. Период выплаты – 1 год. </a:t>
            </a:r>
          </a:p>
          <a:p>
            <a:pPr>
              <a:buClr>
                <a:srgbClr val="002060"/>
              </a:buClr>
            </a:pPr>
            <a:r>
              <a:rPr lang="ru-RU" altLang="ru-RU" sz="2200" b="1" dirty="0" err="1">
                <a:solidFill>
                  <a:srgbClr val="002060"/>
                </a:solidFill>
              </a:rPr>
              <a:t>Меганадбавка</a:t>
            </a:r>
            <a:r>
              <a:rPr lang="ru-RU" altLang="ru-RU" sz="2200" dirty="0">
                <a:solidFill>
                  <a:srgbClr val="002060"/>
                </a:solidFill>
              </a:rPr>
              <a:t> – за 1 или несколько публикаций соответствующего типа. Период выплаты – 3 года. </a:t>
            </a:r>
          </a:p>
          <a:p>
            <a:pPr algn="just" eaLnBrk="1" hangingPunct="1">
              <a:spcBef>
                <a:spcPct val="30000"/>
              </a:spcBef>
              <a:spcAft>
                <a:spcPct val="300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ru-RU" alt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5EA30-2E42-4B9C-9F87-5C10D69E1152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Особенности новой системы надбавок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2060"/>
                </a:solidFill>
              </a:rPr>
              <a:t>В 2021 году вводится калькулятор в личном кабинете сотрудника, позволяющего оценить публикации для назначения надбавки 3 уровня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Заявительный цикл сохраняется только для надбавки 2 уровня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Отход от дифференцирования размера надбавки 3 уровня и срока ее установления в зависимости от типов публикаций, за которые она назначена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Новая система не меняет условий назначения надбавки 1 и 2 уровня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5EA30-2E42-4B9C-9F87-5C10D69E1152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0045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056760" cy="82153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+mn-lt"/>
                <a:cs typeface="Times New Roman"/>
              </a:rPr>
              <a:t>График конкурсов и программ </a:t>
            </a:r>
            <a:br>
              <a:rPr lang="ru-RU" altLang="ru-RU" sz="3200" b="1" dirty="0">
                <a:solidFill>
                  <a:srgbClr val="002060"/>
                </a:solidFill>
                <a:latin typeface="+mn-lt"/>
                <a:cs typeface="Times New Roman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+mn-lt"/>
                <a:cs typeface="Times New Roman"/>
              </a:rPr>
              <a:t>Научного фонда</a:t>
            </a:r>
          </a:p>
        </p:txBody>
      </p:sp>
      <p:graphicFrame>
        <p:nvGraphicFramePr>
          <p:cNvPr id="5213" name="Group 9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78976"/>
              </p:ext>
            </p:extLst>
          </p:nvPr>
        </p:nvGraphicFramePr>
        <p:xfrm>
          <a:off x="395536" y="1539357"/>
          <a:ext cx="8291264" cy="4908834"/>
        </p:xfrm>
        <a:graphic>
          <a:graphicData uri="http://schemas.openxmlformats.org/drawingml/2006/table">
            <a:tbl>
              <a:tblPr/>
              <a:tblGrid>
                <a:gridCol w="2122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8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1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Февраль - Март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Прием заявок на академические надбавки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1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Январь-март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Прием работ на конкурс русскоязычных работ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602948"/>
                  </a:ext>
                </a:extLst>
              </a:tr>
              <a:tr h="6091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6 июня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Вручение призов победителям конкурса  русскоязычных работ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27049"/>
                  </a:ext>
                </a:extLst>
              </a:tr>
              <a:tr h="7253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Июль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Объявление результатов по конкурсу академических надбавок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1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Сентябрь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Конкурс коллективных проектов НУГ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1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Декабрь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Объявление результатов конкурса НУГ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56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Весь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Заявки на трэвел-гранты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614864" y="6448191"/>
            <a:ext cx="2133600" cy="365125"/>
          </a:xfrm>
        </p:spPr>
        <p:txBody>
          <a:bodyPr/>
          <a:lstStyle/>
          <a:p>
            <a:pPr>
              <a:defRPr/>
            </a:pPr>
            <a:fld id="{B575EA30-2E42-4B9C-9F87-5C10D69E1152}" type="slidenum">
              <a:rPr lang="ru-RU" altLang="ru-RU" smtClean="0"/>
              <a:pPr>
                <a:defRPr/>
              </a:pPr>
              <a:t>19</a:t>
            </a:fld>
            <a:endParaRPr lang="ru-RU" alt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836712"/>
            <a:ext cx="7773987" cy="525658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ru-RU" sz="3200" b="1" dirty="0"/>
              <a:t/>
            </a:r>
            <a:br>
              <a:rPr lang="en-US" altLang="ru-RU" sz="3200" b="1" dirty="0"/>
            </a:br>
            <a:r>
              <a:rPr lang="ru-RU" altLang="ru-RU" sz="2800" b="1" dirty="0"/>
              <a:t/>
            </a:r>
            <a:br>
              <a:rPr lang="ru-RU" altLang="ru-RU" sz="2800" b="1" dirty="0"/>
            </a:br>
            <a:r>
              <a:rPr lang="ru-RU" altLang="ru-RU" sz="2800" b="1" dirty="0">
                <a:solidFill>
                  <a:srgbClr val="002060"/>
                </a:solidFill>
              </a:rPr>
              <a:t>Инструменты индивидуальной поддержки</a:t>
            </a:r>
            <a:br>
              <a:rPr lang="ru-RU" altLang="ru-RU" sz="2800" b="1" dirty="0">
                <a:solidFill>
                  <a:srgbClr val="002060"/>
                </a:solidFill>
              </a:rPr>
            </a:br>
            <a:r>
              <a:rPr lang="ru-RU" altLang="ru-RU" sz="2800" b="1" dirty="0"/>
              <a:t/>
            </a:r>
            <a:br>
              <a:rPr lang="ru-RU" altLang="ru-RU" sz="2800" b="1" dirty="0"/>
            </a:br>
            <a:r>
              <a:rPr lang="ru-RU" altLang="ru-RU" sz="3600" dirty="0">
                <a:solidFill>
                  <a:srgbClr val="002060"/>
                </a:solidFill>
                <a:cs typeface="Times New Roman"/>
              </a:rPr>
              <a:t>Научный фонд НИУ ВШЭ</a:t>
            </a:r>
            <a:br>
              <a:rPr lang="ru-RU" altLang="ru-RU" sz="3600" dirty="0">
                <a:solidFill>
                  <a:srgbClr val="002060"/>
                </a:solidFill>
                <a:cs typeface="Times New Roman"/>
              </a:rPr>
            </a:br>
            <a:r>
              <a:rPr lang="ru-RU" altLang="ru-RU" sz="3600" dirty="0">
                <a:solidFill>
                  <a:srgbClr val="002060"/>
                </a:solidFill>
                <a:cs typeface="Times New Roman"/>
              </a:rPr>
              <a:t>Академические надбавки</a:t>
            </a:r>
            <a:br>
              <a:rPr lang="ru-RU" altLang="ru-RU" sz="3600" dirty="0">
                <a:solidFill>
                  <a:srgbClr val="002060"/>
                </a:solidFill>
                <a:cs typeface="Times New Roman"/>
              </a:rPr>
            </a:br>
            <a:r>
              <a:rPr lang="ru-RU" altLang="ru-RU" sz="3600" dirty="0">
                <a:solidFill>
                  <a:srgbClr val="002060"/>
                </a:solidFill>
                <a:cs typeface="Times New Roman"/>
              </a:rPr>
              <a:t>Кадровый резерв</a:t>
            </a:r>
            <a:r>
              <a:rPr lang="ru-RU" altLang="ru-RU" sz="6000" dirty="0">
                <a:solidFill>
                  <a:srgbClr val="002060"/>
                </a:solidFill>
                <a:cs typeface="Times New Roman"/>
              </a:rPr>
              <a:t/>
            </a:r>
            <a:br>
              <a:rPr lang="ru-RU" altLang="ru-RU" sz="6000" dirty="0">
                <a:solidFill>
                  <a:srgbClr val="002060"/>
                </a:solidFill>
                <a:cs typeface="Times New Roman"/>
              </a:rPr>
            </a:br>
            <a:r>
              <a:rPr lang="ru-RU" altLang="ru-RU" sz="3100" b="1" dirty="0">
                <a:solidFill>
                  <a:srgbClr val="002060"/>
                </a:solidFill>
                <a:latin typeface="+mn-lt"/>
                <a:cs typeface="Times New Roman"/>
              </a:rPr>
              <a:t/>
            </a:r>
            <a:br>
              <a:rPr lang="ru-RU" altLang="ru-RU" sz="3100" b="1" dirty="0">
                <a:solidFill>
                  <a:srgbClr val="002060"/>
                </a:solidFill>
                <a:latin typeface="+mn-lt"/>
                <a:cs typeface="Times New Roman"/>
              </a:rPr>
            </a:br>
            <a:endParaRPr lang="ru-RU" altLang="ru-RU" sz="3100" b="1" dirty="0">
              <a:solidFill>
                <a:srgbClr val="002060"/>
              </a:solidFill>
              <a:latin typeface="+mn-lt"/>
              <a:cs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18311-CA94-4EDF-B09B-4F8D17E6B8BE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07003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23664"/>
            <a:ext cx="8229600" cy="922114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По каким вопросам обращаться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456937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</a:rPr>
              <a:t>Управление академической экспертизы</a:t>
            </a:r>
            <a:r>
              <a:rPr lang="ru-RU" sz="2800" dirty="0">
                <a:solidFill>
                  <a:srgbClr val="002060"/>
                </a:solidFill>
              </a:rPr>
              <a:t>: предоставление экспертных заключений по конкурсам Научного фонда, Издательского Дома и иных структурных подразделений или по оценке публикаций на академическую надбавку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</a:rPr>
              <a:t>Управление академических исследований</a:t>
            </a:r>
            <a:r>
              <a:rPr lang="ru-RU" sz="2800" dirty="0">
                <a:solidFill>
                  <a:srgbClr val="002060"/>
                </a:solidFill>
              </a:rPr>
              <a:t>: гранты Научного фонда, академические надбавки – подача заявок, уточнение результатов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err="1">
                <a:solidFill>
                  <a:srgbClr val="002060"/>
                </a:solidFill>
              </a:rPr>
              <a:t>Наукометрический</a:t>
            </a:r>
            <a:r>
              <a:rPr lang="ru-RU" sz="2800" b="1" dirty="0">
                <a:solidFill>
                  <a:srgbClr val="002060"/>
                </a:solidFill>
              </a:rPr>
              <a:t> Центр</a:t>
            </a:r>
            <a:r>
              <a:rPr lang="ru-RU" sz="2800" dirty="0">
                <a:solidFill>
                  <a:srgbClr val="002060"/>
                </a:solidFill>
              </a:rPr>
              <a:t>: экспертиза журналов, информация  о </a:t>
            </a:r>
            <a:r>
              <a:rPr lang="ru-RU" sz="2800" dirty="0" err="1">
                <a:solidFill>
                  <a:srgbClr val="002060"/>
                </a:solidFill>
              </a:rPr>
              <a:t>библиометрических</a:t>
            </a:r>
            <a:r>
              <a:rPr lang="ru-RU" sz="2800" dirty="0">
                <a:solidFill>
                  <a:srgbClr val="002060"/>
                </a:solidFill>
              </a:rPr>
              <a:t> показателях журналов, информация об иностранных грантах, доступных работникам НИУ ВШЭ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5EA30-2E42-4B9C-9F87-5C10D69E1152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7259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Полезные сайты портала ВШЭ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12612"/>
            <a:ext cx="8445624" cy="470041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Сайт Научного фонда</a:t>
            </a:r>
            <a:r>
              <a:rPr lang="ru-RU" sz="2400" dirty="0">
                <a:solidFill>
                  <a:srgbClr val="002060"/>
                </a:solidFill>
              </a:rPr>
              <a:t>: </a:t>
            </a:r>
            <a:r>
              <a:rPr lang="en-US" sz="2400" dirty="0">
                <a:solidFill>
                  <a:srgbClr val="002060"/>
                </a:solidFill>
                <a:hlinkClick r:id="rId2"/>
              </a:rPr>
              <a:t>https://www.hse.ru/science/scifund/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Информация о конкурсах Научного фонда, академической мобильности, получатели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Академические надбавки: Положение, Списки журналов, получатели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Сайт </a:t>
            </a:r>
            <a:r>
              <a:rPr lang="ru-RU" sz="2400" b="1" dirty="0" err="1">
                <a:solidFill>
                  <a:srgbClr val="002060"/>
                </a:solidFill>
              </a:rPr>
              <a:t>наукометрического</a:t>
            </a:r>
            <a:r>
              <a:rPr lang="ru-RU" sz="2400" b="1" dirty="0">
                <a:solidFill>
                  <a:srgbClr val="002060"/>
                </a:solidFill>
              </a:rPr>
              <a:t> центра</a:t>
            </a:r>
            <a:r>
              <a:rPr lang="ru-RU" sz="2400" dirty="0">
                <a:solidFill>
                  <a:srgbClr val="002060"/>
                </a:solidFill>
              </a:rPr>
              <a:t>: </a:t>
            </a:r>
            <a:r>
              <a:rPr lang="en-US" sz="2400" dirty="0">
                <a:solidFill>
                  <a:srgbClr val="002060"/>
                </a:solidFill>
                <a:hlinkClick r:id="rId3"/>
              </a:rPr>
              <a:t>https://scientometrics.hse.ru/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Материалы по оценке журналов и издательств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Сайт управления экспертизы: </a:t>
            </a:r>
            <a:r>
              <a:rPr lang="en-US" sz="2400" dirty="0">
                <a:solidFill>
                  <a:srgbClr val="002060"/>
                </a:solidFill>
                <a:hlinkClick r:id="rId4"/>
              </a:rPr>
              <a:t>https://www.hse.ru/academexpert/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Информация об академической экспертизе проектов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5EA30-2E42-4B9C-9F87-5C10D69E1152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2591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4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9938" name="Rectangle 25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9939" name="Rectangle 26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9940" name="Rectangle 30"/>
          <p:cNvSpPr>
            <a:spLocks noChangeArrowheads="1"/>
          </p:cNvSpPr>
          <p:nvPr/>
        </p:nvSpPr>
        <p:spPr bwMode="auto">
          <a:xfrm>
            <a:off x="-242888" y="1906588"/>
            <a:ext cx="2970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9941" name="Rectangle 32"/>
          <p:cNvSpPr>
            <a:spLocks noChangeArrowheads="1"/>
          </p:cNvSpPr>
          <p:nvPr/>
        </p:nvSpPr>
        <p:spPr bwMode="auto">
          <a:xfrm>
            <a:off x="2455863" y="1539875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026" name="Picture 2" descr="C:\Users\tishmuratova\Desktop\Ишмуратова КР НИУ ВШЭ\Конференция. Кадровые резервы университетов\Конференция 2016\Сайт\Изображение 333 - коп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t="-6387" r="-1144" b="11726"/>
          <a:stretch/>
        </p:blipFill>
        <p:spPr bwMode="auto">
          <a:xfrm>
            <a:off x="410369" y="2924944"/>
            <a:ext cx="8352928" cy="291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7751" y="1600158"/>
            <a:ext cx="82796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АКАДЕМИЧЕСКИЙ КАДРОВЫЙ РЕЗЕРВ НИУ ВШЭ</a:t>
            </a:r>
          </a:p>
          <a:p>
            <a:pPr algn="ctr" eaLnBrk="1" hangingPunct="1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4482" y="1357620"/>
            <a:ext cx="733158" cy="73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06076" y="6006284"/>
            <a:ext cx="38699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5"/>
              </a:rPr>
              <a:t>https://academics.hse.ru/kr/main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862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4A38-BCBD-4B71-BD37-F8635860D9E3}" type="slidenum">
              <a:rPr lang="ru-RU" smtClean="0"/>
              <a:t>23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1692696" y="6741368"/>
            <a:ext cx="7992888" cy="884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Times New Roman" charset="0"/>
              <a:ea typeface="Calibri" charset="0"/>
              <a:cs typeface="Times New Roman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Times New Roman" charset="0"/>
              <a:ea typeface="Calibri" charset="0"/>
              <a:cs typeface="Times New Roman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Times New Roman" charset="0"/>
              <a:ea typeface="Calibri" charset="0"/>
              <a:cs typeface="Times New Roman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charset="0"/>
                <a:ea typeface="Calibri" charset="0"/>
                <a:cs typeface="Times New Roman" charset="0"/>
              </a:rPr>
              <a:t>Программа кадрового резерва НИУ ВШЭ продолжает играть значительную роль в формировании университетского сообщества, ориентированного на высокие академические результаты, единой системы университетских ценностей и становлении его организационной культуры.</a:t>
            </a:r>
            <a:endParaRPr lang="en-US" sz="1600" dirty="0">
              <a:solidFill>
                <a:srgbClr val="002060"/>
              </a:solidFill>
              <a:latin typeface="Times New Roman" charset="0"/>
              <a:ea typeface="Calibri" charset="0"/>
              <a:cs typeface="Times New Roman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/>
              <a:t>Кадровый резерв НИУ ВШЭ – программа поддержки профессионального развития преподавателей и исследователей на начальных и переходных этапах академической карьеры. </a:t>
            </a:r>
            <a:endParaRPr lang="en-US" sz="1600" dirty="0">
              <a:solidFill>
                <a:srgbClr val="002060"/>
              </a:solidFill>
              <a:latin typeface="Times New Roman" charset="0"/>
              <a:ea typeface="Calibri" charset="0"/>
              <a:cs typeface="Times New Roman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профессионального становления молодых преподавателей и исследователей </a:t>
            </a: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Times New Roman" charset="0"/>
              <a:ea typeface="Calibri" charset="0"/>
              <a:cs typeface="Times New Roman" charset="0"/>
            </a:endParaRPr>
          </a:p>
          <a:p>
            <a:pPr indent="228600" algn="just">
              <a:spcAft>
                <a:spcPts val="0"/>
              </a:spcAft>
            </a:pPr>
            <a:endParaRPr lang="ru-RU" sz="500" dirty="0">
              <a:solidFill>
                <a:srgbClr val="00206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1600" u="sng" dirty="0">
                <a:solidFill>
                  <a:srgbClr val="002060"/>
                </a:solidFill>
                <a:latin typeface="Times New Roman" charset="0"/>
                <a:ea typeface="Calibri" charset="0"/>
                <a:cs typeface="Times New Roman" charset="0"/>
              </a:rPr>
              <a:t>В плане системной работы с группой высокого профессионального потенциала НИУ ВШЭ в 2019 году следует</a:t>
            </a:r>
            <a:r>
              <a:rPr lang="ru-RU" sz="1600" dirty="0">
                <a:solidFill>
                  <a:srgbClr val="002060"/>
                </a:solidFill>
                <a:latin typeface="Times New Roman" charset="0"/>
                <a:ea typeface="Calibri" charset="0"/>
                <a:cs typeface="Times New Roman" charset="0"/>
              </a:rPr>
              <a:t>: </a:t>
            </a: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endParaRPr lang="ru-RU" sz="500" dirty="0">
              <a:solidFill>
                <a:srgbClr val="002060"/>
              </a:solidFill>
              <a:latin typeface="Times New Roman" charset="0"/>
              <a:ea typeface="Calibri" charset="0"/>
              <a:cs typeface="Times New Roman" charset="0"/>
            </a:endParaRPr>
          </a:p>
          <a:p>
            <a:pPr marL="342900" lvl="0" indent="-342900" algn="just">
              <a:spcAft>
                <a:spcPts val="0"/>
              </a:spcAft>
              <a:buFont typeface="Symbol" charset="2"/>
              <a:buChar char=""/>
            </a:pPr>
            <a:r>
              <a:rPr lang="ru-RU" sz="1600" dirty="0">
                <a:solidFill>
                  <a:srgbClr val="002060"/>
                </a:solidFill>
                <a:latin typeface="Times New Roman" charset="0"/>
                <a:ea typeface="Times New Roman" charset="0"/>
              </a:rPr>
              <a:t>совершенствовать форматы мероприятий, организуемых для кадрового резерва, за счет взаимодействия с подразделениями университета и активного включения в их планирование и проведение выпускников программы;</a:t>
            </a:r>
          </a:p>
          <a:p>
            <a:pPr marL="342900" lvl="0" indent="-342900" algn="just">
              <a:spcAft>
                <a:spcPts val="0"/>
              </a:spcAft>
              <a:buFont typeface="Symbol" charset="2"/>
              <a:buChar char=""/>
            </a:pPr>
            <a:endParaRPr lang="ru-RU" sz="500" dirty="0">
              <a:solidFill>
                <a:srgbClr val="002060"/>
              </a:solidFill>
              <a:latin typeface="Times New Roman" charset="0"/>
              <a:ea typeface="Times New Roman" charset="0"/>
            </a:endParaRPr>
          </a:p>
          <a:p>
            <a:pPr marL="342900" lvl="0" indent="-342900" algn="just">
              <a:spcAft>
                <a:spcPts val="0"/>
              </a:spcAft>
              <a:buFont typeface="Symbol" charset="2"/>
              <a:buChar char=""/>
            </a:pPr>
            <a:r>
              <a:rPr lang="ru-RU" sz="1600" dirty="0">
                <a:solidFill>
                  <a:srgbClr val="002060"/>
                </a:solidFill>
                <a:latin typeface="Times New Roman" charset="0"/>
                <a:ea typeface="Times New Roman" charset="0"/>
              </a:rPr>
              <a:t>особое внимание уделить активному включению резервистов в мероприятия кадрового резерва, впервые вошедших в программу в 2019 году; </a:t>
            </a:r>
          </a:p>
          <a:p>
            <a:pPr marL="342900" lvl="0" indent="-342900" algn="just">
              <a:spcAft>
                <a:spcPts val="0"/>
              </a:spcAft>
              <a:buFont typeface="Symbol" charset="2"/>
              <a:buChar char=""/>
            </a:pPr>
            <a:endParaRPr lang="ru-RU" sz="500" dirty="0">
              <a:solidFill>
                <a:srgbClr val="002060"/>
              </a:solidFill>
              <a:latin typeface="Times New Roman" charset="0"/>
              <a:ea typeface="Times New Roman" charset="0"/>
            </a:endParaRPr>
          </a:p>
          <a:p>
            <a:pPr marL="342900" lvl="0" indent="-342900" algn="just">
              <a:spcAft>
                <a:spcPts val="0"/>
              </a:spcAft>
              <a:buFont typeface="Symbol" charset="2"/>
              <a:buChar char=""/>
            </a:pPr>
            <a:r>
              <a:rPr lang="ru-RU" sz="1600" dirty="0">
                <a:solidFill>
                  <a:srgbClr val="002060"/>
                </a:solidFill>
                <a:latin typeface="Times New Roman" charset="0"/>
                <a:ea typeface="Times New Roman" charset="0"/>
              </a:rPr>
              <a:t>совместно с Центром академического письма организовать адресную поддержку резервистов в области совершенствования английского языка; </a:t>
            </a:r>
          </a:p>
          <a:p>
            <a:pPr marL="342900" lvl="0" indent="-342900" algn="just">
              <a:spcAft>
                <a:spcPts val="0"/>
              </a:spcAft>
              <a:buFont typeface="Symbol" charset="2"/>
              <a:buChar char=""/>
            </a:pPr>
            <a:endParaRPr lang="ru-RU" sz="500" dirty="0">
              <a:solidFill>
                <a:srgbClr val="002060"/>
              </a:solidFill>
              <a:latin typeface="Times New Roman" charset="0"/>
              <a:ea typeface="Times New Roman" charset="0"/>
            </a:endParaRPr>
          </a:p>
          <a:p>
            <a:pPr marL="342900" lvl="0" indent="-342900" algn="just">
              <a:spcAft>
                <a:spcPts val="0"/>
              </a:spcAft>
              <a:buFont typeface="Symbol" charset="2"/>
              <a:buChar char=""/>
            </a:pPr>
            <a:r>
              <a:rPr lang="ru-RU" sz="1600" dirty="0">
                <a:solidFill>
                  <a:srgbClr val="002060"/>
                </a:solidFill>
                <a:latin typeface="Times New Roman" charset="0"/>
                <a:ea typeface="Times New Roman" charset="0"/>
              </a:rPr>
              <a:t>подготовить предложение, направленное на работу с новыми университетскими лидерами, имеющими высокие академические результаты и потенциал управления крупными академическими проектами;</a:t>
            </a:r>
          </a:p>
          <a:p>
            <a:pPr marL="342900" lvl="0" indent="-342900" algn="just">
              <a:spcAft>
                <a:spcPts val="0"/>
              </a:spcAft>
              <a:buFont typeface="Symbol" charset="2"/>
              <a:buChar char=""/>
            </a:pPr>
            <a:endParaRPr lang="ru-RU" sz="500" dirty="0">
              <a:solidFill>
                <a:srgbClr val="002060"/>
              </a:solidFill>
              <a:latin typeface="Times New Roman" charset="0"/>
              <a:ea typeface="Times New Roman" charset="0"/>
            </a:endParaRPr>
          </a:p>
          <a:p>
            <a:pPr marL="342900" lvl="0" indent="-342900" algn="just">
              <a:spcAft>
                <a:spcPts val="0"/>
              </a:spcAft>
              <a:buFont typeface="Symbol" charset="2"/>
              <a:buChar char=""/>
            </a:pPr>
            <a:r>
              <a:rPr lang="ru-RU" sz="1600" dirty="0">
                <a:solidFill>
                  <a:srgbClr val="002060"/>
                </a:solidFill>
                <a:latin typeface="Times New Roman" charset="0"/>
                <a:ea typeface="Times New Roman" charset="0"/>
              </a:rPr>
              <a:t>продолжать взаимодействие с российскими вузами в целях обмена опытом по вопросам развития кадрового потенциала университетов. </a:t>
            </a:r>
            <a:endParaRPr lang="ru-RU" sz="1600" dirty="0">
              <a:solidFill>
                <a:srgbClr val="002060"/>
              </a:solidFill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800708"/>
            <a:ext cx="8229600" cy="525658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254061"/>
                </a:solidFill>
                <a:latin typeface="+mn-lt"/>
                <a:cs typeface="Times New Roman"/>
              </a:rPr>
              <a:t>Академический кадровый резерв  – </a:t>
            </a:r>
            <a:br>
              <a:rPr lang="ru-RU" sz="2400" b="1" dirty="0">
                <a:solidFill>
                  <a:srgbClr val="254061"/>
                </a:solidFill>
                <a:latin typeface="+mn-lt"/>
                <a:cs typeface="Times New Roman"/>
              </a:rPr>
            </a:br>
            <a:r>
              <a:rPr lang="ru-RU" sz="2400" b="1" dirty="0">
                <a:solidFill>
                  <a:srgbClr val="254061"/>
                </a:solidFill>
                <a:latin typeface="+mn-lt"/>
                <a:cs typeface="Times New Roman"/>
              </a:rPr>
              <a:t>программа поддержки профессионального развития преподавателей и исследователей на начальных и переходных этапах академической карьеры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/>
            </a:r>
            <a:br>
              <a:rPr lang="en-US" sz="2400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</a:br>
            <a:r>
              <a:rPr lang="ru-RU" sz="2400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</a:br>
            <a:r>
              <a:rPr lang="ru-RU" sz="2400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</a:br>
            <a:r>
              <a:rPr lang="ru-RU" sz="2400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charset="0"/>
                <a:ea typeface="Calibri" charset="0"/>
                <a:cs typeface="Times New Roman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charset="0"/>
                <a:ea typeface="Calibri" charset="0"/>
                <a:cs typeface="Times New Roman" charset="0"/>
              </a:rPr>
            </a:br>
            <a:r>
              <a:rPr lang="ru-RU" sz="2400" b="1" dirty="0">
                <a:solidFill>
                  <a:srgbClr val="254061"/>
                </a:solidFill>
                <a:latin typeface="+mn-lt"/>
                <a:cs typeface="Times New Roman"/>
              </a:rPr>
              <a:t>Что это дает</a:t>
            </a:r>
            <a:r>
              <a:rPr lang="ru-RU" sz="2400" b="1" dirty="0">
                <a:solidFill>
                  <a:srgbClr val="254061"/>
                </a:solidFill>
                <a:cs typeface="Times New Roman"/>
              </a:rPr>
              <a:t> академику? Зачем это университету? </a:t>
            </a:r>
            <a:endParaRPr lang="ru-RU" sz="2400" b="1" dirty="0">
              <a:solidFill>
                <a:srgbClr val="25406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952" y="3645024"/>
            <a:ext cx="733158" cy="73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5876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4A38-BCBD-4B71-BD37-F8635860D9E3}" type="slidenum">
              <a:rPr lang="ru-RU" smtClean="0"/>
              <a:t>24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2411" y="554985"/>
            <a:ext cx="813690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0"/>
              </a:spcAft>
              <a:buFont typeface="+mj-lt"/>
              <a:buAutoNum type="romanUcPeriod"/>
            </a:pPr>
            <a:r>
              <a:rPr lang="ru-RU" sz="2000" b="1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Адаптация новых преподавателей и сотрудников в университете</a:t>
            </a:r>
          </a:p>
          <a:p>
            <a:pPr indent="449580" algn="just"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  <a:latin typeface="Times New Roman" charset="0"/>
              <a:ea typeface="Calibri" charset="0"/>
              <a:cs typeface="Times New Roman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Более 80% выпускников программы являются сегодня сотрудниками университета:</a:t>
            </a:r>
          </a:p>
          <a:p>
            <a:pPr marL="800100" lvl="1" indent="-342900" algn="just">
              <a:buFont typeface="Wingdings" charset="2"/>
              <a:buChar char=""/>
            </a:pPr>
            <a:r>
              <a:rPr lang="ru-RU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«Будущие профессора» 87%</a:t>
            </a:r>
          </a:p>
          <a:p>
            <a:pPr marL="800100" lvl="1" indent="-342900" algn="just">
              <a:buFont typeface="Wingdings" charset="2"/>
              <a:buChar char=""/>
            </a:pPr>
            <a:r>
              <a:rPr lang="ru-RU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«Новые исследователи» 76%</a:t>
            </a:r>
          </a:p>
          <a:p>
            <a:pPr marL="800100" lvl="1" indent="-342900" algn="just">
              <a:buFont typeface="Wingdings" charset="2"/>
              <a:buChar char=""/>
            </a:pPr>
            <a:r>
              <a:rPr lang="ru-RU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«Новые преподаватели» 71%</a:t>
            </a:r>
          </a:p>
          <a:p>
            <a:pPr lvl="1" algn="just"/>
            <a:endParaRPr lang="en-US" sz="2000" b="1" dirty="0">
              <a:solidFill>
                <a:srgbClr val="002060"/>
              </a:solidFill>
              <a:latin typeface="+mn-lt"/>
              <a:ea typeface="Calibri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en-US" sz="2000" b="1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II. </a:t>
            </a:r>
            <a:r>
              <a:rPr lang="ru-RU" sz="2000" b="1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Ориентация на высокие академические результаты уже на старте профессиональной деятельности в университете</a:t>
            </a:r>
          </a:p>
          <a:p>
            <a:pPr algn="just"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+mn-lt"/>
              <a:ea typeface="Calibri" charset="0"/>
              <a:cs typeface="Times New Roman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С 2013 по 2018 гг. доля зарубежных публикаций выросла в 2 раза (с 18% до 38%)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В 2019 году доля публикаций, индексируемых в </a:t>
            </a:r>
            <a:r>
              <a:rPr lang="ru-RU" dirty="0" err="1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WoS</a:t>
            </a:r>
            <a:r>
              <a:rPr lang="ru-RU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 и </a:t>
            </a:r>
            <a:r>
              <a:rPr lang="ru-RU" dirty="0" err="1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Scopus</a:t>
            </a:r>
            <a:r>
              <a:rPr lang="ru-RU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, составила 36% 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(данные на 3 марта 2020 года, индексация продолжается)</a:t>
            </a:r>
          </a:p>
          <a:p>
            <a:pPr lvl="1" algn="just"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+mn-lt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III.</a:t>
            </a:r>
            <a:r>
              <a:rPr lang="ru-RU" sz="2000" b="1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 Специальные возможности расширения горизонтальных и вертикальных профессиональных связей</a:t>
            </a:r>
          </a:p>
          <a:p>
            <a:endParaRPr lang="ru-RU" sz="800" dirty="0">
              <a:solidFill>
                <a:srgbClr val="002060"/>
              </a:solidFill>
              <a:latin typeface="+mn-lt"/>
              <a:ea typeface="Calibri" charset="0"/>
              <a:cs typeface="Times New Roman" charset="0"/>
            </a:endParaRPr>
          </a:p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Мероприятия программы: выездные семинары, конкурсы ИАП и МАС, зарубежные стажировки, встречи с наставниками</a:t>
            </a:r>
          </a:p>
          <a:p>
            <a:pPr lvl="0" algn="just"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+mn-lt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99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4A38-BCBD-4B71-BD37-F8635860D9E3}" type="slidenum">
              <a:rPr lang="ru-RU" smtClean="0"/>
              <a:t>25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548680"/>
            <a:ext cx="8380993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IV. </a:t>
            </a:r>
            <a:r>
              <a:rPr lang="ru-RU" sz="2000" b="1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Поддержка инициатив. Возможность активного включения в решение общеуниверситетских задач.</a:t>
            </a:r>
          </a:p>
          <a:p>
            <a:pPr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  <a:latin typeface="+mn-lt"/>
              <a:ea typeface="Calibri" charset="0"/>
              <a:cs typeface="Times New Roman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Среди проектов кадрового резерва: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«Школа рецензирования»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«Открытая студенческая олимпиада Вышки по Теории игр»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Тематическая страница публичной истории на портала IQ HSE</a:t>
            </a:r>
          </a:p>
          <a:p>
            <a:pPr lvl="1"/>
            <a:endParaRPr lang="ru-RU" sz="2000" b="1" dirty="0">
              <a:solidFill>
                <a:srgbClr val="002060"/>
              </a:solidFill>
              <a:latin typeface="+mn-lt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V.</a:t>
            </a:r>
            <a:r>
              <a:rPr lang="ru-RU" sz="2000" b="1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 Формирование в университете нового поколения академических лидеров</a:t>
            </a:r>
          </a:p>
          <a:p>
            <a:pPr>
              <a:spcAft>
                <a:spcPts val="0"/>
              </a:spcAft>
            </a:pPr>
            <a:endParaRPr lang="ru-RU" sz="800" b="1" dirty="0">
              <a:solidFill>
                <a:srgbClr val="002060"/>
              </a:solidFill>
              <a:latin typeface="+mn-lt"/>
              <a:ea typeface="Calibri" charset="0"/>
              <a:cs typeface="Times New Roman" charset="0"/>
            </a:endParaRP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Больше 10% выпускников программы сегодня занимают в университете административно-управленческие должности.</a:t>
            </a:r>
          </a:p>
          <a:p>
            <a:pPr lvl="1"/>
            <a:endParaRPr lang="ru-RU" dirty="0">
              <a:solidFill>
                <a:srgbClr val="002060"/>
              </a:solidFill>
              <a:latin typeface="+mn-lt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002060"/>
                </a:solidFill>
                <a:ea typeface="Calibri" charset="0"/>
                <a:cs typeface="Times New Roman" charset="0"/>
              </a:rPr>
              <a:t>VI. </a:t>
            </a:r>
            <a:r>
              <a:rPr lang="ru-RU" sz="2000" b="1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Формирование единых ценностей и корпоративной культуры университета, обеспечение преемственности поколений:</a:t>
            </a:r>
          </a:p>
          <a:p>
            <a:pPr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  <a:latin typeface="+mn-lt"/>
              <a:ea typeface="Calibri" charset="0"/>
              <a:cs typeface="Times New Roman" charset="0"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endParaRPr lang="ru-RU" sz="500" dirty="0">
              <a:solidFill>
                <a:srgbClr val="002060"/>
              </a:solidFill>
              <a:latin typeface="+mn-lt"/>
              <a:ea typeface="Calibri" charset="0"/>
              <a:cs typeface="Times New Roman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Открытое обсуждение дизайна институциональных правил, регулирующих деятельность  университета с руководством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+mn-lt"/>
                <a:ea typeface="Calibri" charset="0"/>
                <a:cs typeface="Times New Roman" charset="0"/>
              </a:rPr>
              <a:t>Возможность общения с ключевыми экспертами</a:t>
            </a:r>
          </a:p>
          <a:p>
            <a:pPr lvl="1"/>
            <a:endParaRPr lang="ru-RU" dirty="0">
              <a:solidFill>
                <a:srgbClr val="002060"/>
              </a:solidFill>
              <a:latin typeface="+mn-lt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95523" y="199508"/>
            <a:ext cx="66598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Академический кадровый резерв НИУ ВШЭ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4453" y="3049891"/>
            <a:ext cx="178191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11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Конкурс</a:t>
            </a:r>
          </a:p>
          <a:p>
            <a:pPr algn="ctr" defTabSz="1511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ИОП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14848949"/>
              </p:ext>
            </p:extLst>
          </p:nvPr>
        </p:nvGraphicFramePr>
        <p:xfrm>
          <a:off x="-1188640" y="-531440"/>
          <a:ext cx="10762697" cy="777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724074" y="1186507"/>
            <a:ext cx="1517673" cy="5386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/>
                <a:cs typeface="Times New Roman"/>
              </a:rPr>
              <a:t>Выездные </a:t>
            </a:r>
          </a:p>
          <a:p>
            <a:pPr algn="ctr"/>
            <a:r>
              <a:rPr lang="ru-RU" sz="1600" b="1" dirty="0">
                <a:latin typeface="Times New Roman"/>
                <a:cs typeface="Times New Roman"/>
              </a:rPr>
              <a:t>семинары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535976" y="1958270"/>
            <a:ext cx="1705771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/>
                <a:cs typeface="Times New Roman"/>
              </a:rPr>
              <a:t>Конкурсы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923928" y="2934237"/>
            <a:ext cx="2298752" cy="4595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/>
                <a:cs typeface="Times New Roman"/>
              </a:rPr>
              <a:t>Зарубежные стажировки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181056" y="3501008"/>
            <a:ext cx="3041624" cy="3879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/>
                <a:cs typeface="Times New Roman"/>
              </a:rPr>
              <a:t>Образовательные модули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286830" y="2462371"/>
            <a:ext cx="1935849" cy="3207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/>
                <a:cs typeface="Times New Roman"/>
              </a:rPr>
              <a:t>Наставничество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898040" y="4005064"/>
            <a:ext cx="3324639" cy="3102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/>
                <a:cs typeface="Times New Roman"/>
              </a:rPr>
              <a:t>Стартовый грант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627784" y="4437112"/>
            <a:ext cx="3594895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/>
                <a:cs typeface="Times New Roman"/>
              </a:rPr>
              <a:t>Снижение учебной нагрузки</a:t>
            </a:r>
            <a:r>
              <a:rPr lang="en-US" sz="1600" b="1" dirty="0">
                <a:latin typeface="Times New Roman"/>
                <a:cs typeface="Times New Roman"/>
              </a:rPr>
              <a:t> 25%</a:t>
            </a:r>
            <a:endParaRPr lang="ru-RU" sz="1600" b="1" dirty="0">
              <a:latin typeface="Times New Roman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76733" y="1920313"/>
            <a:ext cx="24132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Новые исследователи </a:t>
            </a:r>
            <a:endParaRPr lang="en-US" sz="1600" b="1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668438" y="1629594"/>
            <a:ext cx="2356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Новые преподаватели </a:t>
            </a:r>
            <a:endParaRPr lang="en-US" sz="1600" b="1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700752" y="2241494"/>
            <a:ext cx="2271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Будущие профессора </a:t>
            </a:r>
            <a:endParaRPr lang="en-US" sz="1600" b="1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pic>
        <p:nvPicPr>
          <p:cNvPr id="65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337" y="253761"/>
            <a:ext cx="497122" cy="4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6948264" y="829408"/>
            <a:ext cx="16513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+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29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диссертаций</a:t>
            </a:r>
          </a:p>
        </p:txBody>
      </p:sp>
      <p:sp>
        <p:nvSpPr>
          <p:cNvPr id="5" name="Овал 4"/>
          <p:cNvSpPr/>
          <p:nvPr/>
        </p:nvSpPr>
        <p:spPr>
          <a:xfrm>
            <a:off x="6516216" y="829408"/>
            <a:ext cx="2443478" cy="59448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449179" y="3267830"/>
            <a:ext cx="2623596" cy="77975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02026" y="3245267"/>
            <a:ext cx="2717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96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%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Новых исследователей</a:t>
            </a: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соответствуют ОПА</a:t>
            </a:r>
          </a:p>
        </p:txBody>
      </p:sp>
      <p:sp>
        <p:nvSpPr>
          <p:cNvPr id="26" name="Овал 25"/>
          <p:cNvSpPr/>
          <p:nvPr/>
        </p:nvSpPr>
        <p:spPr>
          <a:xfrm>
            <a:off x="6500327" y="2368853"/>
            <a:ext cx="2475255" cy="65912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466073" y="2464363"/>
            <a:ext cx="262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36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%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научных работ </a:t>
            </a: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в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WoS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и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Scopus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854017" y="371859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201</a:t>
            </a:r>
            <a:r>
              <a:rPr lang="en-US" b="1" dirty="0">
                <a:solidFill>
                  <a:srgbClr val="C00000"/>
                </a:solidFill>
                <a:latin typeface="Times New Roman"/>
                <a:cs typeface="Times New Roman"/>
              </a:rPr>
              <a:t>9</a:t>
            </a:r>
            <a:endParaRPr lang="ru-RU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90796" y="1582967"/>
            <a:ext cx="264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26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зарубежных</a:t>
            </a: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стажировок</a:t>
            </a:r>
          </a:p>
        </p:txBody>
      </p:sp>
      <p:sp>
        <p:nvSpPr>
          <p:cNvPr id="32" name="Овал 31"/>
          <p:cNvSpPr/>
          <p:nvPr/>
        </p:nvSpPr>
        <p:spPr>
          <a:xfrm>
            <a:off x="6526372" y="1509007"/>
            <a:ext cx="2385752" cy="64645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крывающая фигурная скобка 65"/>
          <p:cNvSpPr/>
          <p:nvPr/>
        </p:nvSpPr>
        <p:spPr>
          <a:xfrm rot="5400000">
            <a:off x="4233455" y="3695537"/>
            <a:ext cx="369332" cy="3868706"/>
          </a:xfrm>
          <a:prstGeom prst="rightBrace">
            <a:avLst>
              <a:gd name="adj1" fmla="val 48174"/>
              <a:gd name="adj2" fmla="val 53269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14949" y="5753598"/>
            <a:ext cx="3604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Программа кадрового резерва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411760" y="4941168"/>
            <a:ext cx="3810919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/>
                <a:cs typeface="Times New Roman"/>
              </a:rPr>
              <a:t>Индивидуальные планы  развития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477580" y="1240943"/>
            <a:ext cx="2886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Категории кадрового резерва</a:t>
            </a:r>
          </a:p>
        </p:txBody>
      </p:sp>
      <p:sp>
        <p:nvSpPr>
          <p:cNvPr id="37" name="Овал 36"/>
          <p:cNvSpPr/>
          <p:nvPr/>
        </p:nvSpPr>
        <p:spPr>
          <a:xfrm>
            <a:off x="6449179" y="4222643"/>
            <a:ext cx="2705563" cy="67735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40754" y="5215545"/>
            <a:ext cx="2567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22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%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получают надбавку третьего уровня</a:t>
            </a:r>
          </a:p>
        </p:txBody>
      </p:sp>
      <p:sp>
        <p:nvSpPr>
          <p:cNvPr id="38" name="Овал 37"/>
          <p:cNvSpPr/>
          <p:nvPr/>
        </p:nvSpPr>
        <p:spPr>
          <a:xfrm>
            <a:off x="6390796" y="5108846"/>
            <a:ext cx="2705563" cy="69345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614785" y="4292250"/>
            <a:ext cx="24241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15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%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получили звание </a:t>
            </a: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«Лучший преподаватель»</a:t>
            </a:r>
          </a:p>
        </p:txBody>
      </p:sp>
    </p:spTree>
    <p:extLst>
      <p:ext uri="{BB962C8B-B14F-4D97-AF65-F5344CB8AC3E}">
        <p14:creationId xmlns:p14="http://schemas.microsoft.com/office/powerpoint/2010/main" val="3031916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4A38-BCBD-4B71-BD37-F8635860D9E3}" type="slidenum">
              <a:rPr lang="ru-RU" smtClean="0"/>
              <a:t>27</a:t>
            </a:fld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27936" t="22314" r="20938" b="24765"/>
          <a:stretch/>
        </p:blipFill>
        <p:spPr bwMode="auto">
          <a:xfrm>
            <a:off x="395536" y="620688"/>
            <a:ext cx="8424936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862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4A38-BCBD-4B71-BD37-F8635860D9E3}" type="slidenum">
              <a:rPr lang="ru-RU" smtClean="0"/>
              <a:t>28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197387" cy="5073427"/>
          </a:xfrm>
        </p:spPr>
      </p:pic>
    </p:spTree>
    <p:extLst>
      <p:ext uri="{BB962C8B-B14F-4D97-AF65-F5344CB8AC3E}">
        <p14:creationId xmlns:p14="http://schemas.microsoft.com/office/powerpoint/2010/main" val="4030657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4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9938" name="Rectangle 25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9939" name="Rectangle 26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9940" name="Rectangle 30"/>
          <p:cNvSpPr>
            <a:spLocks noChangeArrowheads="1"/>
          </p:cNvSpPr>
          <p:nvPr/>
        </p:nvSpPr>
        <p:spPr bwMode="auto">
          <a:xfrm>
            <a:off x="-242888" y="1906588"/>
            <a:ext cx="2970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9941" name="Rectangle 32"/>
          <p:cNvSpPr>
            <a:spLocks noChangeArrowheads="1"/>
          </p:cNvSpPr>
          <p:nvPr/>
        </p:nvSpPr>
        <p:spPr bwMode="auto">
          <a:xfrm>
            <a:off x="2455863" y="1539875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9942" name="Название 1"/>
          <p:cNvSpPr>
            <a:spLocks noGrp="1"/>
          </p:cNvSpPr>
          <p:nvPr>
            <p:ph type="title"/>
          </p:nvPr>
        </p:nvSpPr>
        <p:spPr>
          <a:xfrm>
            <a:off x="2704083" y="332656"/>
            <a:ext cx="4752975" cy="504056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MS PGothic"/>
                <a:cs typeface="Times New Roman" panose="02020603050405020304" pitchFamily="18" charset="0"/>
              </a:rPr>
              <a:t>Требования к резервистам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000457"/>
              </p:ext>
            </p:extLst>
          </p:nvPr>
        </p:nvGraphicFramePr>
        <p:xfrm>
          <a:off x="384652" y="836712"/>
          <a:ext cx="8216648" cy="18824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1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4989">
                <a:tc>
                  <a:txBody>
                    <a:bodyPr/>
                    <a:lstStyle/>
                    <a:p>
                      <a:pPr marL="342900" marR="0" indent="-3429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Публикация статей в российских и зарубежных журналах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Выступления с докладами на российских и международных конференциях</a:t>
                      </a:r>
                    </a:p>
                    <a:p>
                      <a:pPr marL="342900" marR="0" indent="-3429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Получение ученой степени кандидата/доктора наук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Высокий преподавательский рейтинг</a:t>
                      </a:r>
                    </a:p>
                    <a:p>
                      <a:pPr marL="342900" marR="0" indent="-3429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Индивидуальный годовой отчет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Рисунок 1"/>
          <p:cNvPicPr>
            <a:picLocks noChangeAspect="1"/>
          </p:cNvPicPr>
          <p:nvPr/>
        </p:nvPicPr>
        <p:blipFill rotWithShape="1">
          <a:blip r:embed="rId3"/>
          <a:srcRect l="1" r="18009"/>
          <a:stretch/>
        </p:blipFill>
        <p:spPr bwMode="auto">
          <a:xfrm>
            <a:off x="2368741" y="2849146"/>
            <a:ext cx="4075468" cy="330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5EA30-2E42-4B9C-9F87-5C10D69E1152}" type="slidenum">
              <a:rPr lang="ru-RU" altLang="ru-RU" smtClean="0"/>
              <a:pPr>
                <a:defRPr/>
              </a:pPr>
              <a:t>29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2680" y="6275971"/>
            <a:ext cx="355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https://academics.hse.ru/kr/criteria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4003" y="6291360"/>
            <a:ext cx="3546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Критерии отбора и результативности:</a:t>
            </a:r>
          </a:p>
        </p:txBody>
      </p:sp>
    </p:spTree>
    <p:extLst>
      <p:ext uri="{BB962C8B-B14F-4D97-AF65-F5344CB8AC3E}">
        <p14:creationId xmlns:p14="http://schemas.microsoft.com/office/powerpoint/2010/main" val="308975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57592" cy="792088"/>
          </a:xfrm>
        </p:spPr>
        <p:txBody>
          <a:bodyPr/>
          <a:lstStyle/>
          <a:p>
            <a:r>
              <a:rPr lang="en-US" altLang="ru-RU" sz="2800" b="1" dirty="0">
                <a:solidFill>
                  <a:srgbClr val="002060"/>
                </a:solidFill>
                <a:cs typeface="Times New Roman"/>
              </a:rPr>
              <a:t/>
            </a:r>
            <a:br>
              <a:rPr lang="en-US" altLang="ru-RU" sz="2800" b="1" dirty="0">
                <a:solidFill>
                  <a:srgbClr val="002060"/>
                </a:solidFill>
                <a:cs typeface="Times New Roman"/>
              </a:rPr>
            </a:br>
            <a:r>
              <a:rPr lang="ru-RU" altLang="ru-RU" sz="2800" b="1" dirty="0">
                <a:solidFill>
                  <a:srgbClr val="002060"/>
                </a:solidFill>
                <a:cs typeface="Times New Roman"/>
              </a:rPr>
              <a:t/>
            </a:r>
            <a:br>
              <a:rPr lang="ru-RU" altLang="ru-RU" sz="2800" b="1" dirty="0">
                <a:solidFill>
                  <a:srgbClr val="002060"/>
                </a:solidFill>
                <a:cs typeface="Times New Roman"/>
              </a:rPr>
            </a:br>
            <a:r>
              <a:rPr lang="ru-RU" altLang="ru-RU" sz="3200" b="1" dirty="0">
                <a:solidFill>
                  <a:srgbClr val="002060"/>
                </a:solidFill>
                <a:cs typeface="Times New Roman"/>
              </a:rPr>
              <a:t>Программа «Научный фонд» </a:t>
            </a:r>
            <a:r>
              <a:rPr lang="ru-RU" altLang="ru-RU" sz="2800" dirty="0">
                <a:solidFill>
                  <a:srgbClr val="002060"/>
                </a:solidFill>
                <a:cs typeface="Times New Roman"/>
              </a:rPr>
              <a:t/>
            </a:r>
            <a:br>
              <a:rPr lang="ru-RU" altLang="ru-RU" sz="2800" dirty="0">
                <a:solidFill>
                  <a:srgbClr val="002060"/>
                </a:solidFill>
                <a:cs typeface="Times New Roman"/>
              </a:rPr>
            </a:br>
            <a:r>
              <a:rPr lang="ru-RU" altLang="ru-RU" sz="2800" dirty="0">
                <a:solidFill>
                  <a:srgbClr val="002060"/>
                </a:solidFill>
                <a:cs typeface="Times New Roman"/>
              </a:rPr>
              <a:t>  </a:t>
            </a:r>
            <a:r>
              <a:rPr lang="en-US" altLang="ru-RU" sz="2800" b="1" dirty="0">
                <a:solidFill>
                  <a:srgbClr val="002060"/>
                </a:solidFill>
                <a:cs typeface="Times New Roman"/>
              </a:rPr>
              <a:t/>
            </a:r>
            <a:br>
              <a:rPr lang="en-US" altLang="ru-RU" sz="2800" b="1" dirty="0">
                <a:solidFill>
                  <a:srgbClr val="002060"/>
                </a:solidFill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НИУ ВШЭ первым  среди российских университетов создал в 2004 году собственный Научный фонд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Основные цели:</a:t>
            </a:r>
          </a:p>
          <a:p>
            <a:r>
              <a:rPr lang="ru-RU" sz="2200" dirty="0">
                <a:solidFill>
                  <a:srgbClr val="002060"/>
                </a:solidFill>
              </a:rPr>
              <a:t>стимулировать и поощрять исследовательскую работу, </a:t>
            </a:r>
          </a:p>
          <a:p>
            <a:r>
              <a:rPr lang="ru-RU" sz="2200" dirty="0">
                <a:solidFill>
                  <a:srgbClr val="002060"/>
                </a:solidFill>
              </a:rPr>
              <a:t>развивать новые исследовательские направления, </a:t>
            </a:r>
          </a:p>
          <a:p>
            <a:r>
              <a:rPr lang="ru-RU" sz="2200" dirty="0">
                <a:solidFill>
                  <a:srgbClr val="002060"/>
                </a:solidFill>
              </a:rPr>
              <a:t>вовлечь в исследовательский процесс студентов, аспирантов, способствовать формированию проектных компетенций,  </a:t>
            </a:r>
          </a:p>
          <a:p>
            <a:r>
              <a:rPr lang="ru-RU" sz="2200" dirty="0">
                <a:solidFill>
                  <a:srgbClr val="002060"/>
                </a:solidFill>
              </a:rPr>
              <a:t>поддерживать участие в конференциях и способствовать росту академического имиджа университета, установлению контактов с российскими и зарубежными вузами, </a:t>
            </a:r>
          </a:p>
          <a:p>
            <a:r>
              <a:rPr lang="ru-RU" sz="2200" dirty="0">
                <a:solidFill>
                  <a:srgbClr val="002060"/>
                </a:solidFill>
              </a:rPr>
              <a:t>способствовать продвижению исследовательских результатов в мировом научном сообществе.</a:t>
            </a:r>
            <a:r>
              <a:rPr lang="en-US" altLang="ru-RU" sz="2400" dirty="0">
                <a:solidFill>
                  <a:srgbClr val="002060"/>
                </a:solidFill>
                <a:cs typeface="Times New Roman"/>
                <a:hlinkClick r:id="rId2"/>
              </a:rPr>
              <a:t> </a:t>
            </a:r>
          </a:p>
          <a:p>
            <a:pPr marL="0" indent="0" algn="ctr">
              <a:buNone/>
            </a:pPr>
            <a:r>
              <a:rPr lang="en-US" altLang="ru-RU" sz="2400" dirty="0">
                <a:solidFill>
                  <a:srgbClr val="002060"/>
                </a:solidFill>
                <a:cs typeface="Times New Roman"/>
                <a:hlinkClick r:id="rId2"/>
              </a:rPr>
              <a:t>https://www.hse.ru/science/scifund/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CE67DEAD-D42B-624B-96CA-2A4943AB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4D18311-CA94-4EDF-B09B-4F8D17E6B8BE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2244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4A38-BCBD-4B71-BD37-F8635860D9E3}" type="slidenum">
              <a:rPr lang="ru-RU" smtClean="0"/>
              <a:t>30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7FFB4E8-CA9C-374D-A8B0-A8F5103D916B}"/>
              </a:ext>
            </a:extLst>
          </p:cNvPr>
          <p:cNvSpPr/>
          <p:nvPr/>
        </p:nvSpPr>
        <p:spPr>
          <a:xfrm>
            <a:off x="2688495" y="6307693"/>
            <a:ext cx="3767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https://academics.hse.ru/kr/criteria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29135" t="21413" r="16610" b="11420"/>
          <a:stretch/>
        </p:blipFill>
        <p:spPr bwMode="auto">
          <a:xfrm>
            <a:off x="609787" y="845528"/>
            <a:ext cx="7924423" cy="5462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2AA98CA2-9BA8-0D4E-BF1E-23248D746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884014"/>
              </p:ext>
            </p:extLst>
          </p:nvPr>
        </p:nvGraphicFramePr>
        <p:xfrm>
          <a:off x="461210" y="370835"/>
          <a:ext cx="82296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456991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Критерии результативности категории «Новые преподаватели»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143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009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4A38-BCBD-4B71-BD37-F8635860D9E3}" type="slidenum">
              <a:rPr lang="ru-RU" smtClean="0"/>
              <a:t>31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AA98CA2-9BA8-0D4E-BF1E-23248D746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099083"/>
              </p:ext>
            </p:extLst>
          </p:nvPr>
        </p:nvGraphicFramePr>
        <p:xfrm>
          <a:off x="461210" y="370835"/>
          <a:ext cx="82296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456991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Критерии результативности категории «Новые исследователи»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143236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 rotWithShape="1">
          <a:blip r:embed="rId2"/>
          <a:srcRect l="28209" t="23975" r="18257" b="11786"/>
          <a:stretch/>
        </p:blipFill>
        <p:spPr bwMode="auto">
          <a:xfrm>
            <a:off x="323528" y="675635"/>
            <a:ext cx="8363272" cy="5777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7FFB4E8-CA9C-374D-A8B0-A8F5103D916B}"/>
              </a:ext>
            </a:extLst>
          </p:cNvPr>
          <p:cNvSpPr/>
          <p:nvPr/>
        </p:nvSpPr>
        <p:spPr>
          <a:xfrm>
            <a:off x="2755344" y="6356350"/>
            <a:ext cx="3767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https://academics.hse.ru/kr/criteria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900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AA98CA2-9BA8-0D4E-BF1E-23248D746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543824"/>
              </p:ext>
            </p:extLst>
          </p:nvPr>
        </p:nvGraphicFramePr>
        <p:xfrm>
          <a:off x="461210" y="370835"/>
          <a:ext cx="82296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456991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Критерии результативности категории «Будущие</a:t>
                      </a:r>
                      <a:r>
                        <a:rPr lang="ru-RU" sz="20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профессора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143236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FFB4E8-CA9C-374D-A8B0-A8F5103D916B}"/>
              </a:ext>
            </a:extLst>
          </p:cNvPr>
          <p:cNvSpPr/>
          <p:nvPr/>
        </p:nvSpPr>
        <p:spPr>
          <a:xfrm>
            <a:off x="2688495" y="6307693"/>
            <a:ext cx="3767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https://academics.hse.ru/kr/criteria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27900" t="22145" r="15683" b="16545"/>
          <a:stretch/>
        </p:blipFill>
        <p:spPr bwMode="auto">
          <a:xfrm>
            <a:off x="357504" y="852487"/>
            <a:ext cx="8606983" cy="5455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3976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4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2" name="Rectangle 25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3" name="Rectangle 26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4" name="Rectangle 30"/>
          <p:cNvSpPr>
            <a:spLocks noChangeArrowheads="1"/>
          </p:cNvSpPr>
          <p:nvPr/>
        </p:nvSpPr>
        <p:spPr bwMode="auto">
          <a:xfrm>
            <a:off x="-242888" y="1906588"/>
            <a:ext cx="2970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5" name="Rectangle 32"/>
          <p:cNvSpPr>
            <a:spLocks noChangeArrowheads="1"/>
          </p:cNvSpPr>
          <p:nvPr/>
        </p:nvSpPr>
        <p:spPr bwMode="auto">
          <a:xfrm>
            <a:off x="2455863" y="1539875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7" name="Прямоугольник 1"/>
          <p:cNvSpPr>
            <a:spLocks noChangeArrowheads="1"/>
          </p:cNvSpPr>
          <p:nvPr/>
        </p:nvSpPr>
        <p:spPr bwMode="auto">
          <a:xfrm>
            <a:off x="292100" y="5537200"/>
            <a:ext cx="856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2400"/>
          </a:p>
        </p:txBody>
      </p:sp>
      <p:sp>
        <p:nvSpPr>
          <p:cNvPr id="35848" name="Прямоугольник 2"/>
          <p:cNvSpPr>
            <a:spLocks noChangeArrowheads="1"/>
          </p:cNvSpPr>
          <p:nvPr/>
        </p:nvSpPr>
        <p:spPr bwMode="auto">
          <a:xfrm>
            <a:off x="569977" y="476671"/>
            <a:ext cx="8105824" cy="579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Формирование состава кадрового резерва на 2021 год</a:t>
            </a: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5 октября – 25 октября 20</a:t>
            </a:r>
            <a:r>
              <a:rPr lang="en-GB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20</a:t>
            </a: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 года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!!!</a:t>
            </a:r>
            <a:endParaRPr lang="ru-RU" sz="2000" b="1" u="sng" dirty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Прием заявок в кадровый резерв НИУ ВШЭ на 202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год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endParaRPr lang="ru-RU" sz="400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Кандидаты в кадровый резерв в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BPM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заполняют анкеты и планы индивидуального развития. </a:t>
            </a:r>
          </a:p>
          <a:p>
            <a:pPr marL="171450" indent="-171450" algn="just">
              <a:buFont typeface="Arial"/>
              <a:buChar char="•"/>
            </a:pPr>
            <a:endParaRPr lang="ru-RU" sz="400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Подразделения предоставляют в Управление академического развития документы на кандидатов в кадровый резерв на следующий год.</a:t>
            </a:r>
          </a:p>
          <a:p>
            <a:pPr algn="just"/>
            <a:endParaRPr lang="ru-RU" sz="2000" b="1" dirty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15 декабря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 2020 </a:t>
            </a: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года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Кадровая комиссия Ученого совета НИУ ВШЭ выносит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решение о зачислении кандидатов в состав кадрового резерва на следующий год.</a:t>
            </a: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1 января 202</a:t>
            </a:r>
            <a:r>
              <a:rPr lang="en-GB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 года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Зачисление в состав группы кадрового резерва НИУ ВШЭ</a:t>
            </a:r>
          </a:p>
          <a:p>
            <a:pPr algn="just">
              <a:lnSpc>
                <a:spcPct val="150000"/>
              </a:lnSpc>
            </a:pPr>
            <a:endParaRPr lang="ru-RU" sz="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5EA30-2E42-4B9C-9F87-5C10D69E1152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3820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4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  <a:ea typeface="MS PGothic"/>
              <a:cs typeface="MS PGothic"/>
            </a:endParaRPr>
          </a:p>
        </p:txBody>
      </p:sp>
      <p:sp>
        <p:nvSpPr>
          <p:cNvPr id="48130" name="Rectangle 25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/>
            </a:r>
            <a:br>
              <a:rPr lang="ru-RU" altLang="ru-RU" sz="100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</a:br>
            <a:endParaRPr lang="ru-RU" altLang="ru-RU" sz="1000">
              <a:solidFill>
                <a:srgbClr val="000000"/>
              </a:solidFill>
              <a:latin typeface="Times New Roman" pitchFamily="18" charset="0"/>
              <a:ea typeface="MS PGothic"/>
              <a:cs typeface="Times New Roman" pitchFamily="18" charset="0"/>
            </a:endParaRPr>
          </a:p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      </a:t>
            </a:r>
          </a:p>
          <a:p>
            <a:pPr algn="ctr" eaLnBrk="0" hangingPunct="0"/>
            <a:endParaRPr lang="ru-RU" altLang="ru-RU">
              <a:solidFill>
                <a:srgbClr val="000000"/>
              </a:solidFill>
              <a:ea typeface="MS PGothic"/>
              <a:cs typeface="Times New Roman" pitchFamily="18" charset="0"/>
            </a:endParaRPr>
          </a:p>
        </p:txBody>
      </p:sp>
      <p:sp>
        <p:nvSpPr>
          <p:cNvPr id="48131" name="Rectangle 26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altLang="ru-RU">
              <a:solidFill>
                <a:srgbClr val="000000"/>
              </a:solidFill>
              <a:ea typeface="MS PGothic"/>
              <a:cs typeface="MS PGothic"/>
            </a:endParaRPr>
          </a:p>
        </p:txBody>
      </p:sp>
      <p:sp>
        <p:nvSpPr>
          <p:cNvPr id="48132" name="Rectangle 30"/>
          <p:cNvSpPr>
            <a:spLocks noChangeArrowheads="1"/>
          </p:cNvSpPr>
          <p:nvPr/>
        </p:nvSpPr>
        <p:spPr bwMode="auto">
          <a:xfrm>
            <a:off x="-242888" y="1906588"/>
            <a:ext cx="2970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              </a:t>
            </a:r>
            <a:endParaRPr lang="ru-RU" altLang="ru-RU">
              <a:solidFill>
                <a:srgbClr val="000000"/>
              </a:solidFill>
              <a:ea typeface="MS PGothic"/>
              <a:cs typeface="Times New Roman" pitchFamily="18" charset="0"/>
            </a:endParaRPr>
          </a:p>
        </p:txBody>
      </p:sp>
      <p:sp>
        <p:nvSpPr>
          <p:cNvPr id="48133" name="Rectangle 32"/>
          <p:cNvSpPr>
            <a:spLocks noChangeArrowheads="1"/>
          </p:cNvSpPr>
          <p:nvPr/>
        </p:nvSpPr>
        <p:spPr bwMode="auto">
          <a:xfrm>
            <a:off x="2696182" y="5373216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  <a:ea typeface="MS PGothic"/>
              <a:cs typeface="MS PGothic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1476" y="152398"/>
            <a:ext cx="7761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solidFill>
                  <a:srgbClr val="C00000"/>
                </a:solidFill>
                <a:latin typeface="+mj-lt"/>
                <a:ea typeface="ＭＳ Ｐゴシック" charset="-128"/>
                <a:cs typeface="Times New Roman" pitchFamily="18" charset="0"/>
              </a:rPr>
              <a:t>Окна роста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4210" y="675618"/>
            <a:ext cx="8784976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Информационное издание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Вышки, площадка общения между дисциплинами, кампусами и факультетами, администраторами, преподавателями и учеными, а также нашими коллегами и друзьями по академии. </a:t>
            </a:r>
          </a:p>
          <a:p>
            <a:pPr algn="just"/>
            <a:endParaRPr lang="ru-RU" sz="1000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sz="19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Окна роста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 рассказывают об университете и изменениях в жизни Вышки, объясняют мотивы преобразований, новые правила, и вовлекают в обсуждение происходящего все заинтересованные стороны. </a:t>
            </a:r>
          </a:p>
          <a:p>
            <a:pPr algn="just"/>
            <a:endParaRPr lang="ru-RU" sz="19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just"/>
            <a:endParaRPr lang="ru-RU" sz="1900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endParaRPr lang="ru-RU" sz="1900" b="1" dirty="0">
              <a:latin typeface="+mj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5EA30-2E42-4B9C-9F87-5C10D69E1152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  <p:pic>
        <p:nvPicPr>
          <p:cNvPr id="8" name="Рисунок 7" descr="Изображение выглядит как газета, снимок экрана, фотография, другой&#10;&#10;Автоматически созданное описание">
            <a:extLst>
              <a:ext uri="{FF2B5EF4-FFF2-40B4-BE49-F238E27FC236}">
                <a16:creationId xmlns:a16="http://schemas.microsoft.com/office/drawing/2014/main" id="{447DADBC-D3ED-C440-BAA1-143EE28DA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2642622"/>
            <a:ext cx="5508866" cy="421537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89F429A-B58D-6343-9FC2-85D5FC83BAF1}"/>
              </a:ext>
            </a:extLst>
          </p:cNvPr>
          <p:cNvSpPr/>
          <p:nvPr/>
        </p:nvSpPr>
        <p:spPr>
          <a:xfrm>
            <a:off x="143253" y="3104151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Подпишитесь </a:t>
            </a:r>
          </a:p>
          <a:p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	и будьте </a:t>
            </a:r>
          </a:p>
          <a:p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		в курсе</a:t>
            </a:r>
          </a:p>
          <a:p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ru-RU" sz="19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		</a:t>
            </a:r>
            <a:r>
              <a:rPr lang="en" sz="19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okna.hse.ru</a:t>
            </a:r>
            <a:endParaRPr lang="en" sz="19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92088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002060"/>
                </a:solidFill>
                <a:cs typeface="Times New Roman"/>
              </a:rPr>
              <a:t>Конкурсы Научного фонда</a:t>
            </a:r>
            <a:endParaRPr lang="ru-RU" sz="3200" b="1" dirty="0">
              <a:solidFill>
                <a:srgbClr val="002060"/>
              </a:solidFill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2060"/>
                </a:solidFill>
              </a:rPr>
              <a:t>Поддержка академической деятельности на конкурсной основе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Результат выполнения проекта: публикации в высокорейтинговых международных журналах (не ниже </a:t>
            </a:r>
            <a:r>
              <a:rPr lang="en-US" sz="2800" dirty="0">
                <a:solidFill>
                  <a:srgbClr val="002060"/>
                </a:solidFill>
              </a:rPr>
              <a:t>Q2)</a:t>
            </a:r>
            <a:r>
              <a:rPr lang="ru-RU" sz="2800" dirty="0">
                <a:solidFill>
                  <a:srgbClr val="002060"/>
                </a:solidFill>
              </a:rPr>
              <a:t>, в ведущих изданиях, в российских журналах , входящих в Дополнительный перечень журналов (</a:t>
            </a:r>
            <a:r>
              <a:rPr lang="en-US" sz="2800" dirty="0">
                <a:hlinkClick r:id="rId2"/>
              </a:rPr>
              <a:t>https://scientometrics.hse.ru/goodjournals</a:t>
            </a:r>
            <a:r>
              <a:rPr lang="ru-RU" sz="2800" dirty="0"/>
              <a:t>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5EA30-2E42-4B9C-9F87-5C10D69E1152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657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7" y="404664"/>
            <a:ext cx="7632847" cy="5040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002060"/>
                </a:solidFill>
                <a:cs typeface="Times New Roman"/>
              </a:rPr>
              <a:t>Особенности организации конкурсов НФ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088740"/>
            <a:ext cx="8424936" cy="496855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>
                <a:solidFill>
                  <a:srgbClr val="C00000"/>
                </a:solidFill>
                <a:cs typeface="Times New Roman"/>
              </a:rPr>
              <a:t>СЕЗОННЫЕ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2400" b="1" dirty="0">
                <a:solidFill>
                  <a:srgbClr val="002060"/>
                </a:solidFill>
                <a:cs typeface="Times New Roman"/>
              </a:rPr>
              <a:t>Конкурс коллективных исследовательских проектов научно-учебных групп </a:t>
            </a:r>
            <a:r>
              <a:rPr lang="ru-RU" altLang="ru-RU" sz="2400" dirty="0">
                <a:solidFill>
                  <a:srgbClr val="002060"/>
                </a:solidFill>
                <a:cs typeface="Times New Roman"/>
              </a:rPr>
              <a:t>(Учитель-Ученики) (</a:t>
            </a:r>
            <a:r>
              <a:rPr lang="ru-RU" altLang="ru-RU" sz="2400" b="1" u="sng" dirty="0">
                <a:solidFill>
                  <a:srgbClr val="002060"/>
                </a:solidFill>
                <a:cs typeface="Times New Roman"/>
              </a:rPr>
              <a:t>прием заявок до 22 октября</a:t>
            </a:r>
            <a:r>
              <a:rPr lang="ru-RU" altLang="ru-RU" sz="2400" dirty="0">
                <a:solidFill>
                  <a:srgbClr val="002060"/>
                </a:solidFill>
                <a:cs typeface="Times New Roman"/>
              </a:rPr>
              <a:t>)</a:t>
            </a:r>
          </a:p>
          <a:p>
            <a:pPr lvl="0" algn="just" eaLnBrk="1" hangingPunct="1"/>
            <a:r>
              <a:rPr lang="ru-RU" sz="2400" dirty="0">
                <a:solidFill>
                  <a:srgbClr val="002060"/>
                </a:solidFill>
              </a:rPr>
              <a:t>Заявка подается через  Единый Личный Кабинет (ЕЛК) lk.hse.ru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rgbClr val="002060"/>
                </a:solidFill>
              </a:rPr>
              <a:t>Конкурс лучших русскоязычных научных и научно-популярных работ работников НИУ ВШЭ (15 января-10 марта)</a:t>
            </a:r>
          </a:p>
          <a:p>
            <a:pPr lvl="0" algn="just" eaLnBrk="1" hangingPunct="1"/>
            <a:endParaRPr lang="en-US" sz="2400" dirty="0">
              <a:solidFill>
                <a:srgbClr val="002060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altLang="ru-RU" sz="2000" b="1" dirty="0">
                <a:solidFill>
                  <a:srgbClr val="C00000"/>
                </a:solidFill>
                <a:cs typeface="Times New Roman"/>
              </a:rPr>
              <a:t>ПОСТОЯННЫЙ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2400" b="1" dirty="0">
                <a:solidFill>
                  <a:srgbClr val="002060"/>
                </a:solidFill>
                <a:cs typeface="Times New Roman"/>
              </a:rPr>
              <a:t>Конкурс грантов на участие в российских и зарубежных научных мероприятиях (</a:t>
            </a:r>
            <a:r>
              <a:rPr lang="en-US" altLang="ru-RU" sz="2400" b="1" dirty="0">
                <a:solidFill>
                  <a:srgbClr val="002060"/>
                </a:solidFill>
                <a:cs typeface="Times New Roman"/>
              </a:rPr>
              <a:t>travel-grants)</a:t>
            </a:r>
            <a:endParaRPr lang="ru-RU" altLang="ru-RU" sz="2400" b="1" dirty="0">
              <a:solidFill>
                <a:srgbClr val="002060"/>
              </a:solidFill>
              <a:cs typeface="Times New Roman"/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2400" dirty="0">
                <a:solidFill>
                  <a:srgbClr val="002060"/>
                </a:solidFill>
                <a:cs typeface="Times New Roman"/>
              </a:rPr>
              <a:t>Подача заявок сохраняется на портале: </a:t>
            </a:r>
            <a:r>
              <a:rPr lang="ru-RU" sz="2400" dirty="0">
                <a:solidFill>
                  <a:srgbClr val="007AC5"/>
                </a:solidFill>
                <a:hlinkClick r:id="rId3"/>
              </a:rPr>
              <a:t>http://www.hse.ru/user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>
                <a:solidFill>
                  <a:srgbClr val="002060"/>
                </a:solidFill>
                <a:cs typeface="Times New Roman"/>
              </a:rPr>
              <a:t>в разделе </a:t>
            </a:r>
            <a:r>
              <a:rPr lang="ru-RU" sz="2400" dirty="0">
                <a:solidFill>
                  <a:srgbClr val="D2270B"/>
                </a:solidFill>
                <a:hlinkClick r:id="rId4"/>
              </a:rPr>
              <a:t>"Заявки и отчеты" - "Текущие конкурсы и гранты"</a:t>
            </a:r>
            <a:endParaRPr lang="ru-RU" altLang="ru-RU" sz="2400" b="1" dirty="0">
              <a:solidFill>
                <a:srgbClr val="002060"/>
              </a:solidFill>
              <a:cs typeface="Times New Roman"/>
            </a:endParaRPr>
          </a:p>
          <a:p>
            <a:pPr algn="l" eaLnBrk="1" hangingPunct="1">
              <a:lnSpc>
                <a:spcPct val="80000"/>
              </a:lnSpc>
            </a:pPr>
            <a:endParaRPr lang="ru-RU" altLang="ru-RU" sz="2100" b="1" dirty="0">
              <a:solidFill>
                <a:srgbClr val="898989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660232" y="6453336"/>
            <a:ext cx="2133600" cy="365125"/>
          </a:xfrm>
        </p:spPr>
        <p:txBody>
          <a:bodyPr/>
          <a:lstStyle/>
          <a:p>
            <a:pPr>
              <a:defRPr/>
            </a:pPr>
            <a:fld id="{E4D18311-CA94-4EDF-B09B-4F8D17E6B8BE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sp>
        <p:nvSpPr>
          <p:cNvPr id="3" name="Пятно 1 2"/>
          <p:cNvSpPr/>
          <p:nvPr/>
        </p:nvSpPr>
        <p:spPr>
          <a:xfrm>
            <a:off x="467544" y="3356992"/>
            <a:ext cx="432047" cy="432048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6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2226" y="620688"/>
            <a:ext cx="8064574" cy="50405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600" b="1" dirty="0">
                <a:solidFill>
                  <a:srgbClr val="002060"/>
                </a:solidFill>
                <a:cs typeface="Times New Roman"/>
              </a:rPr>
              <a:t>Академическая мобильность (</a:t>
            </a:r>
            <a:r>
              <a:rPr lang="en-US" altLang="ru-RU" sz="3600" b="1" dirty="0">
                <a:solidFill>
                  <a:srgbClr val="002060"/>
                </a:solidFill>
                <a:cs typeface="Times New Roman"/>
              </a:rPr>
              <a:t>travel-grants)</a:t>
            </a:r>
            <a:r>
              <a:rPr lang="ru-RU" altLang="ru-RU" sz="3600" dirty="0">
                <a:cs typeface="Times New Roman"/>
              </a:rPr>
              <a:t/>
            </a:r>
            <a:br>
              <a:rPr lang="ru-RU" altLang="ru-RU" sz="3600" dirty="0">
                <a:cs typeface="Times New Roman"/>
              </a:rPr>
            </a:b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/>
              </a:rPr>
              <a:t/>
            </a:r>
            <a:b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/>
              </a:rPr>
            </a:b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/>
              </a:rPr>
              <a:t/>
            </a:r>
            <a:b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/>
              </a:rPr>
            </a:b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/>
              </a:rPr>
              <a:t/>
            </a:r>
            <a:b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/>
              </a:rPr>
            </a:br>
            <a:r>
              <a:rPr lang="ru-RU" altLang="ru-RU" sz="2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altLang="ru-RU" sz="2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</a:br>
            <a:endParaRPr lang="ru-RU" altLang="ru-RU" sz="25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05880" y="1472295"/>
            <a:ext cx="8280920" cy="4536504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ru-RU" altLang="ru-RU" sz="2400" dirty="0">
                <a:solidFill>
                  <a:srgbClr val="002060"/>
                </a:solidFill>
                <a:cs typeface="Times New Roman"/>
              </a:rPr>
              <a:t>Заявки подаются </a:t>
            </a:r>
            <a:r>
              <a:rPr lang="ru-RU" altLang="ru-RU" sz="2400" b="1" dirty="0">
                <a:solidFill>
                  <a:srgbClr val="002060"/>
                </a:solidFill>
                <a:cs typeface="Times New Roman"/>
              </a:rPr>
              <a:t>в течение всего года</a:t>
            </a:r>
            <a:r>
              <a:rPr lang="ru-RU" altLang="ru-RU" sz="2400" b="1" dirty="0">
                <a:cs typeface="Times New Roman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cs typeface="Times New Roman"/>
              </a:rPr>
              <a:t>и рассматриваются</a:t>
            </a:r>
            <a:r>
              <a:rPr lang="ru-RU" altLang="ru-RU" sz="2400" b="1" dirty="0">
                <a:cs typeface="Times New Roman"/>
              </a:rPr>
              <a:t>: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ru-RU" altLang="ru-RU" sz="2400" dirty="0">
                <a:solidFill>
                  <a:srgbClr val="002060"/>
                </a:solidFill>
                <a:cs typeface="Times New Roman"/>
              </a:rPr>
              <a:t>на факультете: </a:t>
            </a:r>
            <a:r>
              <a:rPr lang="ru-RU" altLang="ru-RU" sz="2400" dirty="0">
                <a:solidFill>
                  <a:srgbClr val="002060"/>
                </a:solidFill>
              </a:rPr>
              <a:t>ППС и студенты/аспиранты московского кампуса </a:t>
            </a:r>
            <a:endParaRPr lang="en-US" altLang="ru-RU" sz="2400" b="1" dirty="0">
              <a:cs typeface="Times New Roman"/>
            </a:endParaRP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ru-RU" altLang="ru-RU" sz="2400" dirty="0">
                <a:solidFill>
                  <a:srgbClr val="002060"/>
                </a:solidFill>
              </a:rPr>
              <a:t>в филиале: сотрудники и студенты/аспиранты филиалов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ru-RU" altLang="ru-RU" sz="2400" dirty="0">
                <a:solidFill>
                  <a:srgbClr val="002060"/>
                </a:solidFill>
              </a:rPr>
              <a:t>через Научный фонд:  НС, АУП (+ не менее ¼ ставки ППС и наличии АН любого уровня), ППС общеуниверситетских, базовых кафедр, не входящих в структуру факультета, ППС Департамента иностранных языков, </a:t>
            </a:r>
            <a:r>
              <a:rPr lang="ru-RU" altLang="ru-RU" sz="2400" b="1" dirty="0">
                <a:solidFill>
                  <a:srgbClr val="002060"/>
                </a:solidFill>
              </a:rPr>
              <a:t>российские </a:t>
            </a:r>
            <a:r>
              <a:rPr lang="ru-RU" altLang="ru-RU" sz="2400" b="1" dirty="0" err="1">
                <a:solidFill>
                  <a:srgbClr val="002060"/>
                </a:solidFill>
              </a:rPr>
              <a:t>постдоки</a:t>
            </a:r>
            <a:endParaRPr lang="ru-RU" altLang="ru-RU" sz="2800" dirty="0">
              <a:solidFill>
                <a:srgbClr val="00206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ru-RU" altLang="ru-RU" sz="2800" dirty="0">
                <a:cs typeface="Times New Roman"/>
                <a:hlinkClick r:id="rId3"/>
              </a:rPr>
              <a:t>http://www.hse.ru/science/scifund/travel</a:t>
            </a:r>
            <a:r>
              <a:rPr lang="ru-RU" altLang="ru-RU" sz="2800" dirty="0">
                <a:cs typeface="Times New Roman"/>
              </a:rPr>
              <a:t/>
            </a:r>
            <a:br>
              <a:rPr lang="ru-RU" altLang="ru-RU" sz="2800" dirty="0">
                <a:cs typeface="Times New Roman"/>
              </a:rPr>
            </a:br>
            <a:r>
              <a:rPr lang="ru-RU" altLang="ru-RU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/>
              </a:rPr>
              <a:t/>
            </a:r>
            <a:br>
              <a:rPr lang="ru-RU" altLang="ru-RU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/>
              </a:rPr>
            </a:br>
            <a:endParaRPr lang="en-US" altLang="ru-RU" sz="2800" b="1" dirty="0">
              <a:cs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5EA30-2E42-4B9C-9F87-5C10D69E1152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35546" y="960835"/>
            <a:ext cx="8251254" cy="5060453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ru-RU" altLang="ru-RU" sz="2400" dirty="0">
                <a:solidFill>
                  <a:srgbClr val="002060"/>
                </a:solidFill>
                <a:cs typeface="Times New Roman"/>
              </a:rPr>
              <a:t>Поддержку на научное мероприятие </a:t>
            </a:r>
            <a:r>
              <a:rPr lang="ru-RU" altLang="ru-RU" sz="2400" b="1" dirty="0">
                <a:solidFill>
                  <a:srgbClr val="002060"/>
                </a:solidFill>
                <a:cs typeface="Times New Roman"/>
              </a:rPr>
              <a:t>за рубежом </a:t>
            </a:r>
            <a:r>
              <a:rPr lang="ru-RU" altLang="ru-RU" sz="2400" dirty="0">
                <a:solidFill>
                  <a:srgbClr val="002060"/>
                </a:solidFill>
                <a:cs typeface="Times New Roman"/>
              </a:rPr>
              <a:t>можно получить один раз в год (вторая дополнительная заявка - при наличии АН3 уровня</a:t>
            </a:r>
            <a:r>
              <a:rPr lang="en-US" altLang="ru-RU" sz="2400" dirty="0">
                <a:solidFill>
                  <a:srgbClr val="002060"/>
                </a:solidFill>
                <a:cs typeface="Times New Roman"/>
              </a:rPr>
              <a:t>)</a:t>
            </a:r>
            <a:r>
              <a:rPr lang="ru-RU" altLang="ru-RU" sz="2400" dirty="0">
                <a:solidFill>
                  <a:srgbClr val="002060"/>
                </a:solidFill>
                <a:cs typeface="Times New Roman"/>
              </a:rPr>
              <a:t>,  в России/страны СНГ– один раз  в год. 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ru-RU" altLang="ru-RU" sz="2400" dirty="0">
                <a:solidFill>
                  <a:srgbClr val="002060"/>
                </a:solidFill>
                <a:cs typeface="Times New Roman"/>
              </a:rPr>
              <a:t>Основное условие: успешное прохождения ОПА за предыдущий учебный год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ru-RU" altLang="ru-RU" sz="2400" dirty="0">
                <a:solidFill>
                  <a:srgbClr val="002060"/>
                </a:solidFill>
                <a:cs typeface="Times New Roman"/>
              </a:rPr>
              <a:t>Российские </a:t>
            </a:r>
            <a:r>
              <a:rPr lang="ru-RU" altLang="ru-RU" sz="2400" dirty="0" err="1">
                <a:solidFill>
                  <a:srgbClr val="002060"/>
                </a:solidFill>
                <a:cs typeface="Times New Roman"/>
              </a:rPr>
              <a:t>постдоки</a:t>
            </a:r>
            <a:r>
              <a:rPr lang="ru-RU" altLang="ru-RU" sz="2400" dirty="0">
                <a:solidFill>
                  <a:srgbClr val="002060"/>
                </a:solidFill>
                <a:cs typeface="Times New Roman"/>
              </a:rPr>
              <a:t> имеют право на поддержку одной международной конференции за рубежом и двух конференций по России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ru-RU" altLang="ru-RU" sz="2400" b="1" dirty="0">
                <a:solidFill>
                  <a:srgbClr val="002060"/>
                </a:solidFill>
                <a:cs typeface="Times New Roman"/>
              </a:rPr>
              <a:t>Документы, необходимые для подачи заявки</a:t>
            </a:r>
            <a:r>
              <a:rPr lang="ru-RU" altLang="ru-RU" sz="2400" dirty="0">
                <a:solidFill>
                  <a:srgbClr val="002060"/>
                </a:solidFill>
                <a:cs typeface="Times New Roman"/>
              </a:rPr>
              <a:t>:</a:t>
            </a:r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  <a:buClr>
                <a:srgbClr val="002060"/>
              </a:buClr>
            </a:pPr>
            <a:r>
              <a:rPr lang="ru-RU" altLang="ru-RU" sz="2400" dirty="0">
                <a:solidFill>
                  <a:srgbClr val="002060"/>
                </a:solidFill>
                <a:cs typeface="Times New Roman"/>
              </a:rPr>
              <a:t>приглашение; </a:t>
            </a:r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  <a:buClr>
                <a:srgbClr val="002060"/>
              </a:buClr>
            </a:pPr>
            <a:r>
              <a:rPr lang="ru-RU" altLang="ru-RU" sz="2400" dirty="0">
                <a:solidFill>
                  <a:srgbClr val="002060"/>
                </a:solidFill>
                <a:cs typeface="Times New Roman"/>
              </a:rPr>
              <a:t> статья или доклад (</a:t>
            </a:r>
            <a:r>
              <a:rPr lang="ru-RU" altLang="ru-RU" sz="2400" dirty="0" err="1">
                <a:solidFill>
                  <a:srgbClr val="002060"/>
                </a:solidFill>
                <a:cs typeface="Times New Roman"/>
              </a:rPr>
              <a:t>аффилиация</a:t>
            </a:r>
            <a:r>
              <a:rPr lang="ru-RU" altLang="ru-RU" sz="2400" dirty="0">
                <a:solidFill>
                  <a:srgbClr val="002060"/>
                </a:solidFill>
                <a:cs typeface="Times New Roman"/>
              </a:rPr>
              <a:t> с НИУ ВШЭ)   </a:t>
            </a:r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  <a:buClr>
                <a:srgbClr val="002060"/>
              </a:buClr>
            </a:pPr>
            <a:r>
              <a:rPr lang="ru-RU" altLang="ru-RU" sz="2400" dirty="0">
                <a:solidFill>
                  <a:srgbClr val="002060"/>
                </a:solidFill>
                <a:cs typeface="Times New Roman"/>
              </a:rPr>
              <a:t>научная программа мероприятия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5EA30-2E42-4B9C-9F87-5C10D69E1152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200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325562"/>
          </a:xfrm>
        </p:spPr>
        <p:txBody>
          <a:bodyPr/>
          <a:lstStyle/>
          <a:p>
            <a:r>
              <a:rPr lang="ru-RU" sz="3000" b="1" dirty="0">
                <a:solidFill>
                  <a:srgbClr val="002060"/>
                </a:solidFill>
              </a:rPr>
              <a:t>Конкурс лучших русскоязычных научных и научно-популярных работ работников НИУ ВШЭ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50405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  <a:hlinkClick r:id="rId2"/>
              </a:rPr>
              <a:t>https://www.hse.ru/science/scifund/worksrus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Конкурс проводится по двум номинациям: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лучшая научная публикация на русском языке (по гуманитарным, социальным и естественным наукам).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Публикации в этой номинации могут быть выпущены любыми научными журналами или издательствами вне зависимости от их вхождения в те или иные списки или </a:t>
            </a:r>
            <a:r>
              <a:rPr lang="ru-RU" sz="20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наукометрические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базы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лучший научно-популярный проект на русском языке (книги, лекции, видео-каналы, подкасты, онлайн-проекты и др.)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Конкурс не включается в систему академических надбавок и существует параллельно с ней (одна и та же публикация может выиграть конкурс и быть поддержана надбавкой)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25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975976"/>
            <a:ext cx="5915000" cy="634082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Критерии выдвижения работ</a:t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893" y="1844824"/>
            <a:ext cx="8075240" cy="3412976"/>
          </a:xfr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</a:rPr>
              <a:t>автор (или один из соавторов в коллективных работах ) является работником НИУ ВШЭ на момент проведения Конкурса;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работа выпущена за 2 предыдущих календарных года + включен небольшой период до проведения оценки (до марта);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работа аффилирована с НИУ ВШЭ.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5EA30-2E42-4B9C-9F87-5C10D69E1152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52517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7032</TotalTime>
  <Words>1697</Words>
  <Application>Microsoft Office PowerPoint</Application>
  <PresentationFormat>Экран (4:3)</PresentationFormat>
  <Paragraphs>304</Paragraphs>
  <Slides>34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ＭＳ Ｐゴシック</vt:lpstr>
      <vt:lpstr>ＭＳ Ｐゴシック</vt:lpstr>
      <vt:lpstr>Arial</vt:lpstr>
      <vt:lpstr>Arial Cyr</vt:lpstr>
      <vt:lpstr>Arial Narrow</vt:lpstr>
      <vt:lpstr>Calibri</vt:lpstr>
      <vt:lpstr>Symbol</vt:lpstr>
      <vt:lpstr>Times New Roman</vt:lpstr>
      <vt:lpstr>Wingdings</vt:lpstr>
      <vt:lpstr>Тема Office</vt:lpstr>
      <vt:lpstr>Инструменты академического развития НИУ ВШЭ</vt:lpstr>
      <vt:lpstr>  Инструменты индивидуальной поддержки  Научный фонд НИУ ВШЭ Академические надбавки Кадровый резерв  </vt:lpstr>
      <vt:lpstr>  Программа «Научный фонд»     </vt:lpstr>
      <vt:lpstr>Конкурсы Научного фонда</vt:lpstr>
      <vt:lpstr>Особенности организации конкурсов НФ</vt:lpstr>
      <vt:lpstr>     Академическая мобильность (travel-grants)     </vt:lpstr>
      <vt:lpstr>Презентация PowerPoint</vt:lpstr>
      <vt:lpstr>Конкурс лучших русскоязычных научных и научно-популярных работ работников НИУ ВШЭ</vt:lpstr>
      <vt:lpstr> Критерии выдвижения работ </vt:lpstr>
      <vt:lpstr>Порядок номинирования работ</vt:lpstr>
      <vt:lpstr>Награждение победителей</vt:lpstr>
      <vt:lpstr>Программа академических надбавок</vt:lpstr>
      <vt:lpstr>Структура надбавок НИУ ВШЭ </vt:lpstr>
      <vt:lpstr>Какие публикации рассматриваются</vt:lpstr>
      <vt:lpstr> Аффилиация </vt:lpstr>
      <vt:lpstr>Виды надбавок</vt:lpstr>
      <vt:lpstr>Особенности оценки</vt:lpstr>
      <vt:lpstr>Особенности новой системы надбавок</vt:lpstr>
      <vt:lpstr>График конкурсов и программ  Научного фонда</vt:lpstr>
      <vt:lpstr>По каким вопросам обращаться</vt:lpstr>
      <vt:lpstr>Полезные сайты портала ВШЭ</vt:lpstr>
      <vt:lpstr>Презентация PowerPoint</vt:lpstr>
      <vt:lpstr>Академический кадровый резерв  –  программа поддержки профессионального развития преподавателей и исследователей на начальных и переходных этапах академической карьеры     Что это дает академику? Зачем это университету?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резервистам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«Научный фонд НИУ ВШЭ»</dc:title>
  <dc:creator>User</dc:creator>
  <cp:lastModifiedBy>Пользователь Windows</cp:lastModifiedBy>
  <cp:revision>262</cp:revision>
  <dcterms:created xsi:type="dcterms:W3CDTF">2011-10-10T08:15:47Z</dcterms:created>
  <dcterms:modified xsi:type="dcterms:W3CDTF">2020-10-07T14:09:22Z</dcterms:modified>
</cp:coreProperties>
</file>