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475" r:id="rId3"/>
    <p:sldId id="488" r:id="rId4"/>
    <p:sldId id="484" r:id="rId5"/>
    <p:sldId id="485" r:id="rId6"/>
    <p:sldId id="489" r:id="rId7"/>
    <p:sldId id="490" r:id="rId8"/>
    <p:sldId id="491" r:id="rId9"/>
    <p:sldId id="468" r:id="rId10"/>
    <p:sldId id="482" r:id="rId11"/>
    <p:sldId id="492" r:id="rId12"/>
    <p:sldId id="493" r:id="rId13"/>
    <p:sldId id="457" r:id="rId14"/>
    <p:sldId id="470" r:id="rId15"/>
    <p:sldId id="371" r:id="rId16"/>
    <p:sldId id="476" r:id="rId17"/>
    <p:sldId id="480" r:id="rId18"/>
    <p:sldId id="477" r:id="rId19"/>
    <p:sldId id="494" r:id="rId20"/>
    <p:sldId id="495" r:id="rId21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A55"/>
    <a:srgbClr val="003F82"/>
    <a:srgbClr val="2212EE"/>
    <a:srgbClr val="21386F"/>
    <a:srgbClr val="2C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833" autoAdjust="0"/>
  </p:normalViewPr>
  <p:slideViewPr>
    <p:cSldViewPr snapToGrid="0" snapToObjects="1">
      <p:cViewPr varScale="1">
        <p:scale>
          <a:sx n="101" d="100"/>
          <a:sy n="101" d="100"/>
        </p:scale>
        <p:origin x="3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6.2520563954432423E-2"/>
          <c:w val="1"/>
          <c:h val="0.928867269137199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8790421103792405E-2"/>
                  <c:y val="8.0268859015664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C8-254B-86B8-EE2518DB8B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9667681272067498E-2"/>
                  <c:y val="-7.2600084507913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C8-254B-86B8-EE2518DB8B0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7971077599819999E-2"/>
                  <c:y val="-1.24274670756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C8-254B-86B8-EE2518DB8B0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6064299733892018E-2"/>
                  <c:y val="-2.5584829630846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EC8-254B-86B8-EE2518DB8B0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5701024401168826E-2"/>
                  <c:y val="-1.823033545811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EC8-254B-86B8-EE2518DB8B0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960477054577714E-2"/>
                  <c:y val="-1.7872211645550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C8-254B-86B8-EE2518DB8B0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2365195754263631E-2"/>
                  <c:y val="-1.8440198456816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EC8-254B-86B8-EE2518DB8B0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3EC8-254B-86B8-EE2518DB8B06}"/>
              </c:ext>
            </c:extLst>
          </c:dPt>
          <c:dLbls>
            <c:dLbl>
              <c:idx val="0"/>
              <c:layout>
                <c:manualLayout>
                  <c:x val="-6.7171328406191208E-2"/>
                  <c:y val="-1.350090105417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254B-86B8-EE2518DB8B06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3217072000818247E-2"/>
                  <c:y val="-7.7956098176281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EC8-254B-86B8-EE2518DB8B06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3677883115189E-2"/>
                  <c:y val="-7.0014989227062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EC8-254B-86B8-EE2518DB8B06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9769406574037828E-2"/>
                  <c:y val="-9.3813574448012686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i="0" u="none" strike="noStrike" kern="1200" baseline="0" dirty="0">
                        <a:solidFill>
                          <a:srgbClr val="4F81BD">
                            <a:lumMod val="50000"/>
                          </a:srgbClr>
                        </a:solidFill>
                        <a:latin typeface="Times New Roman"/>
                        <a:ea typeface="+mn-ea"/>
                        <a:cs typeface="Times New Roman"/>
                      </a:rPr>
                      <a:t>158</a:t>
                    </a:r>
                    <a:endParaRPr lang="en-US" sz="1600" b="1" dirty="0">
                      <a:latin typeface="Times New Roman"/>
                      <a:cs typeface="Times New Roman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1" i="0" u="none" strike="noStrike" kern="1200" baseline="0">
                    <a:solidFill>
                      <a:srgbClr val="4F81BD">
                        <a:lumMod val="50000"/>
                      </a:srgbClr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EC8-254B-86B8-EE2518DB8B06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854322805265736E-2"/>
                  <c:y val="-1.0201507664904264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Лист1!$M$2:$M$5</c:f>
              <c:numCache>
                <c:formatCode>General</c:formatCode>
                <c:ptCount val="4"/>
                <c:pt idx="0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EC8-254B-86B8-EE2518DB8B06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854322805265736E-2"/>
                  <c:y val="-1.011954955824580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192</a:t>
                    </a:r>
                    <a:endParaRPr lang="en-US" sz="1800" b="1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3EC8-254B-86B8-EE2518DB8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Лист1!$N$2:$N$5</c:f>
              <c:numCache>
                <c:formatCode>General</c:formatCode>
                <c:ptCount val="4"/>
                <c:pt idx="0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EC8-254B-86B8-EE2518DB8B06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7042004474476021E-2"/>
                  <c:y val="-7.22824968446128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 b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048636759919593E-2"/>
                      <c:h val="3.57292951056440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DAE-174A-A620-7CB0FA4AC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Лист1!$O$2:$O$5</c:f>
              <c:numCache>
                <c:formatCode>General</c:formatCode>
                <c:ptCount val="4"/>
                <c:pt idx="0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AE-174A-A620-7CB0FA4AC4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187369472"/>
        <c:axId val="89295680"/>
        <c:axId val="0"/>
      </c:bar3DChart>
      <c:catAx>
        <c:axId val="18736947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89295680"/>
        <c:crosses val="autoZero"/>
        <c:auto val="1"/>
        <c:lblAlgn val="ctr"/>
        <c:lblOffset val="100"/>
        <c:noMultiLvlLbl val="0"/>
      </c:catAx>
      <c:valAx>
        <c:axId val="89295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73694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006014849252004"/>
          <c:y val="0.88286420556446121"/>
          <c:w val="0.80205974394707946"/>
          <c:h val="4.2064313034611368E-2"/>
        </c:manualLayout>
      </c:layout>
      <c:overlay val="0"/>
      <c:txPr>
        <a:bodyPr/>
        <a:lstStyle/>
        <a:p>
          <a:pPr>
            <a:defRPr sz="1400" b="1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3006FF1-4954-4E1A-89DB-DBA5D4587DD6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CEAFF5D-5004-464E-B3E0-17D2A94E0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297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F3188-6F5F-4A7E-98E3-8D77FBC6A8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1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35EF-1DDB-4D5A-9BF5-A27D82BAF70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56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F92EF-FC32-4756-B8F0-6A770C8BBF28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74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F92EF-FC32-4756-B8F0-6A770C8BBF28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2859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По результатам опроса всех коллег, записавшихся на встречи (таких было 69), 52 из 113 новых московских резервистов (46%) в течение месяца встретились с наставниками.</a:t>
            </a:r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AFF5D-5004-464E-B3E0-17D2A94E0B9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80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AFF5D-5004-464E-B3E0-17D2A94E0B9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570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4ED090-631B-44C1-87CA-ABB5A010925A}" type="slidenum">
              <a:rPr lang="ru-RU" altLang="ru-RU" smtClean="0">
                <a:latin typeface="Arial" charset="0"/>
                <a:ea typeface="MS PGothic"/>
                <a:cs typeface="MS PGothic"/>
              </a:rPr>
              <a:pPr/>
              <a:t>19</a:t>
            </a:fld>
            <a:endParaRPr lang="ru-RU" altLang="ru-RU">
              <a:latin typeface="Arial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176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4ED090-631B-44C1-87CA-ABB5A010925A}" type="slidenum">
              <a:rPr lang="ru-RU" altLang="ru-RU" smtClean="0">
                <a:latin typeface="Arial" charset="0"/>
                <a:ea typeface="MS PGothic"/>
                <a:cs typeface="MS PGothic"/>
              </a:rPr>
              <a:pPr/>
              <a:t>20</a:t>
            </a:fld>
            <a:endParaRPr lang="ru-RU" altLang="ru-RU">
              <a:latin typeface="Arial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682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E506-712E-4ECE-8600-DD21537BC69C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8AEC-2D83-4203-9DBD-993195061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10A0-4A64-4173-9758-7B68B400E754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B3D3-3F28-4FC6-8141-E35C5F375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C0B4-3EB3-48C0-8CDD-0E65861D3D73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108AC-42D2-4B00-B2CF-C9FF3DFBF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10846-2103-4FA0-AC5E-DEF1846E565B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280BC-F1E5-493E-A3C5-08B04EFB5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29B7-A7DE-41C0-896D-DBA3CF9A3DFF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FC07-63F7-448E-A7AF-E533991AF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E89B6-B476-4595-B0CA-168FC9BF9B75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B334-F489-4DC3-B46E-A78BE91EA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8A567-4011-4CD0-A0F7-4A436B23A560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3BE4E-C43A-43F2-950C-3E9165B45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203D-902E-41E5-A7DD-1CE07F041818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E5B8-889D-42EF-A834-BC66D4EC6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DD15B-5565-40DA-AD42-D652B46304EF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4EFC5-02C1-4C38-9308-BA51A48C4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5132-238F-4B99-9D89-4A05E875E4C5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BF718-FF86-491B-8A72-64B3D22AE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6CDAC-B342-44FC-AB0F-9B23A30C45E1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646A1-A5F4-4BF3-ADAD-DB5E24123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596EF58-1876-4196-ADD0-8EBD40A250B2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E5FFDB9-7653-460C-B7CE-A7B721A6D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s.hse.ru/help/reserv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cademics.hse.ru/kr/mai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ishmuratova@hse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lonshcikova@hse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s.hse.ru/kr/criteri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s.hse.ru/kr/criteri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s.hse.ru/kr/criteri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то Academic Development at HS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7708" r="6939" b="-4507"/>
          <a:stretch/>
        </p:blipFill>
        <p:spPr bwMode="auto">
          <a:xfrm>
            <a:off x="-18288" y="1682496"/>
            <a:ext cx="9162288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Заголовок 3"/>
          <p:cNvSpPr>
            <a:spLocks noGrp="1"/>
          </p:cNvSpPr>
          <p:nvPr>
            <p:ph type="ctrTitle"/>
          </p:nvPr>
        </p:nvSpPr>
        <p:spPr>
          <a:xfrm>
            <a:off x="-18288" y="5427875"/>
            <a:ext cx="4608576" cy="1112752"/>
          </a:xfrm>
        </p:spPr>
        <p:txBody>
          <a:bodyPr/>
          <a:lstStyle/>
          <a:p>
            <a:r>
              <a:rPr kumimoji="0" lang="ru-RU" sz="28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/>
            </a:r>
            <a:br>
              <a:rPr kumimoji="0" lang="ru-RU" sz="28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</a:br>
            <a:r>
              <a:rPr kumimoji="0" lang="ru-RU" sz="28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/>
            </a:r>
            <a:br>
              <a:rPr kumimoji="0" lang="ru-RU" sz="28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</a:br>
            <a:r>
              <a:rPr kumimoji="0" lang="ru-RU" sz="2800" b="1" dirty="0" smtClean="0">
                <a:solidFill>
                  <a:srgbClr val="003F82"/>
                </a:solidFill>
                <a:ea typeface="ＭＳ Ｐゴシック"/>
                <a:cs typeface="Times New Roman" pitchFamily="18" charset="0"/>
              </a:rPr>
              <a:t>Академический </a:t>
            </a:r>
            <a:br>
              <a:rPr kumimoji="0" lang="ru-RU" sz="2800" b="1" dirty="0" smtClean="0">
                <a:solidFill>
                  <a:srgbClr val="003F82"/>
                </a:solidFill>
                <a:ea typeface="ＭＳ Ｐゴシック"/>
                <a:cs typeface="Times New Roman" pitchFamily="18" charset="0"/>
              </a:rPr>
            </a:br>
            <a:r>
              <a:rPr kumimoji="0" lang="ru-RU" sz="2800" b="1" dirty="0" smtClean="0">
                <a:solidFill>
                  <a:srgbClr val="003F82"/>
                </a:solidFill>
                <a:ea typeface="ＭＳ Ｐゴシック"/>
                <a:cs typeface="Times New Roman" pitchFamily="18" charset="0"/>
              </a:rPr>
              <a:t>кадровый резерв НИУ ВШЭ</a:t>
            </a:r>
            <a:r>
              <a:rPr kumimoji="0" lang="ru-RU" sz="2800" b="1" dirty="0" smtClean="0">
                <a:solidFill>
                  <a:srgbClr val="1C2A55"/>
                </a:solidFill>
                <a:ea typeface="ＭＳ Ｐゴシック"/>
                <a:cs typeface="Times New Roman" pitchFamily="18" charset="0"/>
              </a:rPr>
              <a:t/>
            </a:r>
            <a:br>
              <a:rPr kumimoji="0" lang="ru-RU" sz="2800" b="1" dirty="0" smtClean="0">
                <a:solidFill>
                  <a:srgbClr val="1C2A55"/>
                </a:solidFill>
                <a:ea typeface="ＭＳ Ｐゴシック"/>
                <a:cs typeface="Times New Roman" pitchFamily="18" charset="0"/>
              </a:rPr>
            </a:br>
            <a:r>
              <a:rPr kumimoji="0" lang="ru-RU" sz="2400" b="1" dirty="0" smtClean="0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/>
            </a:r>
            <a:br>
              <a:rPr kumimoji="0" lang="ru-RU" sz="2400" b="1" dirty="0" smtClean="0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</a:br>
            <a:endParaRPr kumimoji="0" lang="ru-RU" sz="3600" b="1" dirty="0" smtClean="0">
              <a:solidFill>
                <a:srgbClr val="1C2A55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5759355" y="5427875"/>
            <a:ext cx="3125338" cy="11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kumimoji="0" lang="ru-RU" sz="28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/>
            </a:r>
            <a:br>
              <a:rPr kumimoji="0" lang="ru-RU" sz="28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</a:br>
            <a:r>
              <a:rPr kumimoji="0" lang="ru-RU" sz="2800" b="1" dirty="0" smtClean="0">
                <a:solidFill>
                  <a:srgbClr val="003F82"/>
                </a:solidFill>
                <a:ea typeface="ＭＳ Ｐゴシック"/>
                <a:cs typeface="Times New Roman" pitchFamily="18" charset="0"/>
              </a:rPr>
              <a:t>Т. Ишмуратова</a:t>
            </a:r>
            <a:endParaRPr kumimoji="0" lang="ru-RU" sz="3600" b="1" dirty="0" smtClean="0">
              <a:solidFill>
                <a:srgbClr val="1C2A55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676" y="240270"/>
            <a:ext cx="5321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Семинар для новых резервистов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Изображение 5" descr="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8" t="2904" r="14386" b="17402"/>
          <a:stretch/>
        </p:blipFill>
        <p:spPr>
          <a:xfrm>
            <a:off x="1749778" y="840757"/>
            <a:ext cx="6716891" cy="5227925"/>
          </a:xfrm>
          <a:prstGeom prst="rect">
            <a:avLst/>
          </a:prstGeom>
        </p:spPr>
      </p:pic>
      <p:pic>
        <p:nvPicPr>
          <p:cNvPr id="8" name="Изображение 7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5" y="840757"/>
            <a:ext cx="1976009" cy="2968655"/>
          </a:xfrm>
          <a:prstGeom prst="rect">
            <a:avLst/>
          </a:prstGeom>
        </p:spPr>
      </p:pic>
      <p:pic>
        <p:nvPicPr>
          <p:cNvPr id="4" name="Изображение 3" descr="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2" r="15409"/>
          <a:stretch/>
        </p:blipFill>
        <p:spPr>
          <a:xfrm>
            <a:off x="458045" y="3809412"/>
            <a:ext cx="1976009" cy="233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6416" r="49537" b="-6416"/>
          <a:stretch/>
        </p:blipFill>
        <p:spPr>
          <a:xfrm>
            <a:off x="2814274" y="1429276"/>
            <a:ext cx="3146717" cy="4830098"/>
          </a:xfrm>
          <a:prstGeom prst="rect">
            <a:avLst/>
          </a:prstGeom>
        </p:spPr>
      </p:pic>
      <p:pic>
        <p:nvPicPr>
          <p:cNvPr id="4" name="Изображение 3" descr="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3" r="23303"/>
          <a:stretch/>
        </p:blipFill>
        <p:spPr>
          <a:xfrm>
            <a:off x="6148526" y="1126106"/>
            <a:ext cx="2026789" cy="2749070"/>
          </a:xfrm>
          <a:prstGeom prst="rect">
            <a:avLst/>
          </a:prstGeom>
        </p:spPr>
      </p:pic>
      <p:pic>
        <p:nvPicPr>
          <p:cNvPr id="7" name="Изображение 6" descr="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11883"/>
          <a:stretch/>
        </p:blipFill>
        <p:spPr>
          <a:xfrm rot="20986134">
            <a:off x="370716" y="925743"/>
            <a:ext cx="2096267" cy="2312460"/>
          </a:xfrm>
          <a:prstGeom prst="rect">
            <a:avLst/>
          </a:prstGeom>
        </p:spPr>
      </p:pic>
      <p:pic>
        <p:nvPicPr>
          <p:cNvPr id="10" name="Изображение 9" descr="10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r="23457"/>
          <a:stretch/>
        </p:blipFill>
        <p:spPr>
          <a:xfrm>
            <a:off x="396221" y="3572006"/>
            <a:ext cx="2230518" cy="2687368"/>
          </a:xfrm>
          <a:prstGeom prst="rect">
            <a:avLst/>
          </a:prstGeom>
        </p:spPr>
      </p:pic>
      <p:pic>
        <p:nvPicPr>
          <p:cNvPr id="12" name="Изображение 11" descr="11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r="17747"/>
          <a:stretch/>
        </p:blipFill>
        <p:spPr>
          <a:xfrm rot="1081688">
            <a:off x="6010954" y="3906147"/>
            <a:ext cx="2483654" cy="204439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6772" y="378166"/>
            <a:ext cx="82832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Тематические семинары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93800" y="826807"/>
            <a:ext cx="8283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семинары прошлых лет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4149" y="1332834"/>
            <a:ext cx="817500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 для исследователей и исследовательских команд»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проектной и исследовательской деятельности студентов»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«Новые технологии и новые возможности научных исследований»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«Продвижение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научных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и СМИ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Коллаборативные технологии как средство повышения эффективности преподавательской и исследовательской деятельности».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r="5000"/>
          <a:stretch/>
        </p:blipFill>
        <p:spPr>
          <a:xfrm>
            <a:off x="689714" y="83648"/>
            <a:ext cx="7905329" cy="580764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97094" y="6053215"/>
            <a:ext cx="7597949" cy="59702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1C2A55"/>
                </a:solidFill>
                <a:latin typeface="Times New Roman"/>
                <a:cs typeface="Times New Roman"/>
              </a:rPr>
              <a:t>Персональные встречи с выпускниками</a:t>
            </a:r>
            <a:br>
              <a:rPr lang="ru-RU" sz="2800" b="1" dirty="0" smtClean="0">
                <a:solidFill>
                  <a:srgbClr val="1C2A55"/>
                </a:solidFill>
                <a:latin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1C2A55"/>
                </a:solidFill>
                <a:latin typeface="Times New Roman"/>
                <a:cs typeface="Times New Roman"/>
              </a:rPr>
              <a:t>февраль – март</a:t>
            </a:r>
            <a:endParaRPr lang="ru-RU" sz="2800" b="1" dirty="0">
              <a:solidFill>
                <a:srgbClr val="1C2A55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31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111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00800" y="281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Rectangle 4"/>
          <p:cNvSpPr/>
          <p:nvPr/>
        </p:nvSpPr>
        <p:spPr>
          <a:xfrm>
            <a:off x="3429000" y="1524000"/>
            <a:ext cx="54483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Изображение 11" descr="4 (1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t="15370" r="7237" b="255"/>
          <a:stretch/>
        </p:blipFill>
        <p:spPr>
          <a:xfrm>
            <a:off x="1046442" y="1055726"/>
            <a:ext cx="7645360" cy="52248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13111" y="470951"/>
            <a:ext cx="6666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1C2A55"/>
                </a:solidFill>
                <a:latin typeface="+mj-lt"/>
                <a:cs typeface="Times New Roman" pitchFamily="18" charset="0"/>
              </a:rPr>
              <a:t>Конкурсы кадрового резерва</a:t>
            </a:r>
            <a:endParaRPr lang="en-US" sz="3200" b="1" dirty="0">
              <a:solidFill>
                <a:srgbClr val="1C2A55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17508" r="36185" b="41062"/>
          <a:stretch/>
        </p:blipFill>
        <p:spPr bwMode="auto">
          <a:xfrm>
            <a:off x="292607" y="340075"/>
            <a:ext cx="8580347" cy="622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5665" y="6042172"/>
            <a:ext cx="7656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/>
              </a:rPr>
              <a:t>Стажировки «Будущих профессоров»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89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8176"/>
          <a:stretch/>
        </p:blipFill>
        <p:spPr>
          <a:xfrm>
            <a:off x="222934" y="512064"/>
            <a:ext cx="8631270" cy="58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6" y="457200"/>
            <a:ext cx="8708668" cy="598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" y="512064"/>
            <a:ext cx="8746236" cy="58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2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3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4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5" name="Rectangle 32"/>
          <p:cNvSpPr>
            <a:spLocks noChangeArrowheads="1"/>
          </p:cNvSpPr>
          <p:nvPr/>
        </p:nvSpPr>
        <p:spPr bwMode="auto">
          <a:xfrm>
            <a:off x="2455863" y="1539875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7" name="Прямоугольник 1"/>
          <p:cNvSpPr>
            <a:spLocks noChangeArrowheads="1"/>
          </p:cNvSpPr>
          <p:nvPr/>
        </p:nvSpPr>
        <p:spPr bwMode="auto">
          <a:xfrm>
            <a:off x="292100" y="5537200"/>
            <a:ext cx="856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400"/>
          </a:p>
        </p:txBody>
      </p:sp>
      <p:sp>
        <p:nvSpPr>
          <p:cNvPr id="35848" name="Прямоугольник 2"/>
          <p:cNvSpPr>
            <a:spLocks noChangeArrowheads="1"/>
          </p:cNvSpPr>
          <p:nvPr/>
        </p:nvSpPr>
        <p:spPr bwMode="auto">
          <a:xfrm>
            <a:off x="569977" y="209971"/>
            <a:ext cx="8105824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Формирование состава кадрового резерва на 2021 год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6 </a:t>
            </a: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октября – 25 октября 20</a:t>
            </a:r>
            <a:r>
              <a:rPr lang="en-GB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20</a:t>
            </a: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года!</a:t>
            </a:r>
            <a:endParaRPr lang="ru-RU" sz="2000" b="1" u="sng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Прием заявок в кадровый резерв НИУ ВШЭ на 202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год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endParaRPr lang="ru-RU" sz="400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Кандидаты в кадровый резерв в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BPM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заполняют анкеты и планы индивидуального развития. </a:t>
            </a:r>
          </a:p>
          <a:p>
            <a:pPr marL="171450" indent="-171450" algn="just">
              <a:buFont typeface="Arial"/>
              <a:buChar char="•"/>
            </a:pPr>
            <a:endParaRPr lang="ru-RU" sz="400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Подразделения предоставляют в Управление академического развития документы на кандидатов в кадровый резерв на следующий год.</a:t>
            </a:r>
          </a:p>
          <a:p>
            <a:pPr algn="just"/>
            <a:endParaRPr lang="ru-RU" sz="2000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15 декабря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2020 </a:t>
            </a: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года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Кадровая комиссия Ученого совета НИУ ВШЭ выносит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решение о зачислении кандидатов в состав кадрового резерва на следующий год.</a:t>
            </a: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</a:t>
            </a: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января 202</a:t>
            </a:r>
            <a:r>
              <a:rPr lang="en-GB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года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Зачисление в состав группы кадрового резерва НИУ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ВШЭ</a:t>
            </a:r>
          </a:p>
          <a:p>
            <a:pPr marL="342900" indent="-342900" algn="just">
              <a:buFont typeface="Arial"/>
              <a:buChar char="•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  <a:hlinkClick r:id="rId3"/>
              </a:rPr>
              <a:t>https://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  <a:hlinkClick r:id="rId3"/>
              </a:rPr>
              <a:t>academics.hse.ru/help/reserve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7-09-15 в 16.36.55.png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2" t="14837" r="3210" b="10409"/>
          <a:stretch/>
        </p:blipFill>
        <p:spPr>
          <a:xfrm>
            <a:off x="128016" y="146304"/>
            <a:ext cx="8888984" cy="65836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7236" y="303108"/>
            <a:ext cx="8270543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254061"/>
                </a:solidFill>
                <a:cs typeface="Times New Roman"/>
              </a:rPr>
              <a:t>Академический кадровый резерв  – </a:t>
            </a:r>
            <a:br>
              <a:rPr lang="ru-RU" sz="2400" b="1" dirty="0">
                <a:solidFill>
                  <a:srgbClr val="254061"/>
                </a:solidFill>
                <a:cs typeface="Times New Roman"/>
              </a:rPr>
            </a:br>
            <a:r>
              <a:rPr lang="ru-RU" sz="2400" b="1" dirty="0">
                <a:solidFill>
                  <a:srgbClr val="254061"/>
                </a:solidFill>
                <a:cs typeface="Times New Roman"/>
              </a:rPr>
              <a:t>программа поддержки профессионального развития преподавателей и исследователей на начальных и переходных этапах академической карьеры</a:t>
            </a:r>
            <a:r>
              <a:rPr lang="en-US" sz="2400" dirty="0">
                <a:solidFill>
                  <a:srgbClr val="002060"/>
                </a:solidFill>
                <a:ea typeface="Calibri" charset="0"/>
                <a:cs typeface="Times New Roman" charset="0"/>
              </a:rPr>
              <a:t/>
            </a:r>
            <a:br>
              <a:rPr lang="en-US" sz="2400" dirty="0">
                <a:solidFill>
                  <a:srgbClr val="002060"/>
                </a:solidFill>
                <a:ea typeface="Calibri" charset="0"/>
                <a:cs typeface="Times New Roman" charset="0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0756" y="6106120"/>
            <a:ext cx="497283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C2A55"/>
                </a:solidFill>
                <a:hlinkClick r:id="rId4"/>
              </a:rPr>
              <a:t>https://</a:t>
            </a:r>
            <a:r>
              <a:rPr lang="en-US" sz="2400" b="1" dirty="0" smtClean="0">
                <a:solidFill>
                  <a:srgbClr val="1C2A55"/>
                </a:solidFill>
                <a:hlinkClick r:id="rId4"/>
              </a:rPr>
              <a:t>academics.hse.ru/kr/main</a:t>
            </a:r>
            <a:endParaRPr lang="ru-RU" sz="2400" b="1" dirty="0">
              <a:solidFill>
                <a:srgbClr val="1C2A55"/>
              </a:solidFill>
            </a:endParaRPr>
          </a:p>
          <a:p>
            <a:endParaRPr lang="ru-RU" b="1" dirty="0">
              <a:solidFill>
                <a:srgbClr val="1C2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2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3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4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5" name="Rectangle 32"/>
          <p:cNvSpPr>
            <a:spLocks noChangeArrowheads="1"/>
          </p:cNvSpPr>
          <p:nvPr/>
        </p:nvSpPr>
        <p:spPr bwMode="auto">
          <a:xfrm>
            <a:off x="2455863" y="1539875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7" name="Прямоугольник 1"/>
          <p:cNvSpPr>
            <a:spLocks noChangeArrowheads="1"/>
          </p:cNvSpPr>
          <p:nvPr/>
        </p:nvSpPr>
        <p:spPr bwMode="auto">
          <a:xfrm>
            <a:off x="292100" y="5537200"/>
            <a:ext cx="856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400"/>
          </a:p>
        </p:txBody>
      </p:sp>
      <p:sp>
        <p:nvSpPr>
          <p:cNvPr id="35848" name="Прямоугольник 2"/>
          <p:cNvSpPr>
            <a:spLocks noChangeArrowheads="1"/>
          </p:cNvSpPr>
          <p:nvPr/>
        </p:nvSpPr>
        <p:spPr bwMode="auto">
          <a:xfrm>
            <a:off x="674752" y="1932543"/>
            <a:ext cx="8105824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1C2A55"/>
                </a:solidFill>
                <a:latin typeface="+mj-lt"/>
                <a:cs typeface="Times New Roman" pitchFamily="18" charset="0"/>
              </a:rPr>
              <a:t>Центр по работе с группами высокого профессионального потенциала</a:t>
            </a:r>
            <a:endParaRPr lang="ru-RU" sz="2000" b="1" dirty="0">
              <a:solidFill>
                <a:srgbClr val="1C2A55"/>
              </a:solidFill>
              <a:latin typeface="+mj-lt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1C2A55"/>
              </a:solidFill>
              <a:latin typeface="+mj-lt"/>
              <a:cs typeface="Times New Roman" pitchFamily="18" charset="0"/>
            </a:endParaRPr>
          </a:p>
          <a:p>
            <a:r>
              <a:rPr lang="ru-RU" dirty="0">
                <a:solidFill>
                  <a:srgbClr val="1C2A55"/>
                </a:solidFill>
              </a:rPr>
              <a:t>Татьяна Владимировна Ишмуратова: (495) 772-95-90 (</a:t>
            </a:r>
            <a:r>
              <a:rPr lang="ru-RU" dirty="0" err="1">
                <a:solidFill>
                  <a:srgbClr val="1C2A55"/>
                </a:solidFill>
              </a:rPr>
              <a:t>вн</a:t>
            </a:r>
            <a:r>
              <a:rPr lang="ru-RU" dirty="0">
                <a:solidFill>
                  <a:srgbClr val="1C2A55"/>
                </a:solidFill>
              </a:rPr>
              <a:t>. 277-62), </a:t>
            </a:r>
            <a:r>
              <a:rPr lang="ru-RU" u="sng" dirty="0">
                <a:solidFill>
                  <a:srgbClr val="1C2A55"/>
                </a:solidFill>
                <a:hlinkClick r:id="rId3"/>
              </a:rPr>
              <a:t>tishmuratova@hse.ru</a:t>
            </a:r>
            <a:r>
              <a:rPr lang="ru-RU" dirty="0" smtClean="0">
                <a:solidFill>
                  <a:srgbClr val="1C2A55"/>
                </a:solidFill>
              </a:rPr>
              <a:t>;</a:t>
            </a:r>
          </a:p>
          <a:p>
            <a:endParaRPr lang="ru-RU" dirty="0">
              <a:solidFill>
                <a:srgbClr val="1C2A55"/>
              </a:solidFill>
            </a:endParaRPr>
          </a:p>
          <a:p>
            <a:r>
              <a:rPr lang="ru-RU" dirty="0">
                <a:solidFill>
                  <a:srgbClr val="1C2A55"/>
                </a:solidFill>
              </a:rPr>
              <a:t>Юлия Владимировна Лонщикова: (495) 772-95-90 (</a:t>
            </a:r>
            <a:r>
              <a:rPr lang="ru-RU" dirty="0" err="1">
                <a:solidFill>
                  <a:srgbClr val="1C2A55"/>
                </a:solidFill>
              </a:rPr>
              <a:t>вн</a:t>
            </a:r>
            <a:r>
              <a:rPr lang="ru-RU" dirty="0">
                <a:solidFill>
                  <a:srgbClr val="1C2A55"/>
                </a:solidFill>
              </a:rPr>
              <a:t>. 282-71), </a:t>
            </a:r>
            <a:r>
              <a:rPr lang="en-GB" u="sng" dirty="0" err="1">
                <a:solidFill>
                  <a:srgbClr val="1C2A55"/>
                </a:solidFill>
                <a:hlinkClick r:id="rId4"/>
              </a:rPr>
              <a:t>ylonshcikova</a:t>
            </a:r>
            <a:r>
              <a:rPr lang="ru-RU" u="sng" dirty="0">
                <a:solidFill>
                  <a:srgbClr val="1C2A55"/>
                </a:solidFill>
                <a:hlinkClick r:id="rId4"/>
              </a:rPr>
              <a:t>@</a:t>
            </a:r>
            <a:r>
              <a:rPr lang="en-GB" u="sng" dirty="0" err="1">
                <a:solidFill>
                  <a:srgbClr val="1C2A55"/>
                </a:solidFill>
                <a:hlinkClick r:id="rId4"/>
              </a:rPr>
              <a:t>hse</a:t>
            </a:r>
            <a:r>
              <a:rPr lang="ru-RU" u="sng" dirty="0">
                <a:solidFill>
                  <a:srgbClr val="1C2A55"/>
                </a:solidFill>
                <a:hlinkClick r:id="rId4"/>
              </a:rPr>
              <a:t>.</a:t>
            </a:r>
            <a:r>
              <a:rPr lang="en-GB" u="sng" dirty="0" err="1">
                <a:solidFill>
                  <a:srgbClr val="1C2A55"/>
                </a:solidFill>
                <a:hlinkClick r:id="rId4"/>
              </a:rPr>
              <a:t>ru</a:t>
            </a:r>
            <a:r>
              <a:rPr lang="ru-RU" dirty="0">
                <a:solidFill>
                  <a:srgbClr val="1C2A55"/>
                </a:solidFill>
              </a:rPr>
              <a:t>.</a:t>
            </a:r>
          </a:p>
          <a:p>
            <a:pPr algn="just"/>
            <a:endParaRPr lang="ru-RU" sz="2000" b="1" dirty="0">
              <a:solidFill>
                <a:srgbClr val="1C2A55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95523" y="199508"/>
            <a:ext cx="66598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Академический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кадровый резерв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НИУ ВШЭ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4453" y="3049891"/>
            <a:ext cx="17819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Конкурс</a:t>
            </a:r>
          </a:p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ИОП</a:t>
            </a: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-1188640" y="-531440"/>
          <a:ext cx="10762697" cy="777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724074" y="1186507"/>
            <a:ext cx="1517673" cy="5386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Выездные </a:t>
            </a:r>
          </a:p>
          <a:p>
            <a:pPr algn="ctr"/>
            <a:r>
              <a:rPr lang="ru-RU" sz="1600" b="1" dirty="0">
                <a:latin typeface="Times New Roman"/>
                <a:cs typeface="Times New Roman"/>
              </a:rPr>
              <a:t>семинары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535976" y="1958270"/>
            <a:ext cx="1705771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Конкурсы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923928" y="2934237"/>
            <a:ext cx="2298752" cy="4595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Зарубежные стажировки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181056" y="3501008"/>
            <a:ext cx="3041624" cy="3879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Образовательные модули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286830" y="2462371"/>
            <a:ext cx="1935849" cy="3207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Наставничество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898040" y="4005064"/>
            <a:ext cx="3324639" cy="3102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Стартовый грант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627784" y="4437112"/>
            <a:ext cx="3594895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Снижение учебной нагрузки</a:t>
            </a:r>
            <a:r>
              <a:rPr lang="en-US" sz="1600" b="1" dirty="0">
                <a:latin typeface="Times New Roman"/>
                <a:cs typeface="Times New Roman"/>
              </a:rPr>
              <a:t> 25%</a:t>
            </a:r>
            <a:endParaRPr lang="ru-RU" sz="1600" b="1" dirty="0">
              <a:latin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76733" y="1920313"/>
            <a:ext cx="24132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Новые исследователи </a:t>
            </a:r>
            <a:endParaRPr lang="en-US" sz="1600" b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668438" y="1629594"/>
            <a:ext cx="2356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Новые преподаватели </a:t>
            </a:r>
            <a:endParaRPr lang="en-US" sz="1600" b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700752" y="2241494"/>
            <a:ext cx="2271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Будущие профессора </a:t>
            </a:r>
            <a:endParaRPr lang="en-US" sz="1600" b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pic>
        <p:nvPicPr>
          <p:cNvPr id="65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337" y="253761"/>
            <a:ext cx="497122" cy="4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6948264" y="829408"/>
            <a:ext cx="16513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+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29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диссертаций</a:t>
            </a:r>
          </a:p>
        </p:txBody>
      </p:sp>
      <p:sp>
        <p:nvSpPr>
          <p:cNvPr id="5" name="Овал 4"/>
          <p:cNvSpPr/>
          <p:nvPr/>
        </p:nvSpPr>
        <p:spPr>
          <a:xfrm>
            <a:off x="6516216" y="829408"/>
            <a:ext cx="2443478" cy="59448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449179" y="3267830"/>
            <a:ext cx="2623596" cy="77975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02026" y="3245267"/>
            <a:ext cx="2717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96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%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Новых исследователей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соответствуют ОПА</a:t>
            </a:r>
          </a:p>
        </p:txBody>
      </p:sp>
      <p:sp>
        <p:nvSpPr>
          <p:cNvPr id="26" name="Овал 25"/>
          <p:cNvSpPr/>
          <p:nvPr/>
        </p:nvSpPr>
        <p:spPr>
          <a:xfrm>
            <a:off x="6500327" y="2368853"/>
            <a:ext cx="2475255" cy="65912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466073" y="2464363"/>
            <a:ext cx="262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36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%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научных работ 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в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WoS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Scopus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854017" y="371859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201</a:t>
            </a:r>
            <a:r>
              <a:rPr lang="en-US" b="1" dirty="0">
                <a:solidFill>
                  <a:srgbClr val="C00000"/>
                </a:solidFill>
                <a:latin typeface="Times New Roman"/>
                <a:cs typeface="Times New Roman"/>
              </a:rPr>
              <a:t>9</a:t>
            </a:r>
            <a:endParaRPr lang="ru-RU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90796" y="1582967"/>
            <a:ext cx="264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26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зарубежных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стажировок</a:t>
            </a:r>
          </a:p>
        </p:txBody>
      </p:sp>
      <p:sp>
        <p:nvSpPr>
          <p:cNvPr id="32" name="Овал 31"/>
          <p:cNvSpPr/>
          <p:nvPr/>
        </p:nvSpPr>
        <p:spPr>
          <a:xfrm>
            <a:off x="6526372" y="1509007"/>
            <a:ext cx="2385752" cy="64645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крывающая фигурная скобка 65"/>
          <p:cNvSpPr/>
          <p:nvPr/>
        </p:nvSpPr>
        <p:spPr>
          <a:xfrm rot="5400000">
            <a:off x="4233455" y="3695537"/>
            <a:ext cx="369332" cy="3868706"/>
          </a:xfrm>
          <a:prstGeom prst="rightBrace">
            <a:avLst>
              <a:gd name="adj1" fmla="val 48174"/>
              <a:gd name="adj2" fmla="val 53269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14949" y="5753598"/>
            <a:ext cx="3604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Программа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кадрового 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резерва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411760" y="4941168"/>
            <a:ext cx="3810919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/>
                <a:cs typeface="Times New Roman"/>
              </a:rPr>
              <a:t>Индивидуальные планы  развития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477580" y="1240943"/>
            <a:ext cx="2886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Категории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кадрового 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резерва</a:t>
            </a:r>
          </a:p>
        </p:txBody>
      </p:sp>
      <p:sp>
        <p:nvSpPr>
          <p:cNvPr id="37" name="Овал 36"/>
          <p:cNvSpPr/>
          <p:nvPr/>
        </p:nvSpPr>
        <p:spPr>
          <a:xfrm>
            <a:off x="6449179" y="4222643"/>
            <a:ext cx="2705563" cy="67735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40754" y="5215545"/>
            <a:ext cx="2567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22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%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получают надбавку третьего уровня</a:t>
            </a:r>
          </a:p>
        </p:txBody>
      </p:sp>
      <p:sp>
        <p:nvSpPr>
          <p:cNvPr id="38" name="Овал 37"/>
          <p:cNvSpPr/>
          <p:nvPr/>
        </p:nvSpPr>
        <p:spPr>
          <a:xfrm>
            <a:off x="6390796" y="5108846"/>
            <a:ext cx="2705563" cy="69345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614785" y="4292250"/>
            <a:ext cx="24241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15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%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получили звание 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«Лучший преподаватель»</a:t>
            </a:r>
          </a:p>
        </p:txBody>
      </p:sp>
    </p:spTree>
    <p:extLst>
      <p:ext uri="{BB962C8B-B14F-4D97-AF65-F5344CB8AC3E}">
        <p14:creationId xmlns:p14="http://schemas.microsoft.com/office/powerpoint/2010/main" val="7767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4A38-BCBD-4B71-BD37-F8635860D9E3}" type="slidenum">
              <a:rPr lang="ru-RU" smtClean="0"/>
              <a:t>4</a:t>
            </a:fld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27936" t="22314" r="20938" b="24765"/>
          <a:stretch/>
        </p:blipFill>
        <p:spPr bwMode="auto">
          <a:xfrm>
            <a:off x="467544" y="692696"/>
            <a:ext cx="8208912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50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4A38-BCBD-4B71-BD37-F8635860D9E3}" type="slidenum">
              <a:rPr lang="ru-RU" smtClean="0"/>
              <a:t>5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197387" cy="5073427"/>
          </a:xfrm>
        </p:spPr>
      </p:pic>
    </p:spTree>
    <p:extLst>
      <p:ext uri="{BB962C8B-B14F-4D97-AF65-F5344CB8AC3E}">
        <p14:creationId xmlns:p14="http://schemas.microsoft.com/office/powerpoint/2010/main" val="9594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4A38-BCBD-4B71-BD37-F8635860D9E3}" type="slidenum">
              <a:rPr lang="ru-RU" smtClean="0"/>
              <a:t>6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7FFB4E8-CA9C-374D-A8B0-A8F5103D916B}"/>
              </a:ext>
            </a:extLst>
          </p:cNvPr>
          <p:cNvSpPr/>
          <p:nvPr/>
        </p:nvSpPr>
        <p:spPr>
          <a:xfrm>
            <a:off x="2688494" y="6307693"/>
            <a:ext cx="4169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https://academics.hse.ru/kr/criteria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29135" t="21413" r="16610" b="11420"/>
          <a:stretch/>
        </p:blipFill>
        <p:spPr bwMode="auto">
          <a:xfrm>
            <a:off x="609787" y="845528"/>
            <a:ext cx="7924423" cy="5462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AA98CA2-9BA8-0D4E-BF1E-23248D74689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1210" y="370835"/>
          <a:ext cx="82296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456991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Критерии результативности категории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Новые преподаватели»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43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9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4A38-BCBD-4B71-BD37-F8635860D9E3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AA98CA2-9BA8-0D4E-BF1E-23248D74689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1210" y="370835"/>
          <a:ext cx="82296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456991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Критерии результативности категории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Новые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исследователи»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43236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 rotWithShape="1">
          <a:blip r:embed="rId2"/>
          <a:srcRect l="28209" t="23975" r="18257" b="11786"/>
          <a:stretch/>
        </p:blipFill>
        <p:spPr bwMode="auto">
          <a:xfrm>
            <a:off x="323528" y="675635"/>
            <a:ext cx="8363272" cy="5777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7FFB4E8-CA9C-374D-A8B0-A8F5103D916B}"/>
              </a:ext>
            </a:extLst>
          </p:cNvPr>
          <p:cNvSpPr/>
          <p:nvPr/>
        </p:nvSpPr>
        <p:spPr>
          <a:xfrm>
            <a:off x="2755343" y="6356350"/>
            <a:ext cx="4055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https://academics.hse.ru/kr/criteria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AA98CA2-9BA8-0D4E-BF1E-23248D74689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1210" y="370835"/>
          <a:ext cx="82296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456991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Критерии результативности категории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«Будущие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профессора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43236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FFB4E8-CA9C-374D-A8B0-A8F5103D916B}"/>
              </a:ext>
            </a:extLst>
          </p:cNvPr>
          <p:cNvSpPr/>
          <p:nvPr/>
        </p:nvSpPr>
        <p:spPr>
          <a:xfrm>
            <a:off x="2688495" y="6307693"/>
            <a:ext cx="3988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https://academics.hse.ru/kr/criteria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27900" t="22145" r="15683" b="16545"/>
          <a:stretch/>
        </p:blipFill>
        <p:spPr bwMode="auto">
          <a:xfrm>
            <a:off x="357504" y="852487"/>
            <a:ext cx="8606983" cy="5455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88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35"/>
          <p:cNvGrpSpPr>
            <a:grpSpLocks/>
          </p:cNvGrpSpPr>
          <p:nvPr/>
        </p:nvGrpSpPr>
        <p:grpSpPr bwMode="auto">
          <a:xfrm>
            <a:off x="838864" y="962637"/>
            <a:ext cx="6980968" cy="4460578"/>
            <a:chOff x="959454" y="-1022462"/>
            <a:chExt cx="5990020" cy="4064595"/>
          </a:xfrm>
        </p:grpSpPr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959454" y="817307"/>
              <a:ext cx="2153566" cy="2224826"/>
            </a:xfrm>
            <a:custGeom>
              <a:avLst/>
              <a:gdLst>
                <a:gd name="T0" fmla="*/ 1528611 w 2235200"/>
                <a:gd name="T1" fmla="*/ 354723 h 2235200"/>
                <a:gd name="T2" fmla="*/ 1696124 w 2235200"/>
                <a:gd name="T3" fmla="*/ 209504 h 2235200"/>
                <a:gd name="T4" fmla="*/ 1829947 w 2235200"/>
                <a:gd name="T5" fmla="*/ 325511 h 2235200"/>
                <a:gd name="T6" fmla="*/ 1720603 w 2235200"/>
                <a:gd name="T7" fmla="*/ 521155 h 2235200"/>
                <a:gd name="T8" fmla="*/ 1894336 w 2235200"/>
                <a:gd name="T9" fmla="*/ 832027 h 2235200"/>
                <a:gd name="T10" fmla="*/ 2113015 w 2235200"/>
                <a:gd name="T11" fmla="*/ 832021 h 2235200"/>
                <a:gd name="T12" fmla="*/ 2143350 w 2235200"/>
                <a:gd name="T13" fmla="*/ 1009755 h 2235200"/>
                <a:gd name="T14" fmla="*/ 1937859 w 2235200"/>
                <a:gd name="T15" fmla="*/ 1087016 h 2235200"/>
                <a:gd name="T16" fmla="*/ 1877522 w 2235200"/>
                <a:gd name="T17" fmla="*/ 1440528 h 2235200"/>
                <a:gd name="T18" fmla="*/ 2045042 w 2235200"/>
                <a:gd name="T19" fmla="*/ 1585738 h 2235200"/>
                <a:gd name="T20" fmla="*/ 1957695 w 2235200"/>
                <a:gd name="T21" fmla="*/ 1742034 h 2235200"/>
                <a:gd name="T22" fmla="*/ 1752207 w 2235200"/>
                <a:gd name="T23" fmla="*/ 1664761 h 2235200"/>
                <a:gd name="T24" fmla="*/ 1486032 w 2235200"/>
                <a:gd name="T25" fmla="*/ 1895500 h 2235200"/>
                <a:gd name="T26" fmla="*/ 1524010 w 2235200"/>
                <a:gd name="T27" fmla="*/ 2117980 h 2235200"/>
                <a:gd name="T28" fmla="*/ 1359851 w 2235200"/>
                <a:gd name="T29" fmla="*/ 2179706 h 2235200"/>
                <a:gd name="T30" fmla="*/ 1250516 w 2235200"/>
                <a:gd name="T31" fmla="*/ 1984057 h 2235200"/>
                <a:gd name="T32" fmla="*/ 903049 w 2235200"/>
                <a:gd name="T33" fmla="*/ 1984057 h 2235200"/>
                <a:gd name="T34" fmla="*/ 793715 w 2235200"/>
                <a:gd name="T35" fmla="*/ 2179706 h 2235200"/>
                <a:gd name="T36" fmla="*/ 629556 w 2235200"/>
                <a:gd name="T37" fmla="*/ 2117980 h 2235200"/>
                <a:gd name="T38" fmla="*/ 667535 w 2235200"/>
                <a:gd name="T39" fmla="*/ 1895500 h 2235200"/>
                <a:gd name="T40" fmla="*/ 401360 w 2235200"/>
                <a:gd name="T41" fmla="*/ 1664761 h 2235200"/>
                <a:gd name="T42" fmla="*/ 195871 w 2235200"/>
                <a:gd name="T43" fmla="*/ 1742034 h 2235200"/>
                <a:gd name="T44" fmla="*/ 108524 w 2235200"/>
                <a:gd name="T45" fmla="*/ 1585738 h 2235200"/>
                <a:gd name="T46" fmla="*/ 276044 w 2235200"/>
                <a:gd name="T47" fmla="*/ 1440528 h 2235200"/>
                <a:gd name="T48" fmla="*/ 215707 w 2235200"/>
                <a:gd name="T49" fmla="*/ 1087016 h 2235200"/>
                <a:gd name="T50" fmla="*/ 10216 w 2235200"/>
                <a:gd name="T51" fmla="*/ 1009755 h 2235200"/>
                <a:gd name="T52" fmla="*/ 40551 w 2235200"/>
                <a:gd name="T53" fmla="*/ 832021 h 2235200"/>
                <a:gd name="T54" fmla="*/ 259229 w 2235200"/>
                <a:gd name="T55" fmla="*/ 832027 h 2235200"/>
                <a:gd name="T56" fmla="*/ 432962 w 2235200"/>
                <a:gd name="T57" fmla="*/ 521155 h 2235200"/>
                <a:gd name="T58" fmla="*/ 323619 w 2235200"/>
                <a:gd name="T59" fmla="*/ 325511 h 2235200"/>
                <a:gd name="T60" fmla="*/ 457442 w 2235200"/>
                <a:gd name="T61" fmla="*/ 209504 h 2235200"/>
                <a:gd name="T62" fmla="*/ 624955 w 2235200"/>
                <a:gd name="T63" fmla="*/ 354723 h 2235200"/>
                <a:gd name="T64" fmla="*/ 951468 w 2235200"/>
                <a:gd name="T65" fmla="*/ 231949 h 2235200"/>
                <a:gd name="T66" fmla="*/ 989436 w 2235200"/>
                <a:gd name="T67" fmla="*/ 9467 h 2235200"/>
                <a:gd name="T68" fmla="*/ 1164130 w 2235200"/>
                <a:gd name="T69" fmla="*/ 9467 h 2235200"/>
                <a:gd name="T70" fmla="*/ 1202098 w 2235200"/>
                <a:gd name="T71" fmla="*/ 231949 h 2235200"/>
                <a:gd name="T72" fmla="*/ 1528611 w 2235200"/>
                <a:gd name="T73" fmla="*/ 354723 h 22352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35200"/>
                <a:gd name="T112" fmla="*/ 0 h 2235200"/>
                <a:gd name="T113" fmla="*/ 2235200 w 2235200"/>
                <a:gd name="T114" fmla="*/ 2235200 h 22352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/>
          </p:spPr>
          <p:txBody>
            <a:bodyPr lIns="492555" tIns="566765" rIns="492555" bIns="605856" anchor="ctr"/>
            <a:lstStyle/>
            <a:p>
              <a:pPr algn="ctr" defTabSz="1511300">
                <a:lnSpc>
                  <a:spcPct val="90000"/>
                </a:lnSpc>
                <a:spcAft>
                  <a:spcPct val="35000"/>
                </a:spcAft>
              </a:pPr>
              <a:endParaRPr lang="ru-RU" sz="2800" b="1" dirty="0">
                <a:solidFill>
                  <a:srgbClr val="FFFFFF"/>
                </a:solidFill>
                <a:latin typeface="Calibri" charset="0"/>
              </a:endParaRPr>
            </a:p>
            <a:p>
              <a:pPr algn="ctr" defTabSz="15113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>
                  <a:solidFill>
                    <a:srgbClr val="1C2A55"/>
                  </a:solidFill>
                  <a:latin typeface="+mj-lt"/>
                  <a:cs typeface="Times New Roman" charset="0"/>
                </a:rPr>
                <a:t>Конкурсы</a:t>
              </a:r>
            </a:p>
            <a:p>
              <a:pPr algn="ctr" defTabSz="15113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>
                  <a:solidFill>
                    <a:srgbClr val="1C2A55"/>
                  </a:solidFill>
                  <a:latin typeface="+mj-lt"/>
                  <a:cs typeface="Times New Roman" charset="0"/>
                </a:rPr>
                <a:t>ИОП и МНС</a:t>
              </a:r>
            </a:p>
            <a:p>
              <a:pPr algn="ctr" defTabSz="1511300">
                <a:lnSpc>
                  <a:spcPct val="90000"/>
                </a:lnSpc>
                <a:spcAft>
                  <a:spcPct val="35000"/>
                </a:spcAft>
              </a:pPr>
              <a:endParaRPr lang="ru-RU" sz="3400" dirty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4261767" y="-787901"/>
              <a:ext cx="2073199" cy="2028092"/>
            </a:xfrm>
            <a:custGeom>
              <a:avLst/>
              <a:gdLst>
                <a:gd name="T0" fmla="*/ 1670514 w 1625600"/>
                <a:gd name="T1" fmla="*/ 540776 h 1625600"/>
                <a:gd name="T2" fmla="*/ 1999894 w 1625600"/>
                <a:gd name="T3" fmla="*/ 445840 h 1625600"/>
                <a:gd name="T4" fmla="*/ 2121094 w 1625600"/>
                <a:gd name="T5" fmla="*/ 646602 h 1625600"/>
                <a:gd name="T6" fmla="*/ 1870435 w 1625600"/>
                <a:gd name="T7" fmla="*/ 871937 h 1625600"/>
                <a:gd name="T8" fmla="*/ 1870435 w 1625600"/>
                <a:gd name="T9" fmla="*/ 1263203 h 1625600"/>
                <a:gd name="T10" fmla="*/ 2121094 w 1625600"/>
                <a:gd name="T11" fmla="*/ 1488537 h 1625600"/>
                <a:gd name="T12" fmla="*/ 1999894 w 1625600"/>
                <a:gd name="T13" fmla="*/ 1689299 h 1625600"/>
                <a:gd name="T14" fmla="*/ 1670514 w 1625600"/>
                <a:gd name="T15" fmla="*/ 1594363 h 1625600"/>
                <a:gd name="T16" fmla="*/ 1316205 w 1625600"/>
                <a:gd name="T17" fmla="*/ 1789995 h 1625600"/>
                <a:gd name="T18" fmla="*/ 1237485 w 1625600"/>
                <a:gd name="T19" fmla="*/ 2110266 h 1625600"/>
                <a:gd name="T20" fmla="*/ 995086 w 1625600"/>
                <a:gd name="T21" fmla="*/ 2110266 h 1625600"/>
                <a:gd name="T22" fmla="*/ 916365 w 1625600"/>
                <a:gd name="T23" fmla="*/ 1789995 h 1625600"/>
                <a:gd name="T24" fmla="*/ 562056 w 1625600"/>
                <a:gd name="T25" fmla="*/ 1594363 h 1625600"/>
                <a:gd name="T26" fmla="*/ 232677 w 1625600"/>
                <a:gd name="T27" fmla="*/ 1689299 h 1625600"/>
                <a:gd name="T28" fmla="*/ 111477 w 1625600"/>
                <a:gd name="T29" fmla="*/ 1488537 h 1625600"/>
                <a:gd name="T30" fmla="*/ 362136 w 1625600"/>
                <a:gd name="T31" fmla="*/ 1263202 h 1625600"/>
                <a:gd name="T32" fmla="*/ 362136 w 1625600"/>
                <a:gd name="T33" fmla="*/ 871936 h 1625600"/>
                <a:gd name="T34" fmla="*/ 111477 w 1625600"/>
                <a:gd name="T35" fmla="*/ 646602 h 1625600"/>
                <a:gd name="T36" fmla="*/ 232677 w 1625600"/>
                <a:gd name="T37" fmla="*/ 445840 h 1625600"/>
                <a:gd name="T38" fmla="*/ 562057 w 1625600"/>
                <a:gd name="T39" fmla="*/ 540776 h 1625600"/>
                <a:gd name="T40" fmla="*/ 916366 w 1625600"/>
                <a:gd name="T41" fmla="*/ 345144 h 1625600"/>
                <a:gd name="T42" fmla="*/ 995086 w 1625600"/>
                <a:gd name="T43" fmla="*/ 24873 h 1625600"/>
                <a:gd name="T44" fmla="*/ 1237485 w 1625600"/>
                <a:gd name="T45" fmla="*/ 24873 h 1625600"/>
                <a:gd name="T46" fmla="*/ 1316206 w 1625600"/>
                <a:gd name="T47" fmla="*/ 345144 h 1625600"/>
                <a:gd name="T48" fmla="*/ 1670515 w 1625600"/>
                <a:gd name="T49" fmla="*/ 540776 h 1625600"/>
                <a:gd name="T50" fmla="*/ 1670514 w 1625600"/>
                <a:gd name="T51" fmla="*/ 540776 h 1625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25600"/>
                <a:gd name="T79" fmla="*/ 0 h 1625600"/>
                <a:gd name="T80" fmla="*/ 1625600 w 1625600"/>
                <a:gd name="T81" fmla="*/ 1625600 h 16256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25600" h="1625600">
                  <a:moveTo>
                    <a:pt x="1216350" y="411723"/>
                  </a:moveTo>
                  <a:lnTo>
                    <a:pt x="1456181" y="339443"/>
                  </a:lnTo>
                  <a:lnTo>
                    <a:pt x="1544430" y="492294"/>
                  </a:lnTo>
                  <a:lnTo>
                    <a:pt x="1361918" y="663854"/>
                  </a:lnTo>
                  <a:cubicBezTo>
                    <a:pt x="1388374" y="761389"/>
                    <a:pt x="1388374" y="864211"/>
                    <a:pt x="1361918" y="961747"/>
                  </a:cubicBezTo>
                  <a:lnTo>
                    <a:pt x="1544430" y="1133306"/>
                  </a:lnTo>
                  <a:lnTo>
                    <a:pt x="1456181" y="1286157"/>
                  </a:lnTo>
                  <a:lnTo>
                    <a:pt x="1216350" y="1213877"/>
                  </a:lnTo>
                  <a:cubicBezTo>
                    <a:pt x="1145110" y="1285556"/>
                    <a:pt x="1056063" y="1336967"/>
                    <a:pt x="958367" y="1362823"/>
                  </a:cubicBezTo>
                  <a:lnTo>
                    <a:pt x="901049" y="1606663"/>
                  </a:lnTo>
                  <a:lnTo>
                    <a:pt x="724551" y="1606663"/>
                  </a:lnTo>
                  <a:lnTo>
                    <a:pt x="667232" y="1362823"/>
                  </a:lnTo>
                  <a:cubicBezTo>
                    <a:pt x="569536" y="1336967"/>
                    <a:pt x="480489" y="1285556"/>
                    <a:pt x="409249" y="1213877"/>
                  </a:cubicBezTo>
                  <a:lnTo>
                    <a:pt x="169419" y="1286157"/>
                  </a:lnTo>
                  <a:lnTo>
                    <a:pt x="81170" y="1133306"/>
                  </a:lnTo>
                  <a:lnTo>
                    <a:pt x="263682" y="961746"/>
                  </a:lnTo>
                  <a:cubicBezTo>
                    <a:pt x="237226" y="864211"/>
                    <a:pt x="237226" y="761389"/>
                    <a:pt x="263682" y="663853"/>
                  </a:cubicBezTo>
                  <a:lnTo>
                    <a:pt x="81170" y="492294"/>
                  </a:lnTo>
                  <a:lnTo>
                    <a:pt x="169419" y="339443"/>
                  </a:lnTo>
                  <a:lnTo>
                    <a:pt x="409250" y="411723"/>
                  </a:lnTo>
                  <a:cubicBezTo>
                    <a:pt x="480490" y="340044"/>
                    <a:pt x="569537" y="288633"/>
                    <a:pt x="667233" y="262777"/>
                  </a:cubicBezTo>
                  <a:lnTo>
                    <a:pt x="724551" y="18937"/>
                  </a:lnTo>
                  <a:lnTo>
                    <a:pt x="901049" y="18937"/>
                  </a:lnTo>
                  <a:lnTo>
                    <a:pt x="958368" y="262777"/>
                  </a:lnTo>
                  <a:cubicBezTo>
                    <a:pt x="1056064" y="288633"/>
                    <a:pt x="1145111" y="340044"/>
                    <a:pt x="1216351" y="411723"/>
                  </a:cubicBezTo>
                  <a:lnTo>
                    <a:pt x="1216350" y="41172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34650" tIns="437123" rIns="434650" bIns="437123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charset="0"/>
                </a:rPr>
                <a:t>Персональные встречи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40" name="Круговая стрелка 39"/>
            <p:cNvSpPr>
              <a:spLocks/>
            </p:cNvSpPr>
            <p:nvPr/>
          </p:nvSpPr>
          <p:spPr bwMode="auto">
            <a:xfrm rot="15655439">
              <a:off x="4651779" y="-901490"/>
              <a:ext cx="2418667" cy="2176723"/>
            </a:xfrm>
            <a:custGeom>
              <a:avLst/>
              <a:gdLst>
                <a:gd name="T0" fmla="*/ 2321537 w 2418667"/>
                <a:gd name="T1" fmla="*/ 1317285 h 2176723"/>
                <a:gd name="T2" fmla="*/ 2005422 w 2418667"/>
                <a:gd name="T3" fmla="*/ 1819485 h 2176723"/>
                <a:gd name="T4" fmla="*/ 2042935 w 2418667"/>
                <a:gd name="T5" fmla="*/ 1875809 h 2176723"/>
                <a:gd name="T6" fmla="*/ 1764851 w 2418667"/>
                <a:gd name="T7" fmla="*/ 1922422 h 2176723"/>
                <a:gd name="T8" fmla="*/ 1910952 w 2418667"/>
                <a:gd name="T9" fmla="*/ 1677649 h 2176723"/>
                <a:gd name="T10" fmla="*/ 1948445 w 2418667"/>
                <a:gd name="T11" fmla="*/ 1733941 h 2176723"/>
                <a:gd name="T12" fmla="*/ 2221512 w 2418667"/>
                <a:gd name="T13" fmla="*/ 1296698 h 2176723"/>
                <a:gd name="T14" fmla="*/ 2321537 w 2418667"/>
                <a:gd name="T15" fmla="*/ 1317285 h 21767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18667" h="2176723">
                  <a:moveTo>
                    <a:pt x="2321537" y="1317285"/>
                  </a:moveTo>
                  <a:cubicBezTo>
                    <a:pt x="2272329" y="1508362"/>
                    <a:pt x="2162579" y="1682717"/>
                    <a:pt x="2005422" y="1819485"/>
                  </a:cubicBezTo>
                  <a:lnTo>
                    <a:pt x="2042935" y="1875809"/>
                  </a:lnTo>
                  <a:lnTo>
                    <a:pt x="1764851" y="1922422"/>
                  </a:lnTo>
                  <a:lnTo>
                    <a:pt x="1910952" y="1677649"/>
                  </a:lnTo>
                  <a:lnTo>
                    <a:pt x="1948445" y="1733941"/>
                  </a:lnTo>
                  <a:cubicBezTo>
                    <a:pt x="2083432" y="1613281"/>
                    <a:pt x="2177950" y="1461936"/>
                    <a:pt x="2221512" y="1296698"/>
                  </a:cubicBezTo>
                  <a:lnTo>
                    <a:pt x="2321537" y="131728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87" name="Группа 42"/>
          <p:cNvGrpSpPr>
            <a:grpSpLocks/>
          </p:cNvGrpSpPr>
          <p:nvPr/>
        </p:nvGrpSpPr>
        <p:grpSpPr bwMode="auto">
          <a:xfrm>
            <a:off x="2443707" y="1334262"/>
            <a:ext cx="6485500" cy="4972582"/>
            <a:chOff x="1800675" y="2023650"/>
            <a:chExt cx="5348655" cy="4390409"/>
          </a:xfrm>
          <a:solidFill>
            <a:srgbClr val="003F82"/>
          </a:solidFill>
        </p:grpSpPr>
        <p:sp>
          <p:nvSpPr>
            <p:cNvPr id="44" name="Полилиния 43"/>
            <p:cNvSpPr>
              <a:spLocks/>
            </p:cNvSpPr>
            <p:nvPr/>
          </p:nvSpPr>
          <p:spPr bwMode="auto">
            <a:xfrm>
              <a:off x="1800675" y="2023650"/>
              <a:ext cx="2120582" cy="2041488"/>
            </a:xfrm>
            <a:custGeom>
              <a:avLst/>
              <a:gdLst>
                <a:gd name="T0" fmla="*/ 1390225 w 2235200"/>
                <a:gd name="T1" fmla="*/ 302586 h 2235200"/>
                <a:gd name="T2" fmla="*/ 1542573 w 2235200"/>
                <a:gd name="T3" fmla="*/ 178711 h 2235200"/>
                <a:gd name="T4" fmla="*/ 1664282 w 2235200"/>
                <a:gd name="T5" fmla="*/ 277668 h 2235200"/>
                <a:gd name="T6" fmla="*/ 1564836 w 2235200"/>
                <a:gd name="T7" fmla="*/ 444556 h 2235200"/>
                <a:gd name="T8" fmla="*/ 1722842 w 2235200"/>
                <a:gd name="T9" fmla="*/ 709736 h 2235200"/>
                <a:gd name="T10" fmla="*/ 1921723 w 2235200"/>
                <a:gd name="T11" fmla="*/ 709731 h 2235200"/>
                <a:gd name="T12" fmla="*/ 1949312 w 2235200"/>
                <a:gd name="T13" fmla="*/ 861341 h 2235200"/>
                <a:gd name="T14" fmla="*/ 1762424 w 2235200"/>
                <a:gd name="T15" fmla="*/ 927247 h 2235200"/>
                <a:gd name="T16" fmla="*/ 1707549 w 2235200"/>
                <a:gd name="T17" fmla="*/ 1228799 h 2235200"/>
                <a:gd name="T18" fmla="*/ 1859903 w 2235200"/>
                <a:gd name="T19" fmla="*/ 1352666 h 2235200"/>
                <a:gd name="T20" fmla="*/ 1780464 w 2235200"/>
                <a:gd name="T21" fmla="*/ 1485990 h 2235200"/>
                <a:gd name="T22" fmla="*/ 1593579 w 2235200"/>
                <a:gd name="T23" fmla="*/ 1420075 h 2235200"/>
                <a:gd name="T24" fmla="*/ 1351501 w 2235200"/>
                <a:gd name="T25" fmla="*/ 1616899 h 2235200"/>
                <a:gd name="T26" fmla="*/ 1386041 w 2235200"/>
                <a:gd name="T27" fmla="*/ 1806679 h 2235200"/>
                <a:gd name="T28" fmla="*/ 1236743 w 2235200"/>
                <a:gd name="T29" fmla="*/ 1859333 h 2235200"/>
                <a:gd name="T30" fmla="*/ 1137307 w 2235200"/>
                <a:gd name="T31" fmla="*/ 1692440 h 2235200"/>
                <a:gd name="T32" fmla="*/ 821295 w 2235200"/>
                <a:gd name="T33" fmla="*/ 1692440 h 2235200"/>
                <a:gd name="T34" fmla="*/ 721860 w 2235200"/>
                <a:gd name="T35" fmla="*/ 1859333 h 2235200"/>
                <a:gd name="T36" fmla="*/ 572562 w 2235200"/>
                <a:gd name="T37" fmla="*/ 1806679 h 2235200"/>
                <a:gd name="T38" fmla="*/ 607103 w 2235200"/>
                <a:gd name="T39" fmla="*/ 1616899 h 2235200"/>
                <a:gd name="T40" fmla="*/ 365025 w 2235200"/>
                <a:gd name="T41" fmla="*/ 1420075 h 2235200"/>
                <a:gd name="T42" fmla="*/ 178139 w 2235200"/>
                <a:gd name="T43" fmla="*/ 1485990 h 2235200"/>
                <a:gd name="T44" fmla="*/ 98700 w 2235200"/>
                <a:gd name="T45" fmla="*/ 1352666 h 2235200"/>
                <a:gd name="T46" fmla="*/ 251054 w 2235200"/>
                <a:gd name="T47" fmla="*/ 1228799 h 2235200"/>
                <a:gd name="T48" fmla="*/ 196179 w 2235200"/>
                <a:gd name="T49" fmla="*/ 927247 h 2235200"/>
                <a:gd name="T50" fmla="*/ 9291 w 2235200"/>
                <a:gd name="T51" fmla="*/ 861341 h 2235200"/>
                <a:gd name="T52" fmla="*/ 36880 w 2235200"/>
                <a:gd name="T53" fmla="*/ 709731 h 2235200"/>
                <a:gd name="T54" fmla="*/ 235761 w 2235200"/>
                <a:gd name="T55" fmla="*/ 709736 h 2235200"/>
                <a:gd name="T56" fmla="*/ 393766 w 2235200"/>
                <a:gd name="T57" fmla="*/ 444556 h 2235200"/>
                <a:gd name="T58" fmla="*/ 294321 w 2235200"/>
                <a:gd name="T59" fmla="*/ 277668 h 2235200"/>
                <a:gd name="T60" fmla="*/ 416030 w 2235200"/>
                <a:gd name="T61" fmla="*/ 178711 h 2235200"/>
                <a:gd name="T62" fmla="*/ 568378 w 2235200"/>
                <a:gd name="T63" fmla="*/ 302586 h 2235200"/>
                <a:gd name="T64" fmla="*/ 865332 w 2235200"/>
                <a:gd name="T65" fmla="*/ 197858 h 2235200"/>
                <a:gd name="T66" fmla="*/ 899862 w 2235200"/>
                <a:gd name="T67" fmla="*/ 8075 h 2235200"/>
                <a:gd name="T68" fmla="*/ 1058741 w 2235200"/>
                <a:gd name="T69" fmla="*/ 8075 h 2235200"/>
                <a:gd name="T70" fmla="*/ 1093271 w 2235200"/>
                <a:gd name="T71" fmla="*/ 197858 h 2235200"/>
                <a:gd name="T72" fmla="*/ 1390225 w 2235200"/>
                <a:gd name="T73" fmla="*/ 302586 h 22352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35200"/>
                <a:gd name="T112" fmla="*/ 0 h 2235200"/>
                <a:gd name="T113" fmla="*/ 2235200 w 2235200"/>
                <a:gd name="T114" fmla="*/ 2235200 h 22352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92555" tIns="566765" rIns="492555" bIns="605856" anchor="ctr"/>
            <a:lstStyle/>
            <a:p>
              <a:pPr algn="ctr" defTabSz="15113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charset="0"/>
                </a:rPr>
                <a:t>ОДМ </a:t>
              </a:r>
            </a:p>
            <a:p>
              <a:pPr algn="ctr" defTabSz="15113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  <a:cs typeface="Times New Roman" charset="0"/>
                </a:rPr>
                <a:t>Академический английский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45" name="Полилиния 44"/>
            <p:cNvSpPr>
              <a:spLocks/>
            </p:cNvSpPr>
            <p:nvPr/>
          </p:nvSpPr>
          <p:spPr bwMode="auto">
            <a:xfrm>
              <a:off x="5244787" y="2291590"/>
              <a:ext cx="1904543" cy="1890403"/>
            </a:xfrm>
            <a:custGeom>
              <a:avLst/>
              <a:gdLst>
                <a:gd name="T0" fmla="*/ 1440048 w 1625600"/>
                <a:gd name="T1" fmla="*/ 450495 h 1625600"/>
                <a:gd name="T2" fmla="*/ 1723986 w 1625600"/>
                <a:gd name="T3" fmla="*/ 371408 h 1625600"/>
                <a:gd name="T4" fmla="*/ 1828465 w 1625600"/>
                <a:gd name="T5" fmla="*/ 538653 h 1625600"/>
                <a:gd name="T6" fmla="*/ 1612387 w 1625600"/>
                <a:gd name="T7" fmla="*/ 726368 h 1625600"/>
                <a:gd name="T8" fmla="*/ 1612387 w 1625600"/>
                <a:gd name="T9" fmla="*/ 1052314 h 1625600"/>
                <a:gd name="T10" fmla="*/ 1828465 w 1625600"/>
                <a:gd name="T11" fmla="*/ 1240028 h 1625600"/>
                <a:gd name="T12" fmla="*/ 1723986 w 1625600"/>
                <a:gd name="T13" fmla="*/ 1407273 h 1625600"/>
                <a:gd name="T14" fmla="*/ 1440048 w 1625600"/>
                <a:gd name="T15" fmla="*/ 1328186 h 1625600"/>
                <a:gd name="T16" fmla="*/ 1134620 w 1625600"/>
                <a:gd name="T17" fmla="*/ 1491159 h 1625600"/>
                <a:gd name="T18" fmla="*/ 1066760 w 1625600"/>
                <a:gd name="T19" fmla="*/ 1757961 h 1625600"/>
                <a:gd name="T20" fmla="*/ 857803 w 1625600"/>
                <a:gd name="T21" fmla="*/ 1757961 h 1625600"/>
                <a:gd name="T22" fmla="*/ 789942 w 1625600"/>
                <a:gd name="T23" fmla="*/ 1491159 h 1625600"/>
                <a:gd name="T24" fmla="*/ 484514 w 1625600"/>
                <a:gd name="T25" fmla="*/ 1328186 h 1625600"/>
                <a:gd name="T26" fmla="*/ 200577 w 1625600"/>
                <a:gd name="T27" fmla="*/ 1407273 h 1625600"/>
                <a:gd name="T28" fmla="*/ 96098 w 1625600"/>
                <a:gd name="T29" fmla="*/ 1240028 h 1625600"/>
                <a:gd name="T30" fmla="*/ 312176 w 1625600"/>
                <a:gd name="T31" fmla="*/ 1052313 h 1625600"/>
                <a:gd name="T32" fmla="*/ 312176 w 1625600"/>
                <a:gd name="T33" fmla="*/ 726367 h 1625600"/>
                <a:gd name="T34" fmla="*/ 96098 w 1625600"/>
                <a:gd name="T35" fmla="*/ 538653 h 1625600"/>
                <a:gd name="T36" fmla="*/ 200577 w 1625600"/>
                <a:gd name="T37" fmla="*/ 371408 h 1625600"/>
                <a:gd name="T38" fmla="*/ 484515 w 1625600"/>
                <a:gd name="T39" fmla="*/ 450495 h 1625600"/>
                <a:gd name="T40" fmla="*/ 789943 w 1625600"/>
                <a:gd name="T41" fmla="*/ 287522 h 1625600"/>
                <a:gd name="T42" fmla="*/ 857803 w 1625600"/>
                <a:gd name="T43" fmla="*/ 20720 h 1625600"/>
                <a:gd name="T44" fmla="*/ 1066760 w 1625600"/>
                <a:gd name="T45" fmla="*/ 20720 h 1625600"/>
                <a:gd name="T46" fmla="*/ 1134621 w 1625600"/>
                <a:gd name="T47" fmla="*/ 287522 h 1625600"/>
                <a:gd name="T48" fmla="*/ 1440049 w 1625600"/>
                <a:gd name="T49" fmla="*/ 450495 h 1625600"/>
                <a:gd name="T50" fmla="*/ 1440048 w 1625600"/>
                <a:gd name="T51" fmla="*/ 450495 h 1625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25600"/>
                <a:gd name="T79" fmla="*/ 0 h 1625600"/>
                <a:gd name="T80" fmla="*/ 1625600 w 1625600"/>
                <a:gd name="T81" fmla="*/ 1625600 h 16256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25600" h="1625600">
                  <a:moveTo>
                    <a:pt x="1216350" y="411723"/>
                  </a:moveTo>
                  <a:lnTo>
                    <a:pt x="1456181" y="339443"/>
                  </a:lnTo>
                  <a:lnTo>
                    <a:pt x="1544430" y="492294"/>
                  </a:lnTo>
                  <a:lnTo>
                    <a:pt x="1361918" y="663854"/>
                  </a:lnTo>
                  <a:cubicBezTo>
                    <a:pt x="1388374" y="761389"/>
                    <a:pt x="1388374" y="864211"/>
                    <a:pt x="1361918" y="961747"/>
                  </a:cubicBezTo>
                  <a:lnTo>
                    <a:pt x="1544430" y="1133306"/>
                  </a:lnTo>
                  <a:lnTo>
                    <a:pt x="1456181" y="1286157"/>
                  </a:lnTo>
                  <a:lnTo>
                    <a:pt x="1216350" y="1213877"/>
                  </a:lnTo>
                  <a:cubicBezTo>
                    <a:pt x="1145110" y="1285556"/>
                    <a:pt x="1056063" y="1336967"/>
                    <a:pt x="958367" y="1362823"/>
                  </a:cubicBezTo>
                  <a:lnTo>
                    <a:pt x="901049" y="1606663"/>
                  </a:lnTo>
                  <a:lnTo>
                    <a:pt x="724551" y="1606663"/>
                  </a:lnTo>
                  <a:lnTo>
                    <a:pt x="667232" y="1362823"/>
                  </a:lnTo>
                  <a:cubicBezTo>
                    <a:pt x="569536" y="1336967"/>
                    <a:pt x="480489" y="1285556"/>
                    <a:pt x="409249" y="1213877"/>
                  </a:cubicBezTo>
                  <a:lnTo>
                    <a:pt x="169419" y="1286157"/>
                  </a:lnTo>
                  <a:lnTo>
                    <a:pt x="81170" y="1133306"/>
                  </a:lnTo>
                  <a:lnTo>
                    <a:pt x="263682" y="961746"/>
                  </a:lnTo>
                  <a:cubicBezTo>
                    <a:pt x="237226" y="864211"/>
                    <a:pt x="237226" y="761389"/>
                    <a:pt x="263682" y="663853"/>
                  </a:cubicBezTo>
                  <a:lnTo>
                    <a:pt x="81170" y="492294"/>
                  </a:lnTo>
                  <a:lnTo>
                    <a:pt x="169419" y="339443"/>
                  </a:lnTo>
                  <a:lnTo>
                    <a:pt x="409250" y="411723"/>
                  </a:lnTo>
                  <a:cubicBezTo>
                    <a:pt x="480490" y="340044"/>
                    <a:pt x="569537" y="288633"/>
                    <a:pt x="667233" y="262777"/>
                  </a:cubicBezTo>
                  <a:lnTo>
                    <a:pt x="724551" y="18937"/>
                  </a:lnTo>
                  <a:lnTo>
                    <a:pt x="901049" y="18937"/>
                  </a:lnTo>
                  <a:lnTo>
                    <a:pt x="958368" y="262777"/>
                  </a:lnTo>
                  <a:cubicBezTo>
                    <a:pt x="1056064" y="288633"/>
                    <a:pt x="1145111" y="340044"/>
                    <a:pt x="1216351" y="411723"/>
                  </a:cubicBezTo>
                  <a:lnTo>
                    <a:pt x="1216350" y="4117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34650" tIns="437123" rIns="434650" bIns="437123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>
                  <a:solidFill>
                    <a:srgbClr val="1C2A55"/>
                  </a:solidFill>
                  <a:latin typeface="+mj-lt"/>
                  <a:cs typeface="Times New Roman" charset="0"/>
                </a:rPr>
                <a:t>Т</a:t>
              </a:r>
              <a:r>
                <a:rPr lang="ru-RU" b="1" dirty="0" smtClean="0">
                  <a:solidFill>
                    <a:srgbClr val="1C2A55"/>
                  </a:solidFill>
                  <a:latin typeface="+mj-lt"/>
                  <a:cs typeface="Times New Roman" charset="0"/>
                </a:rPr>
                <a:t>ематические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 smtClean="0">
                  <a:solidFill>
                    <a:srgbClr val="1C2A55"/>
                  </a:solidFill>
                  <a:latin typeface="+mj-lt"/>
                  <a:cs typeface="Times New Roman" charset="0"/>
                </a:rPr>
                <a:t>встречи</a:t>
              </a:r>
              <a:endParaRPr lang="ru-RU" b="1" dirty="0">
                <a:solidFill>
                  <a:srgbClr val="1C2A55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46" name="Полилиния 45"/>
            <p:cNvSpPr>
              <a:spLocks/>
            </p:cNvSpPr>
            <p:nvPr/>
          </p:nvSpPr>
          <p:spPr bwMode="auto">
            <a:xfrm>
              <a:off x="4717235" y="4095321"/>
              <a:ext cx="2432095" cy="2318738"/>
            </a:xfrm>
            <a:custGeom>
              <a:avLst/>
              <a:gdLst>
                <a:gd name="T0" fmla="*/ 1685935 w 1592756"/>
                <a:gd name="T1" fmla="*/ 553445 h 1592756"/>
                <a:gd name="T2" fmla="*/ 2018355 w 1592756"/>
                <a:gd name="T3" fmla="*/ 456283 h 1592756"/>
                <a:gd name="T4" fmla="*/ 2140673 w 1592756"/>
                <a:gd name="T5" fmla="*/ 661750 h 1592756"/>
                <a:gd name="T6" fmla="*/ 1887700 w 1592756"/>
                <a:gd name="T7" fmla="*/ 892362 h 1592756"/>
                <a:gd name="T8" fmla="*/ 1887700 w 1592756"/>
                <a:gd name="T9" fmla="*/ 1292795 h 1592756"/>
                <a:gd name="T10" fmla="*/ 2140673 w 1592756"/>
                <a:gd name="T11" fmla="*/ 1523407 h 1592756"/>
                <a:gd name="T12" fmla="*/ 2018355 w 1592756"/>
                <a:gd name="T13" fmla="*/ 1728874 h 1592756"/>
                <a:gd name="T14" fmla="*/ 1685935 w 1592756"/>
                <a:gd name="T15" fmla="*/ 1631712 h 1592756"/>
                <a:gd name="T16" fmla="*/ 1328355 w 1592756"/>
                <a:gd name="T17" fmla="*/ 1831928 h 1592756"/>
                <a:gd name="T18" fmla="*/ 1248908 w 1592756"/>
                <a:gd name="T19" fmla="*/ 2159702 h 1592756"/>
                <a:gd name="T20" fmla="*/ 1004272 w 1592756"/>
                <a:gd name="T21" fmla="*/ 2159702 h 1592756"/>
                <a:gd name="T22" fmla="*/ 924825 w 1592756"/>
                <a:gd name="T23" fmla="*/ 1831928 h 1592756"/>
                <a:gd name="T24" fmla="*/ 567245 w 1592756"/>
                <a:gd name="T25" fmla="*/ 1631712 h 1592756"/>
                <a:gd name="T26" fmla="*/ 234825 w 1592756"/>
                <a:gd name="T27" fmla="*/ 1728874 h 1592756"/>
                <a:gd name="T28" fmla="*/ 112507 w 1592756"/>
                <a:gd name="T29" fmla="*/ 1523407 h 1592756"/>
                <a:gd name="T30" fmla="*/ 365480 w 1592756"/>
                <a:gd name="T31" fmla="*/ 1292795 h 1592756"/>
                <a:gd name="T32" fmla="*/ 365480 w 1592756"/>
                <a:gd name="T33" fmla="*/ 892362 h 1592756"/>
                <a:gd name="T34" fmla="*/ 112507 w 1592756"/>
                <a:gd name="T35" fmla="*/ 661750 h 1592756"/>
                <a:gd name="T36" fmla="*/ 234825 w 1592756"/>
                <a:gd name="T37" fmla="*/ 456283 h 1592756"/>
                <a:gd name="T38" fmla="*/ 567245 w 1592756"/>
                <a:gd name="T39" fmla="*/ 553445 h 1592756"/>
                <a:gd name="T40" fmla="*/ 924825 w 1592756"/>
                <a:gd name="T41" fmla="*/ 353229 h 1592756"/>
                <a:gd name="T42" fmla="*/ 1004272 w 1592756"/>
                <a:gd name="T43" fmla="*/ 25455 h 1592756"/>
                <a:gd name="T44" fmla="*/ 1248908 w 1592756"/>
                <a:gd name="T45" fmla="*/ 25455 h 1592756"/>
                <a:gd name="T46" fmla="*/ 1328355 w 1592756"/>
                <a:gd name="T47" fmla="*/ 353229 h 1592756"/>
                <a:gd name="T48" fmla="*/ 1685935 w 1592756"/>
                <a:gd name="T49" fmla="*/ 553445 h 15927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92756"/>
                <a:gd name="T76" fmla="*/ 0 h 1592756"/>
                <a:gd name="T77" fmla="*/ 1592756 w 1592756"/>
                <a:gd name="T78" fmla="*/ 1592756 h 15927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57531" tIns="557531" rIns="557529" bIns="557529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>
                  <a:solidFill>
                    <a:srgbClr val="1C2A55"/>
                  </a:solidFill>
                  <a:latin typeface="+mj-lt"/>
                  <a:cs typeface="Times New Roman" charset="0"/>
                </a:rPr>
                <a:t>Стажировки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 smtClean="0">
                  <a:solidFill>
                    <a:srgbClr val="1C2A55"/>
                  </a:solidFill>
                  <a:latin typeface="+mj-lt"/>
                  <a:cs typeface="Times New Roman" charset="0"/>
                </a:rPr>
                <a:t>«Будущих </a:t>
              </a:r>
              <a:r>
                <a:rPr lang="ru-RU" b="1" dirty="0">
                  <a:solidFill>
                    <a:srgbClr val="1C2A55"/>
                  </a:solidFill>
                  <a:latin typeface="+mj-lt"/>
                  <a:cs typeface="Times New Roman" charset="0"/>
                </a:rPr>
                <a:t>профессоров»</a:t>
              </a:r>
            </a:p>
          </p:txBody>
        </p:sp>
      </p:grpSp>
      <p:sp>
        <p:nvSpPr>
          <p:cNvPr id="50" name="Полилиния 49"/>
          <p:cNvSpPr>
            <a:spLocks/>
          </p:cNvSpPr>
          <p:nvPr/>
        </p:nvSpPr>
        <p:spPr bwMode="auto">
          <a:xfrm>
            <a:off x="2830474" y="4144123"/>
            <a:ext cx="2449550" cy="2473271"/>
          </a:xfrm>
          <a:custGeom>
            <a:avLst/>
            <a:gdLst>
              <a:gd name="T0" fmla="*/ 1527961 w 2235200"/>
              <a:gd name="T1" fmla="*/ 308793 h 2235200"/>
              <a:gd name="T2" fmla="*/ 1695403 w 2235200"/>
              <a:gd name="T3" fmla="*/ 182377 h 2235200"/>
              <a:gd name="T4" fmla="*/ 1829169 w 2235200"/>
              <a:gd name="T5" fmla="*/ 283363 h 2235200"/>
              <a:gd name="T6" fmla="*/ 1719871 w 2235200"/>
              <a:gd name="T7" fmla="*/ 453675 h 2235200"/>
              <a:gd name="T8" fmla="*/ 1893531 w 2235200"/>
              <a:gd name="T9" fmla="*/ 724294 h 2235200"/>
              <a:gd name="T10" fmla="*/ 2112116 w 2235200"/>
              <a:gd name="T11" fmla="*/ 724289 h 2235200"/>
              <a:gd name="T12" fmla="*/ 2142439 w 2235200"/>
              <a:gd name="T13" fmla="*/ 879009 h 2235200"/>
              <a:gd name="T14" fmla="*/ 1937034 w 2235200"/>
              <a:gd name="T15" fmla="*/ 946267 h 2235200"/>
              <a:gd name="T16" fmla="*/ 1876723 w 2235200"/>
              <a:gd name="T17" fmla="*/ 1254005 h 2235200"/>
              <a:gd name="T18" fmla="*/ 2044172 w 2235200"/>
              <a:gd name="T19" fmla="*/ 1380413 h 2235200"/>
              <a:gd name="T20" fmla="*/ 1956862 w 2235200"/>
              <a:gd name="T21" fmla="*/ 1516471 h 2235200"/>
              <a:gd name="T22" fmla="*/ 1751462 w 2235200"/>
              <a:gd name="T23" fmla="*/ 1449204 h 2235200"/>
              <a:gd name="T24" fmla="*/ 1485400 w 2235200"/>
              <a:gd name="T25" fmla="*/ 1650066 h 2235200"/>
              <a:gd name="T26" fmla="*/ 1523362 w 2235200"/>
              <a:gd name="T27" fmla="*/ 1843739 h 2235200"/>
              <a:gd name="T28" fmla="*/ 1359273 w 2235200"/>
              <a:gd name="T29" fmla="*/ 1897473 h 2235200"/>
              <a:gd name="T30" fmla="*/ 1249984 w 2235200"/>
              <a:gd name="T31" fmla="*/ 1727156 h 2235200"/>
              <a:gd name="T32" fmla="*/ 902665 w 2235200"/>
              <a:gd name="T33" fmla="*/ 1727156 h 2235200"/>
              <a:gd name="T34" fmla="*/ 793377 w 2235200"/>
              <a:gd name="T35" fmla="*/ 1897473 h 2235200"/>
              <a:gd name="T36" fmla="*/ 629288 w 2235200"/>
              <a:gd name="T37" fmla="*/ 1843739 h 2235200"/>
              <a:gd name="T38" fmla="*/ 667251 w 2235200"/>
              <a:gd name="T39" fmla="*/ 1650066 h 2235200"/>
              <a:gd name="T40" fmla="*/ 401189 w 2235200"/>
              <a:gd name="T41" fmla="*/ 1449204 h 2235200"/>
              <a:gd name="T42" fmla="*/ 195788 w 2235200"/>
              <a:gd name="T43" fmla="*/ 1516471 h 2235200"/>
              <a:gd name="T44" fmla="*/ 108478 w 2235200"/>
              <a:gd name="T45" fmla="*/ 1380413 h 2235200"/>
              <a:gd name="T46" fmla="*/ 275927 w 2235200"/>
              <a:gd name="T47" fmla="*/ 1254005 h 2235200"/>
              <a:gd name="T48" fmla="*/ 215616 w 2235200"/>
              <a:gd name="T49" fmla="*/ 946267 h 2235200"/>
              <a:gd name="T50" fmla="*/ 10211 w 2235200"/>
              <a:gd name="T51" fmla="*/ 879009 h 2235200"/>
              <a:gd name="T52" fmla="*/ 40534 w 2235200"/>
              <a:gd name="T53" fmla="*/ 724289 h 2235200"/>
              <a:gd name="T54" fmla="*/ 259118 w 2235200"/>
              <a:gd name="T55" fmla="*/ 724294 h 2235200"/>
              <a:gd name="T56" fmla="*/ 432778 w 2235200"/>
              <a:gd name="T57" fmla="*/ 453675 h 2235200"/>
              <a:gd name="T58" fmla="*/ 323481 w 2235200"/>
              <a:gd name="T59" fmla="*/ 283363 h 2235200"/>
              <a:gd name="T60" fmla="*/ 457247 w 2235200"/>
              <a:gd name="T61" fmla="*/ 182377 h 2235200"/>
              <a:gd name="T62" fmla="*/ 624689 w 2235200"/>
              <a:gd name="T63" fmla="*/ 308793 h 2235200"/>
              <a:gd name="T64" fmla="*/ 951064 w 2235200"/>
              <a:gd name="T65" fmla="*/ 201916 h 2235200"/>
              <a:gd name="T66" fmla="*/ 989015 w 2235200"/>
              <a:gd name="T67" fmla="*/ 8241 h 2235200"/>
              <a:gd name="T68" fmla="*/ 1163635 w 2235200"/>
              <a:gd name="T69" fmla="*/ 8241 h 2235200"/>
              <a:gd name="T70" fmla="*/ 1201586 w 2235200"/>
              <a:gd name="T71" fmla="*/ 201916 h 2235200"/>
              <a:gd name="T72" fmla="*/ 1527961 w 2235200"/>
              <a:gd name="T73" fmla="*/ 308793 h 22352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235200"/>
              <a:gd name="T112" fmla="*/ 0 h 2235200"/>
              <a:gd name="T113" fmla="*/ 2235200 w 2235200"/>
              <a:gd name="T114" fmla="*/ 2235200 h 22352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492555" tIns="566765" rIns="492555" bIns="605856" anchor="ctr"/>
          <a:lstStyle/>
          <a:p>
            <a:pPr algn="ctr" defTabSz="151130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>
                <a:solidFill>
                  <a:srgbClr val="1C2A55"/>
                </a:solidFill>
                <a:latin typeface="+mj-lt"/>
                <a:cs typeface="Times New Roman" charset="0"/>
              </a:rPr>
              <a:t>Выездные семинары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65297" y="390007"/>
            <a:ext cx="76443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ru-RU" sz="3000" b="1" dirty="0" smtClean="0">
                <a:solidFill>
                  <a:srgbClr val="1C2A55"/>
                </a:solidFill>
                <a:latin typeface="+mj-lt"/>
                <a:cs typeface="Times New Roman" charset="0"/>
              </a:rPr>
              <a:t>Мероприятия и проекты </a:t>
            </a:r>
            <a:r>
              <a:rPr lang="ru-RU" sz="3000" b="1" dirty="0">
                <a:solidFill>
                  <a:srgbClr val="1C2A55"/>
                </a:solidFill>
                <a:latin typeface="+mj-lt"/>
                <a:cs typeface="Times New Roman" charset="0"/>
              </a:rPr>
              <a:t>кадрового резерва</a:t>
            </a:r>
          </a:p>
        </p:txBody>
      </p:sp>
      <p:sp>
        <p:nvSpPr>
          <p:cNvPr id="61" name="Полилиния 60"/>
          <p:cNvSpPr>
            <a:spLocks/>
          </p:cNvSpPr>
          <p:nvPr/>
        </p:nvSpPr>
        <p:spPr bwMode="auto">
          <a:xfrm>
            <a:off x="3892186" y="3592034"/>
            <a:ext cx="1197349" cy="1220788"/>
          </a:xfrm>
          <a:custGeom>
            <a:avLst/>
            <a:gdLst>
              <a:gd name="T0" fmla="*/ 940890 w 2235200"/>
              <a:gd name="T1" fmla="*/ 208055 h 2235200"/>
              <a:gd name="T2" fmla="*/ 1043997 w 2235200"/>
              <a:gd name="T3" fmla="*/ 122880 h 2235200"/>
              <a:gd name="T4" fmla="*/ 1126368 w 2235200"/>
              <a:gd name="T5" fmla="*/ 190922 h 2235200"/>
              <a:gd name="T6" fmla="*/ 1059065 w 2235200"/>
              <a:gd name="T7" fmla="*/ 305672 h 2235200"/>
              <a:gd name="T8" fmla="*/ 1166001 w 2235200"/>
              <a:gd name="T9" fmla="*/ 488008 h 2235200"/>
              <a:gd name="T10" fmla="*/ 1300602 w 2235200"/>
              <a:gd name="T11" fmla="*/ 488005 h 2235200"/>
              <a:gd name="T12" fmla="*/ 1319274 w 2235200"/>
              <a:gd name="T13" fmla="*/ 592250 h 2235200"/>
              <a:gd name="T14" fmla="*/ 1192790 w 2235200"/>
              <a:gd name="T15" fmla="*/ 637567 h 2235200"/>
              <a:gd name="T16" fmla="*/ 1155651 w 2235200"/>
              <a:gd name="T17" fmla="*/ 844911 h 2235200"/>
              <a:gd name="T18" fmla="*/ 1258763 w 2235200"/>
              <a:gd name="T19" fmla="*/ 930081 h 2235200"/>
              <a:gd name="T20" fmla="*/ 1204999 w 2235200"/>
              <a:gd name="T21" fmla="*/ 1021754 h 2235200"/>
              <a:gd name="T22" fmla="*/ 1078518 w 2235200"/>
              <a:gd name="T23" fmla="*/ 976431 h 2235200"/>
              <a:gd name="T24" fmla="*/ 914682 w 2235200"/>
              <a:gd name="T25" fmla="*/ 1111766 h 2235200"/>
              <a:gd name="T26" fmla="*/ 938058 w 2235200"/>
              <a:gd name="T27" fmla="*/ 1242257 h 2235200"/>
              <a:gd name="T28" fmla="*/ 837015 w 2235200"/>
              <a:gd name="T29" fmla="*/ 1278461 h 2235200"/>
              <a:gd name="T30" fmla="*/ 769717 w 2235200"/>
              <a:gd name="T31" fmla="*/ 1163707 h 2235200"/>
              <a:gd name="T32" fmla="*/ 555844 w 2235200"/>
              <a:gd name="T33" fmla="*/ 1163707 h 2235200"/>
              <a:gd name="T34" fmla="*/ 488547 w 2235200"/>
              <a:gd name="T35" fmla="*/ 1278461 h 2235200"/>
              <a:gd name="T36" fmla="*/ 387504 w 2235200"/>
              <a:gd name="T37" fmla="*/ 1242257 h 2235200"/>
              <a:gd name="T38" fmla="*/ 410881 w 2235200"/>
              <a:gd name="T39" fmla="*/ 1111766 h 2235200"/>
              <a:gd name="T40" fmla="*/ 247045 w 2235200"/>
              <a:gd name="T41" fmla="*/ 976431 h 2235200"/>
              <a:gd name="T42" fmla="*/ 120563 w 2235200"/>
              <a:gd name="T43" fmla="*/ 1021754 h 2235200"/>
              <a:gd name="T44" fmla="*/ 66799 w 2235200"/>
              <a:gd name="T45" fmla="*/ 930081 h 2235200"/>
              <a:gd name="T46" fmla="*/ 169911 w 2235200"/>
              <a:gd name="T47" fmla="*/ 844911 h 2235200"/>
              <a:gd name="T48" fmla="*/ 132772 w 2235200"/>
              <a:gd name="T49" fmla="*/ 637567 h 2235200"/>
              <a:gd name="T50" fmla="*/ 6288 w 2235200"/>
              <a:gd name="T51" fmla="*/ 592250 h 2235200"/>
              <a:gd name="T52" fmla="*/ 24960 w 2235200"/>
              <a:gd name="T53" fmla="*/ 488005 h 2235200"/>
              <a:gd name="T54" fmla="*/ 159560 w 2235200"/>
              <a:gd name="T55" fmla="*/ 488008 h 2235200"/>
              <a:gd name="T56" fmla="*/ 266497 w 2235200"/>
              <a:gd name="T57" fmla="*/ 305672 h 2235200"/>
              <a:gd name="T58" fmla="*/ 199194 w 2235200"/>
              <a:gd name="T59" fmla="*/ 190922 h 2235200"/>
              <a:gd name="T60" fmla="*/ 281565 w 2235200"/>
              <a:gd name="T61" fmla="*/ 122880 h 2235200"/>
              <a:gd name="T62" fmla="*/ 384672 w 2235200"/>
              <a:gd name="T63" fmla="*/ 208055 h 2235200"/>
              <a:gd name="T64" fmla="*/ 585647 w 2235200"/>
              <a:gd name="T65" fmla="*/ 136045 h 2235200"/>
              <a:gd name="T66" fmla="*/ 609017 w 2235200"/>
              <a:gd name="T67" fmla="*/ 5553 h 2235200"/>
              <a:gd name="T68" fmla="*/ 716545 w 2235200"/>
              <a:gd name="T69" fmla="*/ 5553 h 2235200"/>
              <a:gd name="T70" fmla="*/ 739915 w 2235200"/>
              <a:gd name="T71" fmla="*/ 136045 h 2235200"/>
              <a:gd name="T72" fmla="*/ 940890 w 2235200"/>
              <a:gd name="T73" fmla="*/ 208055 h 22352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235200"/>
              <a:gd name="T112" fmla="*/ 0 h 2235200"/>
              <a:gd name="T113" fmla="*/ 2235200 w 2235200"/>
              <a:gd name="T114" fmla="*/ 2235200 h 22352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492555" tIns="566765" rIns="492555" bIns="605856" anchor="ctr"/>
          <a:lstStyle/>
          <a:p>
            <a:pPr algn="ctr" defTabSz="1511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232795" y="3549964"/>
            <a:ext cx="1325562" cy="1304925"/>
          </a:xfrm>
          <a:custGeom>
            <a:avLst/>
            <a:gdLst>
              <a:gd name="T0" fmla="*/ 940890 w 2235200"/>
              <a:gd name="T1" fmla="*/ 208055 h 2235200"/>
              <a:gd name="T2" fmla="*/ 1043997 w 2235200"/>
              <a:gd name="T3" fmla="*/ 122880 h 2235200"/>
              <a:gd name="T4" fmla="*/ 1126368 w 2235200"/>
              <a:gd name="T5" fmla="*/ 190922 h 2235200"/>
              <a:gd name="T6" fmla="*/ 1059065 w 2235200"/>
              <a:gd name="T7" fmla="*/ 305672 h 2235200"/>
              <a:gd name="T8" fmla="*/ 1166001 w 2235200"/>
              <a:gd name="T9" fmla="*/ 488008 h 2235200"/>
              <a:gd name="T10" fmla="*/ 1300602 w 2235200"/>
              <a:gd name="T11" fmla="*/ 488005 h 2235200"/>
              <a:gd name="T12" fmla="*/ 1319274 w 2235200"/>
              <a:gd name="T13" fmla="*/ 592250 h 2235200"/>
              <a:gd name="T14" fmla="*/ 1192790 w 2235200"/>
              <a:gd name="T15" fmla="*/ 637567 h 2235200"/>
              <a:gd name="T16" fmla="*/ 1155651 w 2235200"/>
              <a:gd name="T17" fmla="*/ 844911 h 2235200"/>
              <a:gd name="T18" fmla="*/ 1258763 w 2235200"/>
              <a:gd name="T19" fmla="*/ 930081 h 2235200"/>
              <a:gd name="T20" fmla="*/ 1204999 w 2235200"/>
              <a:gd name="T21" fmla="*/ 1021754 h 2235200"/>
              <a:gd name="T22" fmla="*/ 1078518 w 2235200"/>
              <a:gd name="T23" fmla="*/ 976431 h 2235200"/>
              <a:gd name="T24" fmla="*/ 914682 w 2235200"/>
              <a:gd name="T25" fmla="*/ 1111766 h 2235200"/>
              <a:gd name="T26" fmla="*/ 938058 w 2235200"/>
              <a:gd name="T27" fmla="*/ 1242257 h 2235200"/>
              <a:gd name="T28" fmla="*/ 837015 w 2235200"/>
              <a:gd name="T29" fmla="*/ 1278461 h 2235200"/>
              <a:gd name="T30" fmla="*/ 769717 w 2235200"/>
              <a:gd name="T31" fmla="*/ 1163707 h 2235200"/>
              <a:gd name="T32" fmla="*/ 555844 w 2235200"/>
              <a:gd name="T33" fmla="*/ 1163707 h 2235200"/>
              <a:gd name="T34" fmla="*/ 488547 w 2235200"/>
              <a:gd name="T35" fmla="*/ 1278461 h 2235200"/>
              <a:gd name="T36" fmla="*/ 387504 w 2235200"/>
              <a:gd name="T37" fmla="*/ 1242257 h 2235200"/>
              <a:gd name="T38" fmla="*/ 410881 w 2235200"/>
              <a:gd name="T39" fmla="*/ 1111766 h 2235200"/>
              <a:gd name="T40" fmla="*/ 247045 w 2235200"/>
              <a:gd name="T41" fmla="*/ 976431 h 2235200"/>
              <a:gd name="T42" fmla="*/ 120563 w 2235200"/>
              <a:gd name="T43" fmla="*/ 1021754 h 2235200"/>
              <a:gd name="T44" fmla="*/ 66799 w 2235200"/>
              <a:gd name="T45" fmla="*/ 930081 h 2235200"/>
              <a:gd name="T46" fmla="*/ 169911 w 2235200"/>
              <a:gd name="T47" fmla="*/ 844911 h 2235200"/>
              <a:gd name="T48" fmla="*/ 132772 w 2235200"/>
              <a:gd name="T49" fmla="*/ 637567 h 2235200"/>
              <a:gd name="T50" fmla="*/ 6288 w 2235200"/>
              <a:gd name="T51" fmla="*/ 592250 h 2235200"/>
              <a:gd name="T52" fmla="*/ 24960 w 2235200"/>
              <a:gd name="T53" fmla="*/ 488005 h 2235200"/>
              <a:gd name="T54" fmla="*/ 159560 w 2235200"/>
              <a:gd name="T55" fmla="*/ 488008 h 2235200"/>
              <a:gd name="T56" fmla="*/ 266497 w 2235200"/>
              <a:gd name="T57" fmla="*/ 305672 h 2235200"/>
              <a:gd name="T58" fmla="*/ 199194 w 2235200"/>
              <a:gd name="T59" fmla="*/ 190922 h 2235200"/>
              <a:gd name="T60" fmla="*/ 281565 w 2235200"/>
              <a:gd name="T61" fmla="*/ 122880 h 2235200"/>
              <a:gd name="T62" fmla="*/ 384672 w 2235200"/>
              <a:gd name="T63" fmla="*/ 208055 h 2235200"/>
              <a:gd name="T64" fmla="*/ 585647 w 2235200"/>
              <a:gd name="T65" fmla="*/ 136045 h 2235200"/>
              <a:gd name="T66" fmla="*/ 609017 w 2235200"/>
              <a:gd name="T67" fmla="*/ 5553 h 2235200"/>
              <a:gd name="T68" fmla="*/ 716545 w 2235200"/>
              <a:gd name="T69" fmla="*/ 5553 h 2235200"/>
              <a:gd name="T70" fmla="*/ 739915 w 2235200"/>
              <a:gd name="T71" fmla="*/ 136045 h 2235200"/>
              <a:gd name="T72" fmla="*/ 940890 w 2235200"/>
              <a:gd name="T73" fmla="*/ 208055 h 22352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235200"/>
              <a:gd name="T112" fmla="*/ 0 h 2235200"/>
              <a:gd name="T113" fmla="*/ 2235200 w 2235200"/>
              <a:gd name="T114" fmla="*/ 2235200 h 22352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492555" tIns="566765" rIns="492555" bIns="605856" anchor="ctr"/>
          <a:lstStyle/>
          <a:p>
            <a:pPr algn="ctr" defTabSz="1511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17361" y="1220049"/>
            <a:ext cx="2209004" cy="2014537"/>
          </a:xfrm>
          <a:custGeom>
            <a:avLst/>
            <a:gdLst>
              <a:gd name="T0" fmla="*/ 1440048 w 1625600"/>
              <a:gd name="T1" fmla="*/ 450495 h 1625600"/>
              <a:gd name="T2" fmla="*/ 1723986 w 1625600"/>
              <a:gd name="T3" fmla="*/ 371408 h 1625600"/>
              <a:gd name="T4" fmla="*/ 1828465 w 1625600"/>
              <a:gd name="T5" fmla="*/ 538653 h 1625600"/>
              <a:gd name="T6" fmla="*/ 1612387 w 1625600"/>
              <a:gd name="T7" fmla="*/ 726368 h 1625600"/>
              <a:gd name="T8" fmla="*/ 1612387 w 1625600"/>
              <a:gd name="T9" fmla="*/ 1052314 h 1625600"/>
              <a:gd name="T10" fmla="*/ 1828465 w 1625600"/>
              <a:gd name="T11" fmla="*/ 1240028 h 1625600"/>
              <a:gd name="T12" fmla="*/ 1723986 w 1625600"/>
              <a:gd name="T13" fmla="*/ 1407273 h 1625600"/>
              <a:gd name="T14" fmla="*/ 1440048 w 1625600"/>
              <a:gd name="T15" fmla="*/ 1328186 h 1625600"/>
              <a:gd name="T16" fmla="*/ 1134620 w 1625600"/>
              <a:gd name="T17" fmla="*/ 1491159 h 1625600"/>
              <a:gd name="T18" fmla="*/ 1066760 w 1625600"/>
              <a:gd name="T19" fmla="*/ 1757961 h 1625600"/>
              <a:gd name="T20" fmla="*/ 857803 w 1625600"/>
              <a:gd name="T21" fmla="*/ 1757961 h 1625600"/>
              <a:gd name="T22" fmla="*/ 789942 w 1625600"/>
              <a:gd name="T23" fmla="*/ 1491159 h 1625600"/>
              <a:gd name="T24" fmla="*/ 484514 w 1625600"/>
              <a:gd name="T25" fmla="*/ 1328186 h 1625600"/>
              <a:gd name="T26" fmla="*/ 200577 w 1625600"/>
              <a:gd name="T27" fmla="*/ 1407273 h 1625600"/>
              <a:gd name="T28" fmla="*/ 96098 w 1625600"/>
              <a:gd name="T29" fmla="*/ 1240028 h 1625600"/>
              <a:gd name="T30" fmla="*/ 312176 w 1625600"/>
              <a:gd name="T31" fmla="*/ 1052313 h 1625600"/>
              <a:gd name="T32" fmla="*/ 312176 w 1625600"/>
              <a:gd name="T33" fmla="*/ 726367 h 1625600"/>
              <a:gd name="T34" fmla="*/ 96098 w 1625600"/>
              <a:gd name="T35" fmla="*/ 538653 h 1625600"/>
              <a:gd name="T36" fmla="*/ 200577 w 1625600"/>
              <a:gd name="T37" fmla="*/ 371408 h 1625600"/>
              <a:gd name="T38" fmla="*/ 484515 w 1625600"/>
              <a:gd name="T39" fmla="*/ 450495 h 1625600"/>
              <a:gd name="T40" fmla="*/ 789943 w 1625600"/>
              <a:gd name="T41" fmla="*/ 287522 h 1625600"/>
              <a:gd name="T42" fmla="*/ 857803 w 1625600"/>
              <a:gd name="T43" fmla="*/ 20720 h 1625600"/>
              <a:gd name="T44" fmla="*/ 1066760 w 1625600"/>
              <a:gd name="T45" fmla="*/ 20720 h 1625600"/>
              <a:gd name="T46" fmla="*/ 1134621 w 1625600"/>
              <a:gd name="T47" fmla="*/ 287522 h 1625600"/>
              <a:gd name="T48" fmla="*/ 1440049 w 1625600"/>
              <a:gd name="T49" fmla="*/ 450495 h 1625600"/>
              <a:gd name="T50" fmla="*/ 1440048 w 1625600"/>
              <a:gd name="T51" fmla="*/ 450495 h 16256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25600"/>
              <a:gd name="T79" fmla="*/ 0 h 1625600"/>
              <a:gd name="T80" fmla="*/ 1625600 w 1625600"/>
              <a:gd name="T81" fmla="*/ 1625600 h 16256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25600" h="1625600">
                <a:moveTo>
                  <a:pt x="1216350" y="411723"/>
                </a:moveTo>
                <a:lnTo>
                  <a:pt x="1456181" y="339443"/>
                </a:lnTo>
                <a:lnTo>
                  <a:pt x="1544430" y="492294"/>
                </a:lnTo>
                <a:lnTo>
                  <a:pt x="1361918" y="663854"/>
                </a:lnTo>
                <a:cubicBezTo>
                  <a:pt x="1388374" y="761389"/>
                  <a:pt x="1388374" y="864211"/>
                  <a:pt x="1361918" y="961747"/>
                </a:cubicBezTo>
                <a:lnTo>
                  <a:pt x="1544430" y="1133306"/>
                </a:lnTo>
                <a:lnTo>
                  <a:pt x="1456181" y="1286157"/>
                </a:lnTo>
                <a:lnTo>
                  <a:pt x="1216350" y="1213877"/>
                </a:lnTo>
                <a:cubicBezTo>
                  <a:pt x="1145110" y="1285556"/>
                  <a:pt x="1056063" y="1336967"/>
                  <a:pt x="958367" y="1362823"/>
                </a:cubicBezTo>
                <a:lnTo>
                  <a:pt x="901049" y="1606663"/>
                </a:lnTo>
                <a:lnTo>
                  <a:pt x="724551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7"/>
                </a:cubicBezTo>
                <a:lnTo>
                  <a:pt x="169419" y="1286157"/>
                </a:lnTo>
                <a:lnTo>
                  <a:pt x="81170" y="1133306"/>
                </a:lnTo>
                <a:lnTo>
                  <a:pt x="263682" y="961746"/>
                </a:lnTo>
                <a:cubicBezTo>
                  <a:pt x="237226" y="864211"/>
                  <a:pt x="237226" y="761389"/>
                  <a:pt x="263682" y="663853"/>
                </a:cubicBezTo>
                <a:lnTo>
                  <a:pt x="81170" y="492294"/>
                </a:lnTo>
                <a:lnTo>
                  <a:pt x="169419" y="339443"/>
                </a:lnTo>
                <a:lnTo>
                  <a:pt x="409250" y="411723"/>
                </a:lnTo>
                <a:cubicBezTo>
                  <a:pt x="480490" y="340044"/>
                  <a:pt x="569537" y="288633"/>
                  <a:pt x="667233" y="262777"/>
                </a:cubicBezTo>
                <a:lnTo>
                  <a:pt x="724551" y="18937"/>
                </a:lnTo>
                <a:lnTo>
                  <a:pt x="901049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3"/>
                </a:cubicBezTo>
                <a:lnTo>
                  <a:pt x="1216350" y="41172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lIns="434650" tIns="437123" rIns="434650" bIns="437123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1C2A55"/>
                </a:solidFill>
                <a:latin typeface="+mj-lt"/>
                <a:cs typeface="Times New Roman" charset="0"/>
              </a:rPr>
              <a:t>План 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1C2A55"/>
                </a:solidFill>
                <a:latin typeface="+mj-lt"/>
                <a:cs typeface="Times New Roman" charset="0"/>
              </a:rPr>
              <a:t>Отчет</a:t>
            </a:r>
            <a:endParaRPr lang="ru-RU" b="1" dirty="0">
              <a:solidFill>
                <a:srgbClr val="1C2A55"/>
              </a:solidFill>
              <a:latin typeface="+mj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5284</TotalTime>
  <Words>449</Words>
  <Application>Microsoft Office PowerPoint</Application>
  <PresentationFormat>Экран (4:3)</PresentationFormat>
  <Paragraphs>128</Paragraphs>
  <Slides>20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Cambria</vt:lpstr>
      <vt:lpstr>Times New Roman</vt:lpstr>
      <vt:lpstr>Wingdings</vt:lpstr>
      <vt:lpstr>Office Theme</vt:lpstr>
      <vt:lpstr>  Академический  кадровый резерв НИУ ВШЭ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Персональные встречи с выпускниками февраль – март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Ишмуратова Татьяна Владимировна</cp:lastModifiedBy>
  <cp:revision>418</cp:revision>
  <cp:lastPrinted>2016-02-03T13:48:11Z</cp:lastPrinted>
  <dcterms:created xsi:type="dcterms:W3CDTF">2010-09-30T06:45:29Z</dcterms:created>
  <dcterms:modified xsi:type="dcterms:W3CDTF">2020-10-06T09:36:41Z</dcterms:modified>
</cp:coreProperties>
</file>