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notesMasterIdLst>
    <p:notesMasterId r:id="rId12"/>
  </p:notesMasterIdLst>
  <p:sldIdLst>
    <p:sldId id="278" r:id="rId2"/>
    <p:sldId id="318" r:id="rId3"/>
    <p:sldId id="327" r:id="rId4"/>
    <p:sldId id="320" r:id="rId5"/>
    <p:sldId id="321" r:id="rId6"/>
    <p:sldId id="323" r:id="rId7"/>
    <p:sldId id="328" r:id="rId8"/>
    <p:sldId id="326" r:id="rId9"/>
    <p:sldId id="324" r:id="rId10"/>
    <p:sldId id="32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" initials="" lastIdx="1" clrIdx="0"/>
  <p:cmAuthor id="1" name="MacBookAir" initials="" lastIdx="1" clrIdx="1"/>
  <p:cmAuthor id="2" name="ДД" initials="ДД" lastIdx="1" clrIdx="2"/>
  <p:cmAuthor id="3" name="Пользователь Windows" initials="ПW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00FF"/>
    <a:srgbClr val="F2ACF2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0348" autoAdjust="0"/>
  </p:normalViewPr>
  <p:slideViewPr>
    <p:cSldViewPr>
      <p:cViewPr varScale="1">
        <p:scale>
          <a:sx n="98" d="100"/>
          <a:sy n="98" d="100"/>
        </p:scale>
        <p:origin x="204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6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75F92EF-FC32-4756-B8F0-6A770C8BBF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12536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>
              <a:latin typeface="Arial" charset="0"/>
            </a:endParaRPr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54ED090-631B-44C1-87CA-ABB5A010925A}" type="slidenum">
              <a:rPr lang="ru-RU" altLang="ru-RU" smtClean="0">
                <a:latin typeface="Arial" charset="0"/>
                <a:ea typeface="MS PGothic"/>
                <a:cs typeface="MS PGothic"/>
              </a:rPr>
              <a:pPr/>
              <a:t>3</a:t>
            </a:fld>
            <a:endParaRPr lang="ru-RU" altLang="ru-RU">
              <a:latin typeface="Arial" charset="0"/>
              <a:ea typeface="MS PGothic"/>
              <a:cs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980458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>
              <a:latin typeface="Arial" charset="0"/>
            </a:endParaRPr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54ED090-631B-44C1-87CA-ABB5A010925A}" type="slidenum">
              <a:rPr lang="ru-RU" altLang="ru-RU" smtClean="0">
                <a:latin typeface="Arial" charset="0"/>
                <a:ea typeface="MS PGothic"/>
                <a:cs typeface="MS PGothic"/>
              </a:rPr>
              <a:pPr/>
              <a:t>4</a:t>
            </a:fld>
            <a:endParaRPr lang="ru-RU" altLang="ru-RU">
              <a:latin typeface="Arial" charset="0"/>
              <a:ea typeface="MS PGothic"/>
              <a:cs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3649478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>
              <a:latin typeface="Arial" charset="0"/>
            </a:endParaRPr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54ED090-631B-44C1-87CA-ABB5A010925A}" type="slidenum">
              <a:rPr lang="ru-RU" altLang="ru-RU" smtClean="0">
                <a:latin typeface="Arial" charset="0"/>
                <a:ea typeface="MS PGothic"/>
                <a:cs typeface="MS PGothic"/>
              </a:rPr>
              <a:pPr/>
              <a:t>5</a:t>
            </a:fld>
            <a:endParaRPr lang="ru-RU" altLang="ru-RU">
              <a:latin typeface="Arial" charset="0"/>
              <a:ea typeface="MS PGothic"/>
              <a:cs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294528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>
              <a:latin typeface="Arial" charset="0"/>
            </a:endParaRPr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54ED090-631B-44C1-87CA-ABB5A010925A}" type="slidenum">
              <a:rPr lang="ru-RU" altLang="ru-RU" smtClean="0">
                <a:latin typeface="Arial" charset="0"/>
                <a:ea typeface="MS PGothic"/>
                <a:cs typeface="MS PGothic"/>
              </a:rPr>
              <a:pPr/>
              <a:t>6</a:t>
            </a:fld>
            <a:endParaRPr lang="ru-RU" altLang="ru-RU">
              <a:latin typeface="Arial" charset="0"/>
              <a:ea typeface="MS PGothic"/>
              <a:cs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3075469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>
              <a:latin typeface="Arial" charset="0"/>
            </a:endParaRPr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54ED090-631B-44C1-87CA-ABB5A010925A}" type="slidenum">
              <a:rPr lang="ru-RU" altLang="ru-RU" smtClean="0">
                <a:latin typeface="Arial" charset="0"/>
                <a:ea typeface="MS PGothic"/>
                <a:cs typeface="MS PGothic"/>
              </a:rPr>
              <a:pPr/>
              <a:t>7</a:t>
            </a:fld>
            <a:endParaRPr lang="ru-RU" altLang="ru-RU">
              <a:latin typeface="Arial" charset="0"/>
              <a:ea typeface="MS PGothic"/>
              <a:cs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3457698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>
              <a:latin typeface="Arial" charset="0"/>
            </a:endParaRPr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54ED090-631B-44C1-87CA-ABB5A010925A}" type="slidenum">
              <a:rPr lang="ru-RU" altLang="ru-RU" smtClean="0">
                <a:latin typeface="Arial" charset="0"/>
                <a:ea typeface="MS PGothic"/>
                <a:cs typeface="MS PGothic"/>
              </a:rPr>
              <a:pPr/>
              <a:t>8</a:t>
            </a:fld>
            <a:endParaRPr lang="ru-RU" altLang="ru-RU">
              <a:latin typeface="Arial" charset="0"/>
              <a:ea typeface="MS PGothic"/>
              <a:cs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1202555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>
              <a:latin typeface="Arial" charset="0"/>
            </a:endParaRPr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54ED090-631B-44C1-87CA-ABB5A010925A}" type="slidenum">
              <a:rPr lang="ru-RU" altLang="ru-RU" smtClean="0">
                <a:latin typeface="Arial" charset="0"/>
                <a:ea typeface="MS PGothic"/>
                <a:cs typeface="MS PGothic"/>
              </a:rPr>
              <a:pPr/>
              <a:t>9</a:t>
            </a:fld>
            <a:endParaRPr lang="ru-RU" altLang="ru-RU">
              <a:latin typeface="Arial" charset="0"/>
              <a:ea typeface="MS PGothic"/>
              <a:cs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20255460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>
              <a:latin typeface="Arial" charset="0"/>
            </a:endParaRPr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54ED090-631B-44C1-87CA-ABB5A010925A}" type="slidenum">
              <a:rPr lang="ru-RU" altLang="ru-RU" smtClean="0">
                <a:latin typeface="Arial" charset="0"/>
                <a:ea typeface="MS PGothic"/>
                <a:cs typeface="MS PGothic"/>
              </a:rPr>
              <a:pPr/>
              <a:t>10</a:t>
            </a:fld>
            <a:endParaRPr lang="ru-RU" altLang="ru-RU">
              <a:latin typeface="Arial" charset="0"/>
              <a:ea typeface="MS PGothic"/>
              <a:cs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640076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8311-CA94-4EDF-B09B-4F8D17E6B8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F1F2C-25CE-49D6-B54F-37B55DAF72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97296-3379-4C0D-A565-DD24788E24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5EA30-2E42-4B9C-9F87-5C10D69E11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DFA7C-94E8-442D-A914-4B76552487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666BA-E641-4072-9ECA-21D19C79EC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EBADC-C9E4-49AD-AE4C-D408755196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92000-BD0F-4F4D-AF6F-024606303F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E62BF-1810-4081-BDBE-9E1773E872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238E8-AB55-4820-AEE6-6D385AD274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CCCB6-3BBD-467F-8D69-41191B6A1C6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2017D58-A624-4999-BD22-55B7652325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7" r:id="rId2"/>
    <p:sldLayoutId id="2147483886" r:id="rId3"/>
    <p:sldLayoutId id="2147483885" r:id="rId4"/>
    <p:sldLayoutId id="2147483884" r:id="rId5"/>
    <p:sldLayoutId id="2147483883" r:id="rId6"/>
    <p:sldLayoutId id="2147483882" r:id="rId7"/>
    <p:sldLayoutId id="2147483881" r:id="rId8"/>
    <p:sldLayoutId id="2147483880" r:id="rId9"/>
    <p:sldLayoutId id="2147483879" r:id="rId10"/>
    <p:sldLayoutId id="214748387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dagaev@hse.ru" TargetMode="External"/><Relationship Id="rId7" Type="http://schemas.openxmlformats.org/officeDocument/2006/relationships/hyperlink" Target="mailto:publications@hse.r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sterligov@hse.ru" TargetMode="External"/><Relationship Id="rId5" Type="http://schemas.openxmlformats.org/officeDocument/2006/relationships/hyperlink" Target="mailto:verification@hse.ru" TargetMode="External"/><Relationship Id="rId4" Type="http://schemas.openxmlformats.org/officeDocument/2006/relationships/hyperlink" Target="mailto:ochhurikova@hse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se.ru/science/our/evaluation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e.ru/science/our/evaluation/pub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e.ru/pub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e.ru/science/our/evaluation" TargetMode="External"/><Relationship Id="rId7" Type="http://schemas.openxmlformats.org/officeDocument/2006/relationships/hyperlink" Target="https://www.hse.ru/user/robo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r.hse.ru/publication/FAQ" TargetMode="External"/><Relationship Id="rId5" Type="http://schemas.openxmlformats.org/officeDocument/2006/relationships/hyperlink" Target="https://pr.hse.ru/publication/instruction" TargetMode="External"/><Relationship Id="rId4" Type="http://schemas.openxmlformats.org/officeDocument/2006/relationships/hyperlink" Target="https://www.hse.ru/pub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3"/>
          <p:cNvSpPr>
            <a:spLocks noGrp="1"/>
          </p:cNvSpPr>
          <p:nvPr>
            <p:ph type="ctrTitle"/>
          </p:nvPr>
        </p:nvSpPr>
        <p:spPr>
          <a:xfrm>
            <a:off x="683568" y="1999481"/>
            <a:ext cx="7920880" cy="1933575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rgbClr val="002060"/>
                </a:solidFill>
              </a:rPr>
              <a:t>Оценка публикационной активности</a:t>
            </a:r>
            <a:br>
              <a:rPr lang="ru-RU" altLang="ru-RU" sz="3600" b="1" dirty="0">
                <a:solidFill>
                  <a:srgbClr val="002060"/>
                </a:solidFill>
              </a:rPr>
            </a:br>
            <a:r>
              <a:rPr lang="ru-RU" altLang="ru-RU" sz="3600" b="1" dirty="0">
                <a:solidFill>
                  <a:srgbClr val="002060"/>
                </a:solidFill>
              </a:rPr>
              <a:t>в НИУ ВШЭ</a:t>
            </a:r>
          </a:p>
        </p:txBody>
      </p:sp>
      <p:sp>
        <p:nvSpPr>
          <p:cNvPr id="307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27584" y="4364880"/>
            <a:ext cx="7560840" cy="23764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altLang="ru-RU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sz="2600" dirty="0">
                <a:solidFill>
                  <a:srgbClr val="002060"/>
                </a:solidFill>
              </a:rPr>
              <a:t>Адаптационный семинар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sz="2600" dirty="0">
                <a:solidFill>
                  <a:srgbClr val="002060"/>
                </a:solidFill>
              </a:rPr>
              <a:t>2020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D18311-CA94-4EDF-B09B-4F8D17E6B8BE}" type="slidenum">
              <a:rPr lang="ru-RU" altLang="ru-RU" smtClean="0"/>
              <a:pPr>
                <a:defRPr/>
              </a:pPr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1038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4"/>
          <p:cNvSpPr>
            <a:spLocks noChangeArrowheads="1"/>
          </p:cNvSpPr>
          <p:nvPr/>
        </p:nvSpPr>
        <p:spPr bwMode="auto">
          <a:xfrm>
            <a:off x="-242888" y="1906588"/>
            <a:ext cx="24304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2" name="Rectangle 25"/>
          <p:cNvSpPr>
            <a:spLocks noChangeArrowheads="1"/>
          </p:cNvSpPr>
          <p:nvPr/>
        </p:nvSpPr>
        <p:spPr bwMode="auto">
          <a:xfrm>
            <a:off x="-242888" y="1906588"/>
            <a:ext cx="24304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b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1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ctr" eaLnBrk="0" hangingPunct="0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3" name="Rectangle 26"/>
          <p:cNvSpPr>
            <a:spLocks noChangeArrowheads="1"/>
          </p:cNvSpPr>
          <p:nvPr/>
        </p:nvSpPr>
        <p:spPr bwMode="auto">
          <a:xfrm>
            <a:off x="-242888" y="1906588"/>
            <a:ext cx="24304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4" name="Rectangle 30"/>
          <p:cNvSpPr>
            <a:spLocks noChangeArrowheads="1"/>
          </p:cNvSpPr>
          <p:nvPr/>
        </p:nvSpPr>
        <p:spPr bwMode="auto">
          <a:xfrm>
            <a:off x="-242888" y="1906588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5" name="Rectangle 32"/>
          <p:cNvSpPr>
            <a:spLocks noChangeArrowheads="1"/>
          </p:cNvSpPr>
          <p:nvPr/>
        </p:nvSpPr>
        <p:spPr bwMode="auto">
          <a:xfrm>
            <a:off x="2455863" y="1539875"/>
            <a:ext cx="212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6" name="Название 1"/>
          <p:cNvSpPr>
            <a:spLocks noGrp="1"/>
          </p:cNvSpPr>
          <p:nvPr>
            <p:ph type="title"/>
          </p:nvPr>
        </p:nvSpPr>
        <p:spPr>
          <a:xfrm>
            <a:off x="2032000" y="187325"/>
            <a:ext cx="6180138" cy="714375"/>
          </a:xfrm>
        </p:spPr>
        <p:txBody>
          <a:bodyPr/>
          <a:lstStyle/>
          <a:p>
            <a:pPr eaLnBrk="1" hangingPunct="1"/>
            <a:r>
              <a:rPr lang="ru-RU" altLang="ru-RU" sz="2600" b="1">
                <a:solidFill>
                  <a:schemeClr val="bg1"/>
                </a:solidFill>
                <a:latin typeface="Times New Roman" pitchFamily="18" charset="0"/>
                <a:ea typeface="MS PGothic"/>
                <a:cs typeface="Times New Roman" pitchFamily="18" charset="0"/>
              </a:rPr>
              <a:t>Кадровый резерв</a:t>
            </a:r>
          </a:p>
        </p:txBody>
      </p:sp>
      <p:sp>
        <p:nvSpPr>
          <p:cNvPr id="35847" name="Прямоугольник 1"/>
          <p:cNvSpPr>
            <a:spLocks noChangeArrowheads="1"/>
          </p:cNvSpPr>
          <p:nvPr/>
        </p:nvSpPr>
        <p:spPr bwMode="auto">
          <a:xfrm>
            <a:off x="292100" y="5537200"/>
            <a:ext cx="8569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altLang="ru-RU" sz="2400"/>
          </a:p>
        </p:txBody>
      </p:sp>
      <p:sp>
        <p:nvSpPr>
          <p:cNvPr id="35848" name="Прямоугольник 2"/>
          <p:cNvSpPr>
            <a:spLocks noChangeArrowheads="1"/>
          </p:cNvSpPr>
          <p:nvPr/>
        </p:nvSpPr>
        <p:spPr bwMode="auto">
          <a:xfrm>
            <a:off x="635888" y="588168"/>
            <a:ext cx="7881750" cy="67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Контакты</a:t>
            </a:r>
          </a:p>
          <a:p>
            <a:pPr algn="ctr"/>
            <a:endParaRPr lang="ru-RU" altLang="ru-RU" sz="22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Дмитрий Дагаев, координатор ОПА (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  <a:hlinkClick r:id="rId3"/>
              </a:rPr>
              <a:t>ddagaev@hse.ru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) </a:t>
            </a:r>
            <a:r>
              <a:rPr lang="ru-RU" sz="2000" dirty="0"/>
              <a:t>— 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общие вопросы</a:t>
            </a:r>
          </a:p>
          <a:p>
            <a:pPr algn="just"/>
            <a:endParaRPr lang="ru-RU" sz="2000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Ольга Андреевна Чурикова, начальник Управления академических исследований (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  <a:hlinkClick r:id="rId4"/>
              </a:rPr>
              <a:t>ochhurikova@hse.ru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) </a:t>
            </a:r>
            <a:r>
              <a:rPr lang="ru-RU" sz="2000" dirty="0"/>
              <a:t>—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вопросы, связанные с кампанией по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академнадбавкам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1 уровня</a:t>
            </a:r>
          </a:p>
          <a:p>
            <a:pPr algn="just"/>
            <a:endParaRPr lang="ru-RU" sz="2000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Иван Ощепков, начальник Отдела верификации публикаций (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  <a:hlinkClick r:id="rId5"/>
              </a:rPr>
              <a:t>verification@hse.ru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) </a:t>
            </a:r>
            <a:r>
              <a:rPr lang="ru-RU" sz="2000" dirty="0"/>
              <a:t>—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вопросы по верификации отдельных публикаций и отнесения их к той или иной категории</a:t>
            </a:r>
          </a:p>
          <a:p>
            <a:pPr algn="just"/>
            <a:endParaRPr lang="ru-RU" sz="2000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Наукометрический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центр (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  <a:hlinkClick r:id="rId6"/>
              </a:rPr>
              <a:t>scientometrics@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  <a:hlinkClick r:id="rId6"/>
              </a:rPr>
              <a:t>hse.ru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) </a:t>
            </a:r>
            <a:r>
              <a:rPr lang="ru-RU" sz="2000" dirty="0"/>
              <a:t>—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вопросы по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библиометрии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algn="just"/>
            <a:endParaRPr lang="ru-RU" sz="2000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По адресу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  <a:hlinkClick r:id="rId7"/>
              </a:rPr>
              <a:t>publications@hse.ru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можно получить помощь с внесением и редактированием информации о публикациях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75EA30-2E42-4B9C-9F87-5C10D69E1152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4632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2636912"/>
            <a:ext cx="7773987" cy="13684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altLang="ru-RU" sz="3200" b="1" dirty="0"/>
            </a:br>
            <a:r>
              <a:rPr lang="ru-RU" altLang="ru-RU" sz="3100" b="1" dirty="0">
                <a:solidFill>
                  <a:srgbClr val="002060"/>
                </a:solidFill>
                <a:latin typeface="+mn-lt"/>
                <a:cs typeface="Times New Roman"/>
              </a:rPr>
              <a:t>Оценка публикационной активности (ОПА)</a:t>
            </a:r>
            <a:br>
              <a:rPr lang="ru-RU" altLang="ru-RU" sz="3100" b="1" dirty="0">
                <a:solidFill>
                  <a:srgbClr val="002060"/>
                </a:solidFill>
                <a:latin typeface="+mn-lt"/>
                <a:cs typeface="Times New Roman"/>
              </a:rPr>
            </a:br>
            <a:r>
              <a:rPr lang="en-US" altLang="ru-RU" sz="3100" b="1" dirty="0">
                <a:solidFill>
                  <a:srgbClr val="002060"/>
                </a:solidFill>
                <a:latin typeface="+mn-lt"/>
                <a:cs typeface="Times New Roman"/>
                <a:hlinkClick r:id="rId2"/>
              </a:rPr>
              <a:t>https://www.hse.ru/science/our/evaluation</a:t>
            </a:r>
            <a:br>
              <a:rPr lang="ru-RU" altLang="ru-RU" sz="3100" b="1" dirty="0">
                <a:solidFill>
                  <a:srgbClr val="002060"/>
                </a:solidFill>
                <a:latin typeface="+mn-lt"/>
                <a:cs typeface="Times New Roman"/>
              </a:rPr>
            </a:br>
            <a:br>
              <a:rPr lang="en-US" altLang="ru-RU" sz="3100" b="1" dirty="0">
                <a:solidFill>
                  <a:srgbClr val="002060"/>
                </a:solidFill>
                <a:latin typeface="+mn-lt"/>
                <a:cs typeface="Times New Roman"/>
              </a:rPr>
            </a:br>
            <a:endParaRPr lang="ru-RU" altLang="ru-RU" sz="3100" b="1" dirty="0">
              <a:solidFill>
                <a:srgbClr val="002060"/>
              </a:solidFill>
              <a:latin typeface="+mn-lt"/>
              <a:cs typeface="Times New Roman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D18311-CA94-4EDF-B09B-4F8D17E6B8BE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581589A-162E-40E1-BE52-25296DF090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9767" y="3971575"/>
            <a:ext cx="2249619" cy="184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979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4"/>
          <p:cNvSpPr>
            <a:spLocks noChangeArrowheads="1"/>
          </p:cNvSpPr>
          <p:nvPr/>
        </p:nvSpPr>
        <p:spPr bwMode="auto">
          <a:xfrm>
            <a:off x="-242888" y="1906588"/>
            <a:ext cx="24304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2" name="Rectangle 25"/>
          <p:cNvSpPr>
            <a:spLocks noChangeArrowheads="1"/>
          </p:cNvSpPr>
          <p:nvPr/>
        </p:nvSpPr>
        <p:spPr bwMode="auto">
          <a:xfrm>
            <a:off x="-242888" y="1906588"/>
            <a:ext cx="24304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b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1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ctr" eaLnBrk="0" hangingPunct="0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3" name="Rectangle 26"/>
          <p:cNvSpPr>
            <a:spLocks noChangeArrowheads="1"/>
          </p:cNvSpPr>
          <p:nvPr/>
        </p:nvSpPr>
        <p:spPr bwMode="auto">
          <a:xfrm>
            <a:off x="-242888" y="1906588"/>
            <a:ext cx="24304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4" name="Rectangle 30"/>
          <p:cNvSpPr>
            <a:spLocks noChangeArrowheads="1"/>
          </p:cNvSpPr>
          <p:nvPr/>
        </p:nvSpPr>
        <p:spPr bwMode="auto">
          <a:xfrm>
            <a:off x="-242888" y="1906588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5" name="Rectangle 32"/>
          <p:cNvSpPr>
            <a:spLocks noChangeArrowheads="1"/>
          </p:cNvSpPr>
          <p:nvPr/>
        </p:nvSpPr>
        <p:spPr bwMode="auto">
          <a:xfrm>
            <a:off x="2455863" y="1539875"/>
            <a:ext cx="212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6" name="Название 1"/>
          <p:cNvSpPr>
            <a:spLocks noGrp="1"/>
          </p:cNvSpPr>
          <p:nvPr>
            <p:ph type="title"/>
          </p:nvPr>
        </p:nvSpPr>
        <p:spPr>
          <a:xfrm>
            <a:off x="2032000" y="187325"/>
            <a:ext cx="6180138" cy="714375"/>
          </a:xfrm>
        </p:spPr>
        <p:txBody>
          <a:bodyPr/>
          <a:lstStyle/>
          <a:p>
            <a:pPr eaLnBrk="1" hangingPunct="1"/>
            <a:r>
              <a:rPr lang="ru-RU" altLang="ru-RU" sz="2600" b="1">
                <a:solidFill>
                  <a:schemeClr val="bg1"/>
                </a:solidFill>
                <a:latin typeface="Times New Roman" pitchFamily="18" charset="0"/>
                <a:ea typeface="MS PGothic"/>
                <a:cs typeface="Times New Roman" pitchFamily="18" charset="0"/>
              </a:rPr>
              <a:t>Кадровый резерв</a:t>
            </a:r>
          </a:p>
        </p:txBody>
      </p:sp>
      <p:sp>
        <p:nvSpPr>
          <p:cNvPr id="35847" name="Прямоугольник 1"/>
          <p:cNvSpPr>
            <a:spLocks noChangeArrowheads="1"/>
          </p:cNvSpPr>
          <p:nvPr/>
        </p:nvSpPr>
        <p:spPr bwMode="auto">
          <a:xfrm>
            <a:off x="292100" y="5537200"/>
            <a:ext cx="8569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altLang="ru-RU" sz="2400"/>
          </a:p>
        </p:txBody>
      </p:sp>
      <p:sp>
        <p:nvSpPr>
          <p:cNvPr id="35848" name="Прямоугольник 2"/>
          <p:cNvSpPr>
            <a:spLocks noChangeArrowheads="1"/>
          </p:cNvSpPr>
          <p:nvPr/>
        </p:nvSpPr>
        <p:spPr bwMode="auto">
          <a:xfrm>
            <a:off x="635888" y="588168"/>
            <a:ext cx="7881750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Принципы ОПА</a:t>
            </a:r>
          </a:p>
          <a:p>
            <a:pPr algn="ctr"/>
            <a:endParaRPr lang="ru-RU" altLang="ru-RU" sz="22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Все ППС и НР 1 раз в год  проходят мониторинговую оценку публикационной активности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Оценка проводится в автоматизированном режиме по информации о публикациях на персональной странице работника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Дата мониторингового среза –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1 декабря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Каждая публикация приносит некоторое количество баллов (подробнее см.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  <a:hlinkClick r:id="rId3"/>
              </a:rPr>
              <a:t>https://www.hse.ru/science/our/evaluation/pub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Оцениваются публикации за 2 полных предыдущих года + большую часть текущего года (года проведения оценки)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75EA30-2E42-4B9C-9F87-5C10D69E1152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5036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4"/>
          <p:cNvSpPr>
            <a:spLocks noChangeArrowheads="1"/>
          </p:cNvSpPr>
          <p:nvPr/>
        </p:nvSpPr>
        <p:spPr bwMode="auto">
          <a:xfrm>
            <a:off x="-242888" y="1906588"/>
            <a:ext cx="24304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2" name="Rectangle 25"/>
          <p:cNvSpPr>
            <a:spLocks noChangeArrowheads="1"/>
          </p:cNvSpPr>
          <p:nvPr/>
        </p:nvSpPr>
        <p:spPr bwMode="auto">
          <a:xfrm>
            <a:off x="-242888" y="1906588"/>
            <a:ext cx="24304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b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1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ctr" eaLnBrk="0" hangingPunct="0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3" name="Rectangle 26"/>
          <p:cNvSpPr>
            <a:spLocks noChangeArrowheads="1"/>
          </p:cNvSpPr>
          <p:nvPr/>
        </p:nvSpPr>
        <p:spPr bwMode="auto">
          <a:xfrm>
            <a:off x="-242888" y="1906588"/>
            <a:ext cx="24304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4" name="Rectangle 30"/>
          <p:cNvSpPr>
            <a:spLocks noChangeArrowheads="1"/>
          </p:cNvSpPr>
          <p:nvPr/>
        </p:nvSpPr>
        <p:spPr bwMode="auto">
          <a:xfrm>
            <a:off x="-242888" y="1906588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5" name="Rectangle 32"/>
          <p:cNvSpPr>
            <a:spLocks noChangeArrowheads="1"/>
          </p:cNvSpPr>
          <p:nvPr/>
        </p:nvSpPr>
        <p:spPr bwMode="auto">
          <a:xfrm>
            <a:off x="2455863" y="1539875"/>
            <a:ext cx="212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6" name="Название 1"/>
          <p:cNvSpPr>
            <a:spLocks noGrp="1"/>
          </p:cNvSpPr>
          <p:nvPr>
            <p:ph type="title"/>
          </p:nvPr>
        </p:nvSpPr>
        <p:spPr>
          <a:xfrm>
            <a:off x="2032000" y="187325"/>
            <a:ext cx="6180138" cy="714375"/>
          </a:xfrm>
        </p:spPr>
        <p:txBody>
          <a:bodyPr/>
          <a:lstStyle/>
          <a:p>
            <a:pPr eaLnBrk="1" hangingPunct="1"/>
            <a:r>
              <a:rPr lang="ru-RU" altLang="ru-RU" sz="2600" b="1">
                <a:solidFill>
                  <a:schemeClr val="bg1"/>
                </a:solidFill>
                <a:latin typeface="Times New Roman" pitchFamily="18" charset="0"/>
                <a:ea typeface="MS PGothic"/>
                <a:cs typeface="Times New Roman" pitchFamily="18" charset="0"/>
              </a:rPr>
              <a:t>Кадровый резерв</a:t>
            </a:r>
          </a:p>
        </p:txBody>
      </p:sp>
      <p:sp>
        <p:nvSpPr>
          <p:cNvPr id="35847" name="Прямоугольник 1"/>
          <p:cNvSpPr>
            <a:spLocks noChangeArrowheads="1"/>
          </p:cNvSpPr>
          <p:nvPr/>
        </p:nvSpPr>
        <p:spPr bwMode="auto">
          <a:xfrm>
            <a:off x="292100" y="5537200"/>
            <a:ext cx="8569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altLang="ru-RU" sz="2400"/>
          </a:p>
        </p:txBody>
      </p:sp>
      <p:sp>
        <p:nvSpPr>
          <p:cNvPr id="35848" name="Прямоугольник 2"/>
          <p:cNvSpPr>
            <a:spLocks noChangeArrowheads="1"/>
          </p:cNvSpPr>
          <p:nvPr/>
        </p:nvSpPr>
        <p:spPr bwMode="auto">
          <a:xfrm>
            <a:off x="635888" y="588168"/>
            <a:ext cx="7881750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Принципы ОПА</a:t>
            </a:r>
          </a:p>
          <a:p>
            <a:pPr algn="ctr"/>
            <a:endParaRPr lang="ru-RU" altLang="ru-RU" sz="22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Кроме того, информация о публикациях может учитываться в различных внутриуниверситетских конкурсных процедурах. Срезы информации о публикациях проводятся: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Академические надбавки 1 и 2 уровней –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10 июня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Кадровый резерв –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1 декабря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Конкурс ППС –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на дату заполнения конкурсной анкеты</a:t>
            </a:r>
          </a:p>
          <a:p>
            <a:pPr algn="just"/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75EA30-2E42-4B9C-9F87-5C10D69E1152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783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4"/>
          <p:cNvSpPr>
            <a:spLocks noChangeArrowheads="1"/>
          </p:cNvSpPr>
          <p:nvPr/>
        </p:nvSpPr>
        <p:spPr bwMode="auto">
          <a:xfrm>
            <a:off x="-242888" y="1906588"/>
            <a:ext cx="24304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2" name="Rectangle 25"/>
          <p:cNvSpPr>
            <a:spLocks noChangeArrowheads="1"/>
          </p:cNvSpPr>
          <p:nvPr/>
        </p:nvSpPr>
        <p:spPr bwMode="auto">
          <a:xfrm>
            <a:off x="-242888" y="1906588"/>
            <a:ext cx="24304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b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1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ctr" eaLnBrk="0" hangingPunct="0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3" name="Rectangle 26"/>
          <p:cNvSpPr>
            <a:spLocks noChangeArrowheads="1"/>
          </p:cNvSpPr>
          <p:nvPr/>
        </p:nvSpPr>
        <p:spPr bwMode="auto">
          <a:xfrm>
            <a:off x="-242888" y="1906588"/>
            <a:ext cx="24304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4" name="Rectangle 30"/>
          <p:cNvSpPr>
            <a:spLocks noChangeArrowheads="1"/>
          </p:cNvSpPr>
          <p:nvPr/>
        </p:nvSpPr>
        <p:spPr bwMode="auto">
          <a:xfrm>
            <a:off x="-242888" y="1906588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5" name="Rectangle 32"/>
          <p:cNvSpPr>
            <a:spLocks noChangeArrowheads="1"/>
          </p:cNvSpPr>
          <p:nvPr/>
        </p:nvSpPr>
        <p:spPr bwMode="auto">
          <a:xfrm>
            <a:off x="2455863" y="1539875"/>
            <a:ext cx="212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6" name="Название 1"/>
          <p:cNvSpPr>
            <a:spLocks noGrp="1"/>
          </p:cNvSpPr>
          <p:nvPr>
            <p:ph type="title"/>
          </p:nvPr>
        </p:nvSpPr>
        <p:spPr>
          <a:xfrm>
            <a:off x="2032000" y="187325"/>
            <a:ext cx="6180138" cy="714375"/>
          </a:xfrm>
        </p:spPr>
        <p:txBody>
          <a:bodyPr/>
          <a:lstStyle/>
          <a:p>
            <a:pPr eaLnBrk="1" hangingPunct="1"/>
            <a:r>
              <a:rPr lang="ru-RU" altLang="ru-RU" sz="2600" b="1">
                <a:solidFill>
                  <a:schemeClr val="bg1"/>
                </a:solidFill>
                <a:latin typeface="Times New Roman" pitchFamily="18" charset="0"/>
                <a:ea typeface="MS PGothic"/>
                <a:cs typeface="Times New Roman" pitchFamily="18" charset="0"/>
              </a:rPr>
              <a:t>Кадровый резерв</a:t>
            </a:r>
          </a:p>
        </p:txBody>
      </p:sp>
      <p:sp>
        <p:nvSpPr>
          <p:cNvPr id="35847" name="Прямоугольник 1"/>
          <p:cNvSpPr>
            <a:spLocks noChangeArrowheads="1"/>
          </p:cNvSpPr>
          <p:nvPr/>
        </p:nvSpPr>
        <p:spPr bwMode="auto">
          <a:xfrm>
            <a:off x="292100" y="5537200"/>
            <a:ext cx="8569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altLang="ru-RU" sz="2400"/>
          </a:p>
        </p:txBody>
      </p:sp>
      <p:sp>
        <p:nvSpPr>
          <p:cNvPr id="35848" name="Прямоугольник 2"/>
          <p:cNvSpPr>
            <a:spLocks noChangeArrowheads="1"/>
          </p:cNvSpPr>
          <p:nvPr/>
        </p:nvSpPr>
        <p:spPr bwMode="auto">
          <a:xfrm>
            <a:off x="635888" y="588168"/>
            <a:ext cx="788175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Критерии ОПА</a:t>
            </a:r>
          </a:p>
          <a:p>
            <a:pPr algn="ctr"/>
            <a:endParaRPr lang="ru-RU" altLang="ru-RU" sz="22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75EA30-2E42-4B9C-9F87-5C10D69E1152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  <p:graphicFrame>
        <p:nvGraphicFramePr>
          <p:cNvPr id="11" name="Объект 3">
            <a:extLst>
              <a:ext uri="{FF2B5EF4-FFF2-40B4-BE49-F238E27FC236}">
                <a16:creationId xmlns:a16="http://schemas.microsoft.com/office/drawing/2014/main" id="{2EC299CA-1054-4CBA-9A68-664939663E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7427750"/>
              </p:ext>
            </p:extLst>
          </p:nvPr>
        </p:nvGraphicFramePr>
        <p:xfrm>
          <a:off x="409073" y="1449942"/>
          <a:ext cx="8325854" cy="2927837"/>
        </p:xfrm>
        <a:graphic>
          <a:graphicData uri="http://schemas.openxmlformats.org/drawingml/2006/table">
            <a:tbl>
              <a:tblPr firstRow="1" firstCol="1" bandRow="1"/>
              <a:tblGrid>
                <a:gridCol w="673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2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1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8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173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charset="0"/>
                        </a:rPr>
                        <a:t>Главный и ведущий научный сотрудник </a:t>
                      </a:r>
                      <a:endParaRPr lang="ru-RU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charset="0"/>
                        </a:rPr>
                        <a:t>C</a:t>
                      </a:r>
                      <a:r>
                        <a:rPr lang="ru-RU" sz="1600" dirty="0" err="1">
                          <a:effectLst/>
                          <a:latin typeface="+mn-lt"/>
                          <a:ea typeface="Calibri" charset="0"/>
                        </a:rPr>
                        <a:t>тарший</a:t>
                      </a:r>
                      <a:r>
                        <a:rPr lang="ru-RU" sz="1600" dirty="0">
                          <a:effectLst/>
                          <a:latin typeface="+mn-lt"/>
                          <a:ea typeface="Calibri" charset="0"/>
                        </a:rPr>
                        <a:t> научный сотрудник, Научный сотрудник, младший научный сотрудник, руководители и заместители руководителей научных подразделений</a:t>
                      </a:r>
                      <a:endParaRPr lang="ru-RU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charset="0"/>
                        </a:rPr>
                        <a:t>Стажер-исследователь </a:t>
                      </a:r>
                      <a:endParaRPr lang="ru-RU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4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charset="0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charset="0"/>
                        </a:rPr>
                        <a:t>Профессор</a:t>
                      </a:r>
                      <a:endParaRPr lang="ru-RU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charset="0"/>
                        </a:rPr>
                        <a:t>Доцент</a:t>
                      </a:r>
                      <a:endParaRPr lang="ru-RU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charset="0"/>
                        </a:rPr>
                        <a:t>Старший преподаватель, преподаватель, ассистент</a:t>
                      </a:r>
                      <a:endParaRPr lang="ru-RU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Calibri" charset="0"/>
                        </a:rPr>
                        <a:t>Трек 1</a:t>
                      </a:r>
                      <a:endParaRPr lang="ru-RU" sz="16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charset="0"/>
                        </a:rPr>
                        <a:t>Академическая надбавка 2 или 3 уровня</a:t>
                      </a:r>
                      <a:endParaRPr lang="ru-RU" sz="2000" b="1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  <a:ea typeface="Calibri" charset="0"/>
                        </a:rPr>
                        <a:t>Трек 2</a:t>
                      </a:r>
                      <a:endParaRPr lang="ru-RU" sz="16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 charset="0"/>
                        </a:rPr>
                        <a:t>18 баллов</a:t>
                      </a:r>
                      <a:endParaRPr lang="ru-RU" sz="1600" b="1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 charset="0"/>
                        </a:rPr>
                        <a:t>14 баллов</a:t>
                      </a:r>
                      <a:endParaRPr lang="ru-RU" sz="1600" b="1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 charset="0"/>
                        </a:rPr>
                        <a:t>12 баллов</a:t>
                      </a:r>
                      <a:endParaRPr lang="ru-RU" sz="1600" b="1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Прямоугольник 2">
            <a:extLst>
              <a:ext uri="{FF2B5EF4-FFF2-40B4-BE49-F238E27FC236}">
                <a16:creationId xmlns:a16="http://schemas.microsoft.com/office/drawing/2014/main" id="{8495A210-0776-46E0-A188-F875A6B50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887" y="4515763"/>
            <a:ext cx="8099039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altLang="ru-RU" sz="22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Для получения статуса «Соответствует критериям ОПА» необходимо выполнить по крайней мере одно из двух указанных условий</a:t>
            </a:r>
          </a:p>
        </p:txBody>
      </p:sp>
    </p:spTree>
    <p:extLst>
      <p:ext uri="{BB962C8B-B14F-4D97-AF65-F5344CB8AC3E}">
        <p14:creationId xmlns:p14="http://schemas.microsoft.com/office/powerpoint/2010/main" val="1795711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4"/>
          <p:cNvSpPr>
            <a:spLocks noChangeArrowheads="1"/>
          </p:cNvSpPr>
          <p:nvPr/>
        </p:nvSpPr>
        <p:spPr bwMode="auto">
          <a:xfrm>
            <a:off x="-242888" y="1906588"/>
            <a:ext cx="24304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2" name="Rectangle 25"/>
          <p:cNvSpPr>
            <a:spLocks noChangeArrowheads="1"/>
          </p:cNvSpPr>
          <p:nvPr/>
        </p:nvSpPr>
        <p:spPr bwMode="auto">
          <a:xfrm>
            <a:off x="-242888" y="1906588"/>
            <a:ext cx="24304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b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1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ctr" eaLnBrk="0" hangingPunct="0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3" name="Rectangle 26"/>
          <p:cNvSpPr>
            <a:spLocks noChangeArrowheads="1"/>
          </p:cNvSpPr>
          <p:nvPr/>
        </p:nvSpPr>
        <p:spPr bwMode="auto">
          <a:xfrm>
            <a:off x="-242888" y="1906588"/>
            <a:ext cx="24304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4" name="Rectangle 30"/>
          <p:cNvSpPr>
            <a:spLocks noChangeArrowheads="1"/>
          </p:cNvSpPr>
          <p:nvPr/>
        </p:nvSpPr>
        <p:spPr bwMode="auto">
          <a:xfrm>
            <a:off x="-242888" y="1906588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5" name="Rectangle 32"/>
          <p:cNvSpPr>
            <a:spLocks noChangeArrowheads="1"/>
          </p:cNvSpPr>
          <p:nvPr/>
        </p:nvSpPr>
        <p:spPr bwMode="auto">
          <a:xfrm>
            <a:off x="2455863" y="1539875"/>
            <a:ext cx="212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6" name="Название 1"/>
          <p:cNvSpPr>
            <a:spLocks noGrp="1"/>
          </p:cNvSpPr>
          <p:nvPr>
            <p:ph type="title"/>
          </p:nvPr>
        </p:nvSpPr>
        <p:spPr>
          <a:xfrm>
            <a:off x="2032000" y="187325"/>
            <a:ext cx="6180138" cy="714375"/>
          </a:xfrm>
        </p:spPr>
        <p:txBody>
          <a:bodyPr/>
          <a:lstStyle/>
          <a:p>
            <a:pPr eaLnBrk="1" hangingPunct="1"/>
            <a:r>
              <a:rPr lang="ru-RU" altLang="ru-RU" sz="2600" b="1">
                <a:solidFill>
                  <a:schemeClr val="bg1"/>
                </a:solidFill>
                <a:latin typeface="Times New Roman" pitchFamily="18" charset="0"/>
                <a:ea typeface="MS PGothic"/>
                <a:cs typeface="Times New Roman" pitchFamily="18" charset="0"/>
              </a:rPr>
              <a:t>Кадровый резерв</a:t>
            </a:r>
          </a:p>
        </p:txBody>
      </p:sp>
      <p:sp>
        <p:nvSpPr>
          <p:cNvPr id="35847" name="Прямоугольник 1"/>
          <p:cNvSpPr>
            <a:spLocks noChangeArrowheads="1"/>
          </p:cNvSpPr>
          <p:nvPr/>
        </p:nvSpPr>
        <p:spPr bwMode="auto">
          <a:xfrm>
            <a:off x="292100" y="5537200"/>
            <a:ext cx="8569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altLang="ru-RU" sz="2400"/>
          </a:p>
        </p:txBody>
      </p:sp>
      <p:sp>
        <p:nvSpPr>
          <p:cNvPr id="35848" name="Прямоугольник 2"/>
          <p:cNvSpPr>
            <a:spLocks noChangeArrowheads="1"/>
          </p:cNvSpPr>
          <p:nvPr/>
        </p:nvSpPr>
        <p:spPr bwMode="auto">
          <a:xfrm>
            <a:off x="635888" y="588168"/>
            <a:ext cx="788175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Внесение публикаций в базу портала</a:t>
            </a:r>
          </a:p>
          <a:p>
            <a:pPr algn="ctr"/>
            <a:endParaRPr lang="ru-RU" altLang="ru-RU" sz="22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Создание новой карточки публикации: </a:t>
            </a:r>
            <a:r>
              <a:rPr lang="en-US" sz="2000" dirty="0">
                <a:hlinkClick r:id="rId3"/>
              </a:rPr>
              <a:t>https://www.hse.ru/pubs/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Если вы хотите, чтобы новая публикация учитывалась при оценке публикационной активности, нужно поставить галочку в поле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algn="ctr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"Вы планируете участвовать с этой публикацией в академических кампаниях (академические надбавки, ОПА…)?"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После простановки галочки и сохранения карточка публикации попадет в Отдел верификации публикации для подтверждения внесенной информации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Отдел верификации имеет до 30 дней на верификацию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Важно заносить публикации в базу портала сразу после ее выхода из печати!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Все публикации, внесенные не позднее 1 ноября, точно будут учтены в рамках ОПА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75EA30-2E42-4B9C-9F87-5C10D69E1152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6648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4"/>
          <p:cNvSpPr>
            <a:spLocks noChangeArrowheads="1"/>
          </p:cNvSpPr>
          <p:nvPr/>
        </p:nvSpPr>
        <p:spPr bwMode="auto">
          <a:xfrm>
            <a:off x="-242888" y="1906588"/>
            <a:ext cx="24304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2" name="Rectangle 25"/>
          <p:cNvSpPr>
            <a:spLocks noChangeArrowheads="1"/>
          </p:cNvSpPr>
          <p:nvPr/>
        </p:nvSpPr>
        <p:spPr bwMode="auto">
          <a:xfrm>
            <a:off x="-242888" y="1906588"/>
            <a:ext cx="24304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b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1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ctr" eaLnBrk="0" hangingPunct="0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3" name="Rectangle 26"/>
          <p:cNvSpPr>
            <a:spLocks noChangeArrowheads="1"/>
          </p:cNvSpPr>
          <p:nvPr/>
        </p:nvSpPr>
        <p:spPr bwMode="auto">
          <a:xfrm>
            <a:off x="-242888" y="1906588"/>
            <a:ext cx="24304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4" name="Rectangle 30"/>
          <p:cNvSpPr>
            <a:spLocks noChangeArrowheads="1"/>
          </p:cNvSpPr>
          <p:nvPr/>
        </p:nvSpPr>
        <p:spPr bwMode="auto">
          <a:xfrm>
            <a:off x="-242888" y="1906588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5" name="Rectangle 32"/>
          <p:cNvSpPr>
            <a:spLocks noChangeArrowheads="1"/>
          </p:cNvSpPr>
          <p:nvPr/>
        </p:nvSpPr>
        <p:spPr bwMode="auto">
          <a:xfrm>
            <a:off x="2455863" y="1539875"/>
            <a:ext cx="212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6" name="Название 1"/>
          <p:cNvSpPr>
            <a:spLocks noGrp="1"/>
          </p:cNvSpPr>
          <p:nvPr>
            <p:ph type="title"/>
          </p:nvPr>
        </p:nvSpPr>
        <p:spPr>
          <a:xfrm>
            <a:off x="2032000" y="187325"/>
            <a:ext cx="6180138" cy="714375"/>
          </a:xfrm>
        </p:spPr>
        <p:txBody>
          <a:bodyPr/>
          <a:lstStyle/>
          <a:p>
            <a:pPr eaLnBrk="1" hangingPunct="1"/>
            <a:r>
              <a:rPr lang="ru-RU" altLang="ru-RU" sz="2600" b="1">
                <a:solidFill>
                  <a:schemeClr val="bg1"/>
                </a:solidFill>
                <a:latin typeface="Times New Roman" pitchFamily="18" charset="0"/>
                <a:ea typeface="MS PGothic"/>
                <a:cs typeface="Times New Roman" pitchFamily="18" charset="0"/>
              </a:rPr>
              <a:t>Кадровый резерв</a:t>
            </a:r>
          </a:p>
        </p:txBody>
      </p:sp>
      <p:sp>
        <p:nvSpPr>
          <p:cNvPr id="35847" name="Прямоугольник 1"/>
          <p:cNvSpPr>
            <a:spLocks noChangeArrowheads="1"/>
          </p:cNvSpPr>
          <p:nvPr/>
        </p:nvSpPr>
        <p:spPr bwMode="auto">
          <a:xfrm>
            <a:off x="292100" y="5537200"/>
            <a:ext cx="8569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altLang="ru-RU" sz="2400"/>
          </a:p>
        </p:txBody>
      </p:sp>
      <p:sp>
        <p:nvSpPr>
          <p:cNvPr id="35848" name="Прямоугольник 2"/>
          <p:cNvSpPr>
            <a:spLocks noChangeArrowheads="1"/>
          </p:cNvSpPr>
          <p:nvPr/>
        </p:nvSpPr>
        <p:spPr bwMode="auto">
          <a:xfrm>
            <a:off x="631125" y="187325"/>
            <a:ext cx="7881750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Освобождение от ОПА</a:t>
            </a:r>
          </a:p>
          <a:p>
            <a:pPr algn="ctr"/>
            <a:endParaRPr lang="ru-RU" altLang="ru-RU" sz="22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С 1 по 20 ноября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некоторые категории работников смогут реализовать право на освобождение от ОПА: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Ординарные профессора НИУ ВШЭ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;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Выдающиеся практики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cтажеры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-исследователи и ассистенты в случае, если они являются студентами образовательной организации высшего образования (бакалавриата или магистратуры) или выпускниками образовательной организации высшего образования (бакалавриата или магистратуры) 201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9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или 20</a:t>
            </a:r>
            <a:r>
              <a:rPr lang="en-US" sz="200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20</a:t>
            </a:r>
            <a:r>
              <a:rPr lang="ru-RU" sz="200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года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;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беременные женщины; женщины, находящиеся в отпуске по беременности и родам; научные работники, находящиеся в отпуске по уходу за ребенком до достижения им возраста трех лет, а также вышедшие из отпуска по беременности и родам или отпуска по уходу за ребенком менее двух лет назад;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работники, имевшие за последние 3 года длительный интервал (более полугода) временной нетрудоспособности по болезни.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75EA30-2E42-4B9C-9F87-5C10D69E1152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8494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4"/>
          <p:cNvSpPr>
            <a:spLocks noChangeArrowheads="1"/>
          </p:cNvSpPr>
          <p:nvPr/>
        </p:nvSpPr>
        <p:spPr bwMode="auto">
          <a:xfrm>
            <a:off x="-242888" y="1906588"/>
            <a:ext cx="24304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2" name="Rectangle 25"/>
          <p:cNvSpPr>
            <a:spLocks noChangeArrowheads="1"/>
          </p:cNvSpPr>
          <p:nvPr/>
        </p:nvSpPr>
        <p:spPr bwMode="auto">
          <a:xfrm>
            <a:off x="-242888" y="1906588"/>
            <a:ext cx="24304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b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1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ctr" eaLnBrk="0" hangingPunct="0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3" name="Rectangle 26"/>
          <p:cNvSpPr>
            <a:spLocks noChangeArrowheads="1"/>
          </p:cNvSpPr>
          <p:nvPr/>
        </p:nvSpPr>
        <p:spPr bwMode="auto">
          <a:xfrm>
            <a:off x="-242888" y="1906588"/>
            <a:ext cx="24304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4" name="Rectangle 30"/>
          <p:cNvSpPr>
            <a:spLocks noChangeArrowheads="1"/>
          </p:cNvSpPr>
          <p:nvPr/>
        </p:nvSpPr>
        <p:spPr bwMode="auto">
          <a:xfrm>
            <a:off x="-242888" y="1906588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5" name="Rectangle 32"/>
          <p:cNvSpPr>
            <a:spLocks noChangeArrowheads="1"/>
          </p:cNvSpPr>
          <p:nvPr/>
        </p:nvSpPr>
        <p:spPr bwMode="auto">
          <a:xfrm>
            <a:off x="2455863" y="1539875"/>
            <a:ext cx="212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6" name="Название 1"/>
          <p:cNvSpPr>
            <a:spLocks noGrp="1"/>
          </p:cNvSpPr>
          <p:nvPr>
            <p:ph type="title"/>
          </p:nvPr>
        </p:nvSpPr>
        <p:spPr>
          <a:xfrm>
            <a:off x="2032000" y="187325"/>
            <a:ext cx="6180138" cy="714375"/>
          </a:xfrm>
        </p:spPr>
        <p:txBody>
          <a:bodyPr/>
          <a:lstStyle/>
          <a:p>
            <a:pPr eaLnBrk="1" hangingPunct="1"/>
            <a:r>
              <a:rPr lang="ru-RU" altLang="ru-RU" sz="2600" b="1">
                <a:solidFill>
                  <a:schemeClr val="bg1"/>
                </a:solidFill>
                <a:latin typeface="Times New Roman" pitchFamily="18" charset="0"/>
                <a:ea typeface="MS PGothic"/>
                <a:cs typeface="Times New Roman" pitchFamily="18" charset="0"/>
              </a:rPr>
              <a:t>Кадровый резерв</a:t>
            </a:r>
          </a:p>
        </p:txBody>
      </p:sp>
      <p:sp>
        <p:nvSpPr>
          <p:cNvPr id="35847" name="Прямоугольник 1"/>
          <p:cNvSpPr>
            <a:spLocks noChangeArrowheads="1"/>
          </p:cNvSpPr>
          <p:nvPr/>
        </p:nvSpPr>
        <p:spPr bwMode="auto">
          <a:xfrm>
            <a:off x="292100" y="5537200"/>
            <a:ext cx="8569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altLang="ru-RU" sz="2400"/>
          </a:p>
        </p:txBody>
      </p:sp>
      <p:sp>
        <p:nvSpPr>
          <p:cNvPr id="35848" name="Прямоугольник 2"/>
          <p:cNvSpPr>
            <a:spLocks noChangeArrowheads="1"/>
          </p:cNvSpPr>
          <p:nvPr/>
        </p:nvSpPr>
        <p:spPr bwMode="auto">
          <a:xfrm>
            <a:off x="635888" y="588168"/>
            <a:ext cx="7881750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Апелляции</a:t>
            </a:r>
          </a:p>
          <a:p>
            <a:pPr algn="ctr"/>
            <a:endParaRPr lang="ru-RU" altLang="ru-RU" sz="22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С 5 по 11 декабря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будет возможность подать апелляцию на предварительное решение о соответствии критериям ОПА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Технические ошибки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Принятые к публикации в 2020 году работы (справка из редакции или скриншот личного кабинета со статусом журнала)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В середине декабря все апелляции будут рассмотрены научными комиссиями и общеуниверситетской комиссией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75EA30-2E42-4B9C-9F87-5C10D69E1152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2220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4"/>
          <p:cNvSpPr>
            <a:spLocks noChangeArrowheads="1"/>
          </p:cNvSpPr>
          <p:nvPr/>
        </p:nvSpPr>
        <p:spPr bwMode="auto">
          <a:xfrm>
            <a:off x="-242888" y="1906588"/>
            <a:ext cx="24304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2" name="Rectangle 25"/>
          <p:cNvSpPr>
            <a:spLocks noChangeArrowheads="1"/>
          </p:cNvSpPr>
          <p:nvPr/>
        </p:nvSpPr>
        <p:spPr bwMode="auto">
          <a:xfrm>
            <a:off x="-242888" y="1906588"/>
            <a:ext cx="24304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b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1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ctr" eaLnBrk="0" hangingPunct="0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3" name="Rectangle 26"/>
          <p:cNvSpPr>
            <a:spLocks noChangeArrowheads="1"/>
          </p:cNvSpPr>
          <p:nvPr/>
        </p:nvSpPr>
        <p:spPr bwMode="auto">
          <a:xfrm>
            <a:off x="-242888" y="1906588"/>
            <a:ext cx="24304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4" name="Rectangle 30"/>
          <p:cNvSpPr>
            <a:spLocks noChangeArrowheads="1"/>
          </p:cNvSpPr>
          <p:nvPr/>
        </p:nvSpPr>
        <p:spPr bwMode="auto">
          <a:xfrm>
            <a:off x="-242888" y="1906588"/>
            <a:ext cx="297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altLang="ru-RU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5" name="Rectangle 32"/>
          <p:cNvSpPr>
            <a:spLocks noChangeArrowheads="1"/>
          </p:cNvSpPr>
          <p:nvPr/>
        </p:nvSpPr>
        <p:spPr bwMode="auto">
          <a:xfrm>
            <a:off x="2455863" y="1539875"/>
            <a:ext cx="212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846" name="Название 1"/>
          <p:cNvSpPr>
            <a:spLocks noGrp="1"/>
          </p:cNvSpPr>
          <p:nvPr>
            <p:ph type="title"/>
          </p:nvPr>
        </p:nvSpPr>
        <p:spPr>
          <a:xfrm>
            <a:off x="2032000" y="187325"/>
            <a:ext cx="6180138" cy="714375"/>
          </a:xfrm>
        </p:spPr>
        <p:txBody>
          <a:bodyPr/>
          <a:lstStyle/>
          <a:p>
            <a:pPr eaLnBrk="1" hangingPunct="1"/>
            <a:r>
              <a:rPr lang="ru-RU" altLang="ru-RU" sz="2600" b="1">
                <a:solidFill>
                  <a:schemeClr val="bg1"/>
                </a:solidFill>
                <a:latin typeface="Times New Roman" pitchFamily="18" charset="0"/>
                <a:ea typeface="MS PGothic"/>
                <a:cs typeface="Times New Roman" pitchFamily="18" charset="0"/>
              </a:rPr>
              <a:t>Кадровый резерв</a:t>
            </a:r>
          </a:p>
        </p:txBody>
      </p:sp>
      <p:sp>
        <p:nvSpPr>
          <p:cNvPr id="35847" name="Прямоугольник 1"/>
          <p:cNvSpPr>
            <a:spLocks noChangeArrowheads="1"/>
          </p:cNvSpPr>
          <p:nvPr/>
        </p:nvSpPr>
        <p:spPr bwMode="auto">
          <a:xfrm>
            <a:off x="292100" y="5537200"/>
            <a:ext cx="8569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altLang="ru-RU" sz="2400"/>
          </a:p>
        </p:txBody>
      </p:sp>
      <p:sp>
        <p:nvSpPr>
          <p:cNvPr id="35848" name="Прямоугольник 2"/>
          <p:cNvSpPr>
            <a:spLocks noChangeArrowheads="1"/>
          </p:cNvSpPr>
          <p:nvPr/>
        </p:nvSpPr>
        <p:spPr bwMode="auto">
          <a:xfrm>
            <a:off x="635888" y="588168"/>
            <a:ext cx="7881750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Полезные ссылки</a:t>
            </a:r>
          </a:p>
          <a:p>
            <a:pPr algn="ctr"/>
            <a:endParaRPr lang="ru-RU" altLang="ru-RU" sz="22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Страница ОПА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(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регламент, критерии, требования, сроки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)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:</a:t>
            </a:r>
          </a:p>
          <a:p>
            <a:pPr algn="ctr"/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  <a:hlinkClick r:id="rId3"/>
              </a:rPr>
              <a:t>https://www.hse.ru/science/our/evaluation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Создание новой карточки публикации: </a:t>
            </a:r>
          </a:p>
          <a:p>
            <a:pPr algn="ctr"/>
            <a:r>
              <a:rPr lang="en-US" sz="2000" dirty="0">
                <a:hlinkClick r:id="rId4"/>
              </a:rPr>
              <a:t>https://www.hse.ru/pubs/</a:t>
            </a:r>
            <a:endParaRPr lang="ru-RU" sz="2000" dirty="0"/>
          </a:p>
          <a:p>
            <a:pPr algn="ctr"/>
            <a:endParaRPr lang="ru-RU" sz="2000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Памятка по внесению публикаций: </a:t>
            </a:r>
          </a:p>
          <a:p>
            <a:pPr algn="ctr"/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  <a:hlinkClick r:id="rId5"/>
              </a:rPr>
              <a:t>https://pr.hse.ru/publication/instruction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</a:p>
          <a:p>
            <a:pPr algn="ctr"/>
            <a:endParaRPr lang="ru-RU" sz="2000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FAQ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по внесению публикаций:</a:t>
            </a:r>
          </a:p>
          <a:p>
            <a:pPr algn="ctr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  <a:hlinkClick r:id="rId6"/>
              </a:rPr>
              <a:t>https://pr.hse.ru/publication/FAQ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algn="just"/>
            <a:endParaRPr lang="en-US" sz="2000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Посмотреть количество баллов в режиме реального времени:</a:t>
            </a:r>
          </a:p>
          <a:p>
            <a:pPr algn="ctr"/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  <a:hlinkClick r:id="rId7"/>
              </a:rPr>
              <a:t>https://www.hse.ru/user/robot/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algn="just"/>
            <a:endParaRPr lang="ru-RU" sz="2000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75EA30-2E42-4B9C-9F87-5C10D69E1152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69222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4366</TotalTime>
  <Words>763</Words>
  <Application>Microsoft Macintosh PowerPoint</Application>
  <PresentationFormat>Экран (4:3)</PresentationFormat>
  <Paragraphs>149</Paragraphs>
  <Slides>10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Оценка публикационной активности в НИУ ВШЭ</vt:lpstr>
      <vt:lpstr> Оценка публикационной активности (ОПА) https://www.hse.ru/science/our/evaluation  </vt:lpstr>
      <vt:lpstr>Кадровый резерв</vt:lpstr>
      <vt:lpstr>Кадровый резерв</vt:lpstr>
      <vt:lpstr>Кадровый резерв</vt:lpstr>
      <vt:lpstr>Кадровый резерв</vt:lpstr>
      <vt:lpstr>Кадровый резерв</vt:lpstr>
      <vt:lpstr>Кадровый резерв</vt:lpstr>
      <vt:lpstr>Кадровый резерв</vt:lpstr>
      <vt:lpstr>Кадровый резерв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«Научный фонд НИУ ВШЭ»</dc:title>
  <dc:creator>User</dc:creator>
  <cp:lastModifiedBy>Дмитрий Дагаев</cp:lastModifiedBy>
  <cp:revision>183</cp:revision>
  <dcterms:created xsi:type="dcterms:W3CDTF">2011-10-10T08:15:47Z</dcterms:created>
  <dcterms:modified xsi:type="dcterms:W3CDTF">2020-10-06T11:33:22Z</dcterms:modified>
</cp:coreProperties>
</file>