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65" r:id="rId4"/>
    <p:sldId id="267" r:id="rId5"/>
    <p:sldId id="258" r:id="rId6"/>
    <p:sldId id="264" r:id="rId7"/>
    <p:sldId id="259" r:id="rId8"/>
    <p:sldId id="260" r:id="rId9"/>
    <p:sldId id="261" r:id="rId10"/>
    <p:sldId id="266" r:id="rId11"/>
    <p:sldId id="263" r:id="rId1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28" d="100"/>
          <a:sy n="28" d="100"/>
        </p:scale>
        <p:origin x="888" y="72"/>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6621125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5230254" y="-37339"/>
            <a:ext cx="19217708" cy="13716001"/>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9" name="Изображение"/>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10" name="Текст заголовка"/>
          <p:cNvSpPr txBox="1">
            <a:spLocks noGrp="1"/>
          </p:cNvSpPr>
          <p:nvPr>
            <p:ph type="title"/>
          </p:nvPr>
        </p:nvSpPr>
        <p:spPr>
          <a:xfrm>
            <a:off x="4833937" y="9447609"/>
            <a:ext cx="14716126" cy="2000251"/>
          </a:xfrm>
          <a:prstGeom prst="rect">
            <a:avLst/>
          </a:prstGeom>
        </p:spPr>
        <p:txBody>
          <a:bodyPr anchor="b"/>
          <a:lstStyle/>
          <a:p>
            <a:r>
              <a:t>Текст заголовка</a:t>
            </a:r>
          </a:p>
        </p:txBody>
      </p:sp>
      <p:sp>
        <p:nvSpPr>
          <p:cNvPr id="11" name="Уровень текста 1…"/>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 name="Номер слайда"/>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4387453" y="892968"/>
            <a:ext cx="7500938" cy="5607845"/>
          </a:xfrm>
          <a:prstGeom prst="rect">
            <a:avLst/>
          </a:prstGeom>
        </p:spPr>
        <p:txBody>
          <a:bodyPr anchor="b"/>
          <a:lstStyle>
            <a:lvl1pPr>
              <a:defRPr sz="8400"/>
            </a:lvl1pPr>
          </a:lstStyle>
          <a:p>
            <a:r>
              <a:t>Текст заголовка</a:t>
            </a:r>
          </a:p>
        </p:txBody>
      </p:sp>
      <p:sp>
        <p:nvSpPr>
          <p:cNvPr id="18" name="Уровень текста 1…"/>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2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portal@hse.ru"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portal@hse.ru" TargetMode="External"/><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mailto:lk@hse.r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7116914" y="3934663"/>
            <a:ext cx="9443425" cy="41560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ru-RU" sz="7200" b="1" cap="all" dirty="0">
                <a:solidFill>
                  <a:srgbClr val="253957"/>
                </a:solidFill>
                <a:sym typeface="Arial Narrow"/>
              </a:rPr>
              <a:t>Ресурсы портала. Личные страницы СОТРУДНИКОВ</a:t>
            </a:r>
            <a:endParaRPr dirty="0"/>
          </a:p>
        </p:txBody>
      </p:sp>
      <p:sp>
        <p:nvSpPr>
          <p:cNvPr id="53" name="Очень крутой подзаголовок презентации"/>
          <p:cNvSpPr txBox="1"/>
          <p:nvPr/>
        </p:nvSpPr>
        <p:spPr>
          <a:xfrm>
            <a:off x="7116914" y="8929563"/>
            <a:ext cx="9683597" cy="23209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lvl1pPr algn="l">
              <a:defRPr sz="4200">
                <a:solidFill>
                  <a:srgbClr val="253957"/>
                </a:solidFill>
                <a:latin typeface="+mn-lt"/>
                <a:ea typeface="+mn-ea"/>
                <a:cs typeface="+mn-cs"/>
                <a:sym typeface="Arial Narrow"/>
              </a:defRPr>
            </a:lvl1pPr>
          </a:lstStyle>
          <a:p>
            <a:r>
              <a:rPr lang="ru-RU" dirty="0"/>
              <a:t>Начальник управления </a:t>
            </a:r>
          </a:p>
          <a:p>
            <a:r>
              <a:rPr lang="ru-RU" dirty="0"/>
              <a:t>развития и поддержки портала</a:t>
            </a:r>
          </a:p>
          <a:p>
            <a:r>
              <a:rPr lang="ru-RU" dirty="0"/>
              <a:t>Аболина Наталья</a:t>
            </a:r>
            <a:endParaRPr dirty="0"/>
          </a:p>
        </p:txBody>
      </p:sp>
      <p:sp>
        <p:nvSpPr>
          <p:cNvPr id="54" name="Название подразделения,  лаборатории, факультета и т.д."/>
          <p:cNvSpPr txBox="1"/>
          <p:nvPr/>
        </p:nvSpPr>
        <p:spPr>
          <a:xfrm>
            <a:off x="7116915" y="1847447"/>
            <a:ext cx="11555805" cy="790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algn="l">
              <a:defRPr sz="4200">
                <a:solidFill>
                  <a:srgbClr val="253957"/>
                </a:solidFill>
                <a:latin typeface="+mn-lt"/>
                <a:ea typeface="+mn-ea"/>
                <a:cs typeface="+mn-cs"/>
                <a:sym typeface="Arial Narrow"/>
              </a:defRPr>
            </a:pPr>
            <a:r>
              <a:rPr lang="ru-RU" dirty="0"/>
              <a:t>Дирекция по порталу и мобильным приложениям</a:t>
            </a:r>
            <a:endParaRPr dirty="0"/>
          </a:p>
        </p:txBody>
      </p:sp>
      <p:sp>
        <p:nvSpPr>
          <p:cNvPr id="55" name="Москва, 2017"/>
          <p:cNvSpPr txBox="1"/>
          <p:nvPr/>
        </p:nvSpPr>
        <p:spPr>
          <a:xfrm>
            <a:off x="7116915" y="11892516"/>
            <a:ext cx="9443424" cy="5751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l" defTabSz="642937">
              <a:defRPr sz="2800">
                <a:solidFill>
                  <a:srgbClr val="253957"/>
                </a:solidFill>
                <a:latin typeface="+mn-lt"/>
                <a:ea typeface="+mn-ea"/>
                <a:cs typeface="+mn-cs"/>
                <a:sym typeface="Arial Narrow"/>
              </a:defRPr>
            </a:lvl1pPr>
          </a:lstStyle>
          <a:p>
            <a:r>
              <a:rPr lang="ru-RU" dirty="0"/>
              <a:t>Москва</a:t>
            </a:r>
            <a:r>
              <a:rPr dirty="0"/>
              <a:t>, 20</a:t>
            </a:r>
            <a:r>
              <a:rPr lang="ru-RU" dirty="0"/>
              <a:t>20</a:t>
            </a:r>
            <a:endParaRPr dirty="0"/>
          </a:p>
        </p:txBody>
      </p:sp>
      <p:pic>
        <p:nvPicPr>
          <p:cNvPr id="56" name="Изображение" descr="Изображение"/>
          <p:cNvPicPr>
            <a:picLocks noChangeAspect="1"/>
          </p:cNvPicPr>
          <p:nvPr/>
        </p:nvPicPr>
        <p:blipFill>
          <a:blip r:embed="rId2"/>
          <a:stretch>
            <a:fillRect/>
          </a:stretch>
        </p:blipFill>
        <p:spPr>
          <a:xfrm>
            <a:off x="1221970" y="1330739"/>
            <a:ext cx="2736119" cy="2645547"/>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Очень крутой заголовок…"/>
          <p:cNvSpPr txBox="1"/>
          <p:nvPr/>
        </p:nvSpPr>
        <p:spPr>
          <a:xfrm>
            <a:off x="1115664" y="2972786"/>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Управление развития и поддержки портала</a:t>
            </a:r>
          </a:p>
        </p:txBody>
      </p:sp>
      <p:sp>
        <p:nvSpPr>
          <p:cNvPr id="81" name="Заголовок основного текста"/>
          <p:cNvSpPr txBox="1"/>
          <p:nvPr/>
        </p:nvSpPr>
        <p:spPr>
          <a:xfrm>
            <a:off x="1107280" y="5820994"/>
            <a:ext cx="1607343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dirty="0"/>
              <a:t>Чем можем помочь?</a:t>
            </a:r>
          </a:p>
        </p:txBody>
      </p:sp>
      <p:sp>
        <p:nvSpPr>
          <p:cNvPr id="82"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3"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portal.hse.ru</a:t>
            </a:r>
            <a:endParaRPr dirty="0"/>
          </a:p>
        </p:txBody>
      </p:sp>
      <p:pic>
        <p:nvPicPr>
          <p:cNvPr id="84"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11"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07280" y="7680918"/>
            <a:ext cx="21523142"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ru-RU" sz="2800" b="1" dirty="0">
                <a:solidFill>
                  <a:srgbClr val="253957"/>
                </a:solidFill>
                <a:sym typeface="Arial Narrow"/>
              </a:rPr>
              <a:t>Создать сайт крупного мероприятия и спецпроекта</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2800" dirty="0">
                <a:solidFill>
                  <a:srgbClr val="253957"/>
                </a:solidFill>
                <a:sym typeface="Arial Narrow"/>
              </a:rPr>
              <a:t>Письмо на </a:t>
            </a:r>
            <a:r>
              <a:rPr lang="ru-RU" sz="2800" dirty="0">
                <a:solidFill>
                  <a:srgbClr val="253957"/>
                </a:solidFill>
                <a:sym typeface="Arial Narrow"/>
                <a:hlinkClick r:id="rId3"/>
              </a:rPr>
              <a:t>portal@hse.ru</a:t>
            </a:r>
            <a:r>
              <a:rPr lang="ru-RU" sz="2800" dirty="0">
                <a:solidFill>
                  <a:srgbClr val="253957"/>
                </a:solidFill>
                <a:sym typeface="Arial Narrow"/>
              </a:rPr>
              <a:t> </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2800" dirty="0">
                <a:solidFill>
                  <a:srgbClr val="253957"/>
                </a:solidFill>
                <a:sym typeface="Arial Narrow"/>
              </a:rPr>
              <a:t>Начальнику управления развития и поддержки портала Наталье Аболиной</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2800" dirty="0">
                <a:solidFill>
                  <a:srgbClr val="253957"/>
                </a:solidFill>
                <a:sym typeface="Arial Narrow"/>
              </a:rPr>
              <a:t>Директору по порталу Дмитрию Коптюбенко</a:t>
            </a:r>
          </a:p>
        </p:txBody>
      </p:sp>
    </p:spTree>
    <p:extLst>
      <p:ext uri="{BB962C8B-B14F-4D97-AF65-F5344CB8AC3E}">
        <p14:creationId xmlns:p14="http://schemas.microsoft.com/office/powerpoint/2010/main" val="278228437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Адрес: ТехтТехтТехтТехтТехтТехтТехтТехтТехтТехтТехтТехтТехт"/>
          <p:cNvSpPr txBox="1"/>
          <p:nvPr/>
        </p:nvSpPr>
        <p:spPr>
          <a:xfrm>
            <a:off x="11368363" y="11494669"/>
            <a:ext cx="8579502"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defTabSz="642937">
              <a:defRPr sz="2400">
                <a:solidFill>
                  <a:srgbClr val="FFFFFF"/>
                </a:solidFill>
                <a:latin typeface="+mn-lt"/>
                <a:ea typeface="+mn-ea"/>
                <a:cs typeface="+mn-cs"/>
                <a:sym typeface="Arial Narrow"/>
              </a:defRPr>
            </a:lvl1pPr>
          </a:lstStyle>
          <a:p>
            <a:r>
              <a:rPr lang="en-US" dirty="0"/>
              <a:t>portal@hse.ru</a:t>
            </a:r>
            <a:endParaRPr dirty="0"/>
          </a:p>
        </p:txBody>
      </p:sp>
      <p:sp>
        <p:nvSpPr>
          <p:cNvPr id="101" name="www.text"/>
          <p:cNvSpPr txBox="1"/>
          <p:nvPr/>
        </p:nvSpPr>
        <p:spPr>
          <a:xfrm>
            <a:off x="4436135" y="11494669"/>
            <a:ext cx="1923217"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l" defTabSz="642937">
              <a:defRPr sz="2400">
                <a:solidFill>
                  <a:srgbClr val="FFFFFF"/>
                </a:solidFill>
                <a:latin typeface="+mn-lt"/>
                <a:ea typeface="+mn-ea"/>
                <a:cs typeface="+mn-cs"/>
                <a:sym typeface="Arial Narrow"/>
              </a:defRPr>
            </a:lvl1pPr>
          </a:lstStyle>
          <a:p>
            <a:r>
              <a:rPr lang="en-US" dirty="0"/>
              <a:t>portal.hse.ru</a:t>
            </a:r>
            <a:endParaRPr dirty="0"/>
          </a:p>
        </p:txBody>
      </p:sp>
      <p:sp>
        <p:nvSpPr>
          <p:cNvPr id="102" name="Телефон.: +Х (ХХХ) ХХХ ХХХХ"/>
          <p:cNvSpPr txBox="1"/>
          <p:nvPr/>
        </p:nvSpPr>
        <p:spPr>
          <a:xfrm>
            <a:off x="6620083" y="11494669"/>
            <a:ext cx="4328255"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l" defTabSz="642937">
              <a:defRPr sz="2400">
                <a:solidFill>
                  <a:srgbClr val="FFFFFF"/>
                </a:solidFill>
                <a:latin typeface="+mn-lt"/>
                <a:ea typeface="+mn-ea"/>
                <a:cs typeface="+mn-cs"/>
                <a:sym typeface="Arial Narrow"/>
              </a:defRPr>
            </a:lvl1pPr>
          </a:lstStyle>
          <a:p>
            <a:endParaRPr dirty="0"/>
          </a:p>
        </p:txBody>
      </p:sp>
      <p:pic>
        <p:nvPicPr>
          <p:cNvPr id="103" name="Изображение" descr="Изображение"/>
          <p:cNvPicPr>
            <a:picLocks noChangeAspect="1"/>
          </p:cNvPicPr>
          <p:nvPr/>
        </p:nvPicPr>
        <p:blipFill>
          <a:blip r:embed="rId2"/>
          <a:stretch>
            <a:fillRect/>
          </a:stretch>
        </p:blipFill>
        <p:spPr>
          <a:xfrm>
            <a:off x="10594075" y="4920064"/>
            <a:ext cx="3195850" cy="3090059"/>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Портал ВШЭ (</a:t>
            </a:r>
            <a:r>
              <a:rPr lang="en-US" dirty="0"/>
              <a:t>HSE.ru)</a:t>
            </a:r>
            <a:endParaRPr dirty="0"/>
          </a:p>
          <a:p>
            <a:pPr algn="l">
              <a:defRPr sz="4200">
                <a:solidFill>
                  <a:srgbClr val="253957"/>
                </a:solidFill>
                <a:latin typeface="+mn-lt"/>
                <a:ea typeface="+mn-ea"/>
                <a:cs typeface="+mn-cs"/>
                <a:sym typeface="Arial Narrow"/>
              </a:defRPr>
            </a:pPr>
            <a:r>
              <a:rPr lang="ru-RU" dirty="0"/>
              <a:t>Для всех и для своих</a:t>
            </a:r>
            <a:endParaRPr dirty="0"/>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portal.hse.ru</a:t>
            </a:r>
            <a:endParaRPr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606" y="5286013"/>
            <a:ext cx="11439525" cy="597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Соединительная линия уступом 8"/>
          <p:cNvCxnSpPr/>
          <p:nvPr/>
        </p:nvCxnSpPr>
        <p:spPr>
          <a:xfrm>
            <a:off x="10679832" y="6425952"/>
            <a:ext cx="8064896" cy="1368152"/>
          </a:xfrm>
          <a:prstGeom prst="bentConnector3">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44728" y="7368722"/>
            <a:ext cx="3087054" cy="850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Портал ВШЭ (</a:t>
            </a:r>
            <a:r>
              <a:rPr lang="en-US" dirty="0"/>
              <a:t>HSE.ru/our)</a:t>
            </a:r>
            <a:endParaRPr dirty="0"/>
          </a:p>
          <a:p>
            <a:pPr algn="l">
              <a:defRPr sz="4200">
                <a:solidFill>
                  <a:srgbClr val="253957"/>
                </a:solidFill>
                <a:latin typeface="+mn-lt"/>
                <a:ea typeface="+mn-ea"/>
                <a:cs typeface="+mn-cs"/>
                <a:sym typeface="Arial Narrow"/>
              </a:defRPr>
            </a:pPr>
            <a:r>
              <a:rPr lang="ru-RU" dirty="0"/>
              <a:t>Для всех и для своих</a:t>
            </a:r>
            <a:endParaRPr dirty="0"/>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portal.hse.ru</a:t>
            </a:r>
            <a:endParaRPr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350" y="5250989"/>
            <a:ext cx="12868275"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45198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814736" y="4409728"/>
            <a:ext cx="9793088" cy="5904656"/>
          </a:xfrm>
          <a:prstGeom prst="roundRect">
            <a:avLst/>
          </a:prstGeom>
          <a:solidFill>
            <a:schemeClr val="bg1">
              <a:lumMod val="85000"/>
            </a:schemeClr>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ЛиЧНЫЙ кабинет</a:t>
            </a:r>
            <a:endParaRPr dirty="0"/>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portal.hse.ru</a:t>
            </a:r>
            <a:endParaRPr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10" name="Заголовок основного текста"/>
          <p:cNvSpPr txBox="1"/>
          <p:nvPr/>
        </p:nvSpPr>
        <p:spPr>
          <a:xfrm>
            <a:off x="1226606" y="8529382"/>
            <a:ext cx="9227864"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dirty="0"/>
              <a:t>На портале:</a:t>
            </a:r>
            <a:r>
              <a:rPr lang="en-US" dirty="0"/>
              <a:t> </a:t>
            </a:r>
          </a:p>
          <a:p>
            <a:r>
              <a:rPr lang="en-US" dirty="0"/>
              <a:t>hse.ru/user</a:t>
            </a:r>
          </a:p>
          <a:p>
            <a:pPr marL="571500" indent="-571500">
              <a:buFont typeface="Arial" panose="020B0604020202020204" pitchFamily="34" charset="0"/>
              <a:buChar char="•"/>
            </a:pPr>
            <a:r>
              <a:rPr lang="ru-RU" b="0" dirty="0"/>
              <a:t>Правки на личной странице </a:t>
            </a:r>
          </a:p>
          <a:p>
            <a:pPr marL="571500" indent="-571500">
              <a:buFont typeface="Arial" panose="020B0604020202020204" pitchFamily="34" charset="0"/>
              <a:buChar char="•"/>
            </a:pPr>
            <a:r>
              <a:rPr lang="ru-RU" b="0" dirty="0"/>
              <a:t>Заявки на конкурс на поддержку участия в научных мероприятиях</a:t>
            </a:r>
          </a:p>
          <a:p>
            <a:pPr marL="571500" indent="-571500">
              <a:buFont typeface="Arial" panose="020B0604020202020204" pitchFamily="34" charset="0"/>
              <a:buChar char="•"/>
            </a:pPr>
            <a:r>
              <a:rPr lang="ru-RU" b="0" dirty="0"/>
              <a:t>Заявки в Издательский дом НИУ ВШЭ</a:t>
            </a:r>
          </a:p>
          <a:p>
            <a:r>
              <a:rPr lang="ru-RU" dirty="0"/>
              <a:t>Доступ: </a:t>
            </a:r>
            <a:r>
              <a:rPr lang="en-US" dirty="0">
                <a:hlinkClick r:id="rId3"/>
              </a:rPr>
              <a:t>portal@hse.ru</a:t>
            </a:r>
            <a:r>
              <a:rPr lang="ru-RU" dirty="0"/>
              <a:t>   </a:t>
            </a:r>
          </a:p>
          <a:p>
            <a:endParaRPr dirty="0"/>
          </a:p>
        </p:txBody>
      </p:sp>
      <p:sp>
        <p:nvSpPr>
          <p:cNvPr id="11" name="Заголовок основного текста"/>
          <p:cNvSpPr txBox="1"/>
          <p:nvPr/>
        </p:nvSpPr>
        <p:spPr>
          <a:xfrm>
            <a:off x="12668957" y="8529381"/>
            <a:ext cx="9227864"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dirty="0"/>
              <a:t>Единый личный кабинет:</a:t>
            </a:r>
            <a:r>
              <a:rPr lang="en-US" dirty="0"/>
              <a:t> </a:t>
            </a:r>
          </a:p>
          <a:p>
            <a:r>
              <a:rPr lang="en-US" dirty="0"/>
              <a:t>lk.hse.ru</a:t>
            </a:r>
          </a:p>
          <a:p>
            <a:r>
              <a:rPr lang="ru-RU" b="0" dirty="0"/>
              <a:t>Заявки в IT, АХО, кадровые и финансовые службы</a:t>
            </a:r>
          </a:p>
          <a:p>
            <a:r>
              <a:rPr lang="ru-RU" b="0" dirty="0"/>
              <a:t>Научные сервисы (академические надбавки и проч.) </a:t>
            </a:r>
          </a:p>
          <a:p>
            <a:r>
              <a:rPr lang="ru-RU" dirty="0"/>
              <a:t>Доступ: </a:t>
            </a:r>
            <a:r>
              <a:rPr lang="en-US" dirty="0">
                <a:hlinkClick r:id="rId4"/>
              </a:rPr>
              <a:t>lk@hse.ru</a:t>
            </a:r>
            <a:r>
              <a:rPr lang="ru-RU" dirty="0"/>
              <a:t>  </a:t>
            </a:r>
            <a:endParaRPr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68957" y="4665611"/>
            <a:ext cx="272415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302293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07280" y="7680918"/>
            <a:ext cx="21523142" cy="52977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2" spcCol="1076157"/>
          <a:lstStyle/>
          <a:p>
            <a:pPr algn="l">
              <a:spcBef>
                <a:spcPts val="2800"/>
              </a:spcBef>
              <a:defRPr sz="2800">
                <a:solidFill>
                  <a:srgbClr val="253957"/>
                </a:solidFill>
                <a:latin typeface="+mn-lt"/>
                <a:ea typeface="+mn-ea"/>
                <a:cs typeface="+mn-cs"/>
                <a:sym typeface="Arial Narrow"/>
              </a:defRPr>
            </a:pPr>
            <a:r>
              <a:rPr lang="ru-RU" b="1" dirty="0"/>
              <a:t>Кадровая информация (ИС-ПРО) </a:t>
            </a:r>
          </a:p>
          <a:p>
            <a:pPr algn="l">
              <a:spcBef>
                <a:spcPts val="2800"/>
              </a:spcBef>
              <a:defRPr sz="2800">
                <a:solidFill>
                  <a:srgbClr val="253957"/>
                </a:solidFill>
                <a:latin typeface="+mn-lt"/>
                <a:ea typeface="+mn-ea"/>
                <a:cs typeface="+mn-cs"/>
                <a:sym typeface="Arial Narrow"/>
              </a:defRPr>
            </a:pPr>
            <a:r>
              <a:rPr lang="ru-RU" dirty="0"/>
              <a:t>Фамилия Имя Отчество</a:t>
            </a:r>
            <a:br>
              <a:rPr lang="ru-RU" dirty="0"/>
            </a:br>
            <a:r>
              <a:rPr lang="ru-RU" dirty="0"/>
              <a:t>Пол</a:t>
            </a:r>
            <a:br>
              <a:rPr lang="ru-RU" dirty="0"/>
            </a:br>
            <a:r>
              <a:rPr lang="ru-RU" dirty="0"/>
              <a:t>Фотография*</a:t>
            </a:r>
            <a:br>
              <a:rPr lang="ru-RU" dirty="0"/>
            </a:br>
            <a:r>
              <a:rPr lang="ru-RU" dirty="0"/>
              <a:t>Подразделение, Должность</a:t>
            </a:r>
            <a:br>
              <a:rPr lang="ru-RU" dirty="0"/>
            </a:br>
            <a:r>
              <a:rPr lang="ru-RU" dirty="0"/>
              <a:t>Начало работы в НИУ ВШЭ</a:t>
            </a:r>
            <a:br>
              <a:rPr lang="ru-RU" dirty="0"/>
            </a:br>
            <a:r>
              <a:rPr lang="ru-RU" dirty="0"/>
              <a:t>Научно-педагогический стаж</a:t>
            </a:r>
            <a:br>
              <a:rPr lang="ru-RU" dirty="0"/>
            </a:br>
            <a:r>
              <a:rPr lang="ru-RU" dirty="0"/>
              <a:t>Образование</a:t>
            </a:r>
            <a:br>
              <a:rPr lang="ru-RU" dirty="0"/>
            </a:br>
            <a:r>
              <a:rPr lang="ru-RU" dirty="0"/>
              <a:t>Ученая степень</a:t>
            </a:r>
            <a:br>
              <a:rPr lang="ru-RU" dirty="0"/>
            </a:br>
            <a:r>
              <a:rPr lang="ru-RU" dirty="0"/>
              <a:t>Ученое звание</a:t>
            </a:r>
            <a:br>
              <a:rPr lang="ru-RU" dirty="0"/>
            </a:br>
            <a:r>
              <a:rPr lang="ru-RU" dirty="0"/>
              <a:t>Награды и поощрения </a:t>
            </a:r>
          </a:p>
          <a:p>
            <a:pPr algn="l">
              <a:spcBef>
                <a:spcPts val="2800"/>
              </a:spcBef>
              <a:defRPr sz="2800">
                <a:solidFill>
                  <a:srgbClr val="253957"/>
                </a:solidFill>
                <a:latin typeface="+mn-lt"/>
                <a:ea typeface="+mn-ea"/>
                <a:cs typeface="+mn-cs"/>
                <a:sym typeface="Arial Narrow"/>
              </a:defRPr>
            </a:pPr>
            <a:r>
              <a:rPr lang="ru-RU" b="1" dirty="0"/>
              <a:t>Другие базы данных</a:t>
            </a:r>
          </a:p>
          <a:p>
            <a:pPr algn="l">
              <a:spcBef>
                <a:spcPts val="2800"/>
              </a:spcBef>
              <a:defRPr sz="2800">
                <a:solidFill>
                  <a:srgbClr val="253957"/>
                </a:solidFill>
                <a:latin typeface="+mn-lt"/>
                <a:ea typeface="+mn-ea"/>
                <a:cs typeface="+mn-cs"/>
                <a:sym typeface="Arial Narrow"/>
              </a:defRPr>
            </a:pPr>
            <a:r>
              <a:rPr lang="ru-RU" dirty="0"/>
              <a:t>Учебные курсы НИУ ВШЭ (АСАВ)</a:t>
            </a:r>
          </a:p>
          <a:p>
            <a:pPr algn="l">
              <a:spcBef>
                <a:spcPts val="2800"/>
              </a:spcBef>
              <a:defRPr sz="2800">
                <a:solidFill>
                  <a:srgbClr val="253957"/>
                </a:solidFill>
                <a:latin typeface="+mn-lt"/>
                <a:ea typeface="+mn-ea"/>
                <a:cs typeface="+mn-cs"/>
                <a:sym typeface="Arial Narrow"/>
              </a:defRPr>
            </a:pPr>
            <a:r>
              <a:rPr lang="ru-RU" dirty="0"/>
              <a:t>Руководство аспирантами (АСАВ)</a:t>
            </a:r>
          </a:p>
          <a:p>
            <a:pPr algn="l">
              <a:spcBef>
                <a:spcPts val="2800"/>
              </a:spcBef>
              <a:defRPr sz="2800">
                <a:solidFill>
                  <a:srgbClr val="253957"/>
                </a:solidFill>
                <a:latin typeface="+mn-lt"/>
                <a:ea typeface="+mn-ea"/>
                <a:cs typeface="+mn-cs"/>
                <a:sym typeface="Arial Narrow"/>
              </a:defRPr>
            </a:pPr>
            <a:r>
              <a:rPr lang="ru-RU" dirty="0"/>
              <a:t>Руководство ВКР (LMS)</a:t>
            </a:r>
          </a:p>
          <a:p>
            <a:pPr algn="l">
              <a:spcBef>
                <a:spcPts val="2800"/>
              </a:spcBef>
              <a:defRPr sz="2800">
                <a:solidFill>
                  <a:srgbClr val="253957"/>
                </a:solidFill>
                <a:latin typeface="+mn-lt"/>
                <a:ea typeface="+mn-ea"/>
                <a:cs typeface="+mn-cs"/>
                <a:sym typeface="Arial Narrow"/>
              </a:defRPr>
            </a:pPr>
            <a:r>
              <a:rPr lang="ru-RU" dirty="0"/>
              <a:t>Расписание (РУЗ)</a:t>
            </a:r>
          </a:p>
          <a:p>
            <a:pPr algn="l">
              <a:spcBef>
                <a:spcPts val="2800"/>
              </a:spcBef>
              <a:defRPr sz="2800">
                <a:solidFill>
                  <a:srgbClr val="253957"/>
                </a:solidFill>
                <a:latin typeface="+mn-lt"/>
                <a:ea typeface="+mn-ea"/>
                <a:cs typeface="+mn-cs"/>
                <a:sym typeface="Arial Narrow"/>
              </a:defRPr>
            </a:pPr>
            <a:r>
              <a:rPr lang="ru-RU" dirty="0"/>
              <a:t>Рабочий адрес, Телефон (если ранее заполнили в Едином личном кабинете)</a:t>
            </a:r>
          </a:p>
          <a:p>
            <a:pPr algn="l">
              <a:spcBef>
                <a:spcPts val="2800"/>
              </a:spcBef>
              <a:defRPr sz="2800">
                <a:solidFill>
                  <a:srgbClr val="253957"/>
                </a:solidFill>
                <a:latin typeface="+mn-lt"/>
                <a:ea typeface="+mn-ea"/>
                <a:cs typeface="+mn-cs"/>
                <a:sym typeface="Arial Narrow"/>
              </a:defRPr>
            </a:pPr>
            <a:endParaRPr lang="ru-RU" dirty="0"/>
          </a:p>
        </p:txBody>
      </p:sp>
      <p:sp>
        <p:nvSpPr>
          <p:cNvPr id="66" name="Очень крутой заголовок…"/>
          <p:cNvSpPr txBox="1"/>
          <p:nvPr/>
        </p:nvSpPr>
        <p:spPr>
          <a:xfrm>
            <a:off x="1115664" y="2972786"/>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Персональная страница</a:t>
            </a:r>
            <a:endParaRPr dirty="0"/>
          </a:p>
          <a:p>
            <a:pPr algn="l">
              <a:defRPr sz="4200">
                <a:solidFill>
                  <a:srgbClr val="253957"/>
                </a:solidFill>
                <a:latin typeface="+mn-lt"/>
                <a:ea typeface="+mn-ea"/>
                <a:cs typeface="+mn-cs"/>
                <a:sym typeface="Arial Narrow"/>
              </a:defRPr>
            </a:pPr>
            <a:r>
              <a:rPr lang="ru-RU" dirty="0"/>
              <a:t>Штатные сотрудники и преподаватели по договору</a:t>
            </a:r>
            <a:endParaRPr dirty="0"/>
          </a:p>
        </p:txBody>
      </p:sp>
      <p:sp>
        <p:nvSpPr>
          <p:cNvPr id="67" name="Заголовок основного текста"/>
          <p:cNvSpPr txBox="1"/>
          <p:nvPr/>
        </p:nvSpPr>
        <p:spPr>
          <a:xfrm>
            <a:off x="1107280" y="5820994"/>
            <a:ext cx="1607343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dirty="0"/>
              <a:t>На портале страница появляется автоматически. Что на ней уже есть?</a:t>
            </a:r>
            <a:endParaRPr dirty="0"/>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69"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portal.hse.ru</a:t>
            </a:r>
            <a:endParaRPr dirty="0"/>
          </a:p>
        </p:txBody>
      </p:sp>
      <p:pic>
        <p:nvPicPr>
          <p:cNvPr id="70"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07280" y="7680918"/>
            <a:ext cx="21523142" cy="53697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2" spcCol="1076157"/>
          <a:lstStyle/>
          <a:p>
            <a:pPr algn="l">
              <a:spcBef>
                <a:spcPts val="2800"/>
              </a:spcBef>
              <a:defRPr sz="2800">
                <a:solidFill>
                  <a:srgbClr val="253957"/>
                </a:solidFill>
                <a:latin typeface="+mn-lt"/>
                <a:ea typeface="+mn-ea"/>
                <a:cs typeface="+mn-cs"/>
                <a:sym typeface="Arial Narrow"/>
              </a:defRPr>
            </a:pPr>
            <a:r>
              <a:rPr lang="ru-RU" b="1" dirty="0"/>
              <a:t>Преподаватель </a:t>
            </a:r>
            <a:r>
              <a:rPr lang="en-US" b="1" dirty="0"/>
              <a:t>/ </a:t>
            </a:r>
            <a:r>
              <a:rPr lang="ru-RU" b="1" dirty="0"/>
              <a:t>Научный сотрудник</a:t>
            </a:r>
          </a:p>
          <a:p>
            <a:pPr algn="l">
              <a:spcBef>
                <a:spcPts val="2800"/>
              </a:spcBef>
              <a:defRPr sz="2800">
                <a:solidFill>
                  <a:srgbClr val="253957"/>
                </a:solidFill>
                <a:latin typeface="+mn-lt"/>
                <a:ea typeface="+mn-ea"/>
                <a:cs typeface="+mn-cs"/>
                <a:sym typeface="Arial Narrow"/>
              </a:defRPr>
            </a:pPr>
            <a:r>
              <a:rPr lang="ru-RU" dirty="0"/>
              <a:t>Публикации</a:t>
            </a:r>
            <a:br>
              <a:rPr lang="ru-RU" dirty="0"/>
            </a:br>
            <a:r>
              <a:rPr lang="ru-RU" dirty="0"/>
              <a:t>Членство в редколлегиях научных журналов</a:t>
            </a:r>
            <a:br>
              <a:rPr lang="ru-RU" dirty="0"/>
            </a:br>
            <a:r>
              <a:rPr lang="ru-RU" dirty="0"/>
              <a:t>Профессиональные интересы</a:t>
            </a:r>
            <a:br>
              <a:rPr lang="ru-RU" dirty="0"/>
            </a:br>
            <a:r>
              <a:rPr lang="ru-RU" dirty="0"/>
              <a:t>Дополнительное образование/Повышение квалификации/Стажировки</a:t>
            </a:r>
            <a:br>
              <a:rPr lang="ru-RU" dirty="0"/>
            </a:br>
            <a:r>
              <a:rPr lang="ru-RU" dirty="0"/>
              <a:t>Выступление с докладами на научных семинарах и конференциях (отображается только участие с докладом)</a:t>
            </a:r>
            <a:br>
              <a:rPr lang="ru-RU" dirty="0"/>
            </a:br>
            <a:r>
              <a:rPr lang="ru-RU" dirty="0"/>
              <a:t>Научные идентификаторы ORCID, Researcher ID, Scopus Author ID, SPIN-код РИНЦ, Google Scholar</a:t>
            </a:r>
          </a:p>
          <a:p>
            <a:pPr algn="l">
              <a:spcBef>
                <a:spcPts val="2800"/>
              </a:spcBef>
              <a:defRPr sz="2800">
                <a:solidFill>
                  <a:srgbClr val="253957"/>
                </a:solidFill>
                <a:latin typeface="+mn-lt"/>
                <a:ea typeface="+mn-ea"/>
                <a:cs typeface="+mn-cs"/>
                <a:sym typeface="Arial Narrow"/>
              </a:defRPr>
            </a:pPr>
            <a:endParaRPr lang="ru-RU" dirty="0"/>
          </a:p>
          <a:p>
            <a:pPr algn="l">
              <a:spcBef>
                <a:spcPts val="2800"/>
              </a:spcBef>
              <a:defRPr sz="2800">
                <a:solidFill>
                  <a:srgbClr val="253957"/>
                </a:solidFill>
                <a:latin typeface="+mn-lt"/>
                <a:ea typeface="+mn-ea"/>
                <a:cs typeface="+mn-cs"/>
                <a:sym typeface="Arial Narrow"/>
              </a:defRPr>
            </a:pPr>
            <a:endParaRPr lang="ru-RU" dirty="0"/>
          </a:p>
          <a:p>
            <a:pPr algn="l">
              <a:spcBef>
                <a:spcPts val="2800"/>
              </a:spcBef>
              <a:defRPr sz="2800">
                <a:solidFill>
                  <a:srgbClr val="253957"/>
                </a:solidFill>
                <a:latin typeface="+mn-lt"/>
                <a:ea typeface="+mn-ea"/>
                <a:cs typeface="+mn-cs"/>
                <a:sym typeface="Arial Narrow"/>
              </a:defRPr>
            </a:pPr>
            <a:endParaRPr lang="ru-RU" dirty="0"/>
          </a:p>
          <a:p>
            <a:pPr algn="l">
              <a:spcBef>
                <a:spcPts val="2800"/>
              </a:spcBef>
              <a:defRPr sz="2800">
                <a:solidFill>
                  <a:srgbClr val="253957"/>
                </a:solidFill>
                <a:latin typeface="+mn-lt"/>
                <a:ea typeface="+mn-ea"/>
                <a:cs typeface="+mn-cs"/>
                <a:sym typeface="Arial Narrow"/>
              </a:defRPr>
            </a:pPr>
            <a:r>
              <a:rPr lang="ru-RU" b="1" dirty="0"/>
              <a:t>Административные сотрудники</a:t>
            </a:r>
          </a:p>
          <a:p>
            <a:pPr algn="l">
              <a:spcBef>
                <a:spcPts val="2800"/>
              </a:spcBef>
              <a:defRPr sz="2800">
                <a:solidFill>
                  <a:srgbClr val="253957"/>
                </a:solidFill>
                <a:latin typeface="+mn-lt"/>
                <a:ea typeface="+mn-ea"/>
                <a:cs typeface="+mn-cs"/>
                <a:sym typeface="Arial Narrow"/>
              </a:defRPr>
            </a:pPr>
            <a:r>
              <a:rPr lang="ru-RU" dirty="0"/>
              <a:t>Полномочия, обязанности</a:t>
            </a:r>
          </a:p>
          <a:p>
            <a:pPr algn="l">
              <a:spcBef>
                <a:spcPts val="2800"/>
              </a:spcBef>
              <a:defRPr sz="2800">
                <a:solidFill>
                  <a:srgbClr val="253957"/>
                </a:solidFill>
                <a:latin typeface="+mn-lt"/>
                <a:ea typeface="+mn-ea"/>
                <a:cs typeface="+mn-cs"/>
                <a:sym typeface="Arial Narrow"/>
              </a:defRPr>
            </a:pPr>
            <a:r>
              <a:rPr lang="ru-RU" b="1" dirty="0"/>
              <a:t>Все</a:t>
            </a:r>
          </a:p>
          <a:p>
            <a:pPr algn="l">
              <a:spcBef>
                <a:spcPts val="2800"/>
              </a:spcBef>
              <a:defRPr sz="2800">
                <a:solidFill>
                  <a:srgbClr val="253957"/>
                </a:solidFill>
                <a:latin typeface="+mn-lt"/>
                <a:ea typeface="+mn-ea"/>
                <a:cs typeface="+mn-cs"/>
                <a:sym typeface="Arial Narrow"/>
              </a:defRPr>
            </a:pPr>
            <a:r>
              <a:rPr lang="ru-RU" dirty="0"/>
              <a:t>Часы работы (из Единого личного кабинета)</a:t>
            </a:r>
            <a:br>
              <a:rPr lang="ru-RU" dirty="0"/>
            </a:br>
            <a:r>
              <a:rPr lang="ru-RU" dirty="0"/>
              <a:t>Опыт работы или CV</a:t>
            </a:r>
            <a:br>
              <a:rPr lang="ru-RU" dirty="0"/>
            </a:br>
            <a:r>
              <a:rPr lang="ru-RU" dirty="0"/>
              <a:t>Рабочий адрес, Телефон (из Единого личного кабинета)</a:t>
            </a:r>
            <a:br>
              <a:rPr lang="ru-RU" dirty="0"/>
            </a:br>
            <a:r>
              <a:rPr lang="ru-RU" dirty="0"/>
              <a:t>E-</a:t>
            </a:r>
            <a:r>
              <a:rPr lang="ru-RU" dirty="0" err="1"/>
              <a:t>mail</a:t>
            </a:r>
            <a:br>
              <a:rPr lang="ru-RU" dirty="0"/>
            </a:br>
            <a:r>
              <a:rPr lang="ru-RU" dirty="0"/>
              <a:t>Руководитель</a:t>
            </a:r>
            <a:br>
              <a:rPr lang="ru-RU" dirty="0"/>
            </a:br>
            <a:r>
              <a:rPr lang="ru-RU" dirty="0"/>
              <a:t>Владение языками</a:t>
            </a:r>
            <a:br>
              <a:rPr lang="ru-RU" dirty="0"/>
            </a:br>
            <a:r>
              <a:rPr lang="ru-RU" dirty="0"/>
              <a:t>Фотография*</a:t>
            </a:r>
          </a:p>
          <a:p>
            <a:pPr algn="l">
              <a:spcBef>
                <a:spcPts val="2800"/>
              </a:spcBef>
              <a:defRPr sz="2800">
                <a:solidFill>
                  <a:srgbClr val="253957"/>
                </a:solidFill>
                <a:latin typeface="+mn-lt"/>
                <a:ea typeface="+mn-ea"/>
                <a:cs typeface="+mn-cs"/>
                <a:sym typeface="Arial Narrow"/>
              </a:defRPr>
            </a:pPr>
            <a:endParaRPr lang="ru-RU" dirty="0"/>
          </a:p>
          <a:p>
            <a:pPr algn="l">
              <a:spcBef>
                <a:spcPts val="2800"/>
              </a:spcBef>
              <a:defRPr sz="2800">
                <a:solidFill>
                  <a:srgbClr val="253957"/>
                </a:solidFill>
                <a:latin typeface="+mn-lt"/>
                <a:ea typeface="+mn-ea"/>
                <a:cs typeface="+mn-cs"/>
                <a:sym typeface="Arial Narrow"/>
              </a:defRPr>
            </a:pPr>
            <a:endParaRPr lang="ru-RU" dirty="0"/>
          </a:p>
        </p:txBody>
      </p:sp>
      <p:sp>
        <p:nvSpPr>
          <p:cNvPr id="66" name="Очень крутой заголовок…"/>
          <p:cNvSpPr txBox="1"/>
          <p:nvPr/>
        </p:nvSpPr>
        <p:spPr>
          <a:xfrm>
            <a:off x="1115664" y="2972786"/>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Персональная страница</a:t>
            </a:r>
            <a:endParaRPr dirty="0"/>
          </a:p>
          <a:p>
            <a:pPr algn="l">
              <a:defRPr sz="4200">
                <a:solidFill>
                  <a:srgbClr val="253957"/>
                </a:solidFill>
                <a:latin typeface="+mn-lt"/>
                <a:ea typeface="+mn-ea"/>
                <a:cs typeface="+mn-cs"/>
                <a:sym typeface="Arial Narrow"/>
              </a:defRPr>
            </a:pPr>
            <a:r>
              <a:rPr lang="ru-RU" dirty="0"/>
              <a:t>Штатные сотрудники и преподаватели по договору</a:t>
            </a:r>
            <a:endParaRPr dirty="0"/>
          </a:p>
        </p:txBody>
      </p:sp>
      <p:sp>
        <p:nvSpPr>
          <p:cNvPr id="67" name="Заголовок основного текста"/>
          <p:cNvSpPr txBox="1"/>
          <p:nvPr/>
        </p:nvSpPr>
        <p:spPr>
          <a:xfrm>
            <a:off x="1107280" y="5820994"/>
            <a:ext cx="1607343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dirty="0"/>
              <a:t>Что сотрудник добавляет на страницу сам</a:t>
            </a:r>
            <a:endParaRPr dirty="0"/>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69"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portal.hse.ru</a:t>
            </a:r>
            <a:endParaRPr dirty="0"/>
          </a:p>
        </p:txBody>
      </p:sp>
      <p:pic>
        <p:nvPicPr>
          <p:cNvPr id="70"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258629597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07280" y="7680918"/>
            <a:ext cx="21523142"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ru-RU" sz="2800" dirty="0">
                <a:solidFill>
                  <a:srgbClr val="253957"/>
                </a:solidFill>
                <a:sym typeface="Arial Narrow"/>
              </a:rPr>
              <a:t>Любую информацию, не противоречащую законодательству. </a:t>
            </a:r>
          </a:p>
          <a:p>
            <a:pPr algn="l">
              <a:spcBef>
                <a:spcPts val="2800"/>
              </a:spcBef>
              <a:buSzPct val="100000"/>
              <a:defRPr sz="2800">
                <a:solidFill>
                  <a:srgbClr val="253957"/>
                </a:solidFill>
                <a:latin typeface="+mn-lt"/>
                <a:ea typeface="+mn-ea"/>
                <a:cs typeface="+mn-cs"/>
                <a:sym typeface="Arial Narrow"/>
              </a:defRPr>
            </a:pPr>
            <a:r>
              <a:rPr lang="ru-RU" dirty="0"/>
              <a:t>НЕ размещайте на портале:</a:t>
            </a:r>
          </a:p>
          <a:p>
            <a:pPr marL="304800" indent="-304800" algn="l">
              <a:spcBef>
                <a:spcPts val="2800"/>
              </a:spcBef>
              <a:buSzPct val="100000"/>
              <a:buAutoNum type="arabicPeriod"/>
              <a:defRPr sz="2800">
                <a:solidFill>
                  <a:srgbClr val="253957"/>
                </a:solidFill>
                <a:latin typeface="+mn-lt"/>
                <a:ea typeface="+mn-ea"/>
                <a:cs typeface="+mn-cs"/>
                <a:sym typeface="Arial Narrow"/>
              </a:defRPr>
            </a:pPr>
            <a:r>
              <a:rPr lang="ru-RU" dirty="0"/>
              <a:t>материалы сторонних лиц, защищенные авторскими правами (файлы, изображения)</a:t>
            </a:r>
          </a:p>
          <a:p>
            <a:pPr marL="304800" indent="-304800" algn="l">
              <a:spcBef>
                <a:spcPts val="2800"/>
              </a:spcBef>
              <a:buSzPct val="100000"/>
              <a:buAutoNum type="arabicPeriod"/>
              <a:defRPr sz="2800">
                <a:solidFill>
                  <a:srgbClr val="253957"/>
                </a:solidFill>
                <a:latin typeface="+mn-lt"/>
                <a:ea typeface="+mn-ea"/>
                <a:cs typeface="+mn-cs"/>
                <a:sym typeface="Arial Narrow"/>
              </a:defRPr>
            </a:pPr>
            <a:r>
              <a:rPr lang="ru-RU" dirty="0"/>
              <a:t>изображения, взятые из Интернета, в отношении которых нельзя установить, что они распространяются правообладателями на основе открытых лицензий.</a:t>
            </a:r>
          </a:p>
          <a:p>
            <a:pPr marL="304800" indent="-304800" algn="l">
              <a:spcBef>
                <a:spcPts val="2800"/>
              </a:spcBef>
              <a:buSzPct val="100000"/>
              <a:buAutoNum type="arabicPeriod"/>
              <a:defRPr sz="2800">
                <a:solidFill>
                  <a:srgbClr val="253957"/>
                </a:solidFill>
                <a:latin typeface="+mn-lt"/>
                <a:ea typeface="+mn-ea"/>
                <a:cs typeface="+mn-cs"/>
                <a:sym typeface="Arial Narrow"/>
              </a:defRPr>
            </a:pPr>
            <a:r>
              <a:rPr lang="ru-RU" dirty="0"/>
              <a:t>гиперссылки на ресурсы с заведомо «ворованным» контентом (торрент-</a:t>
            </a:r>
            <a:r>
              <a:rPr lang="ru-RU" dirty="0" err="1"/>
              <a:t>трекеры</a:t>
            </a:r>
            <a:r>
              <a:rPr lang="ru-RU" dirty="0"/>
              <a:t> и проч.)</a:t>
            </a:r>
            <a:endParaRPr dirty="0"/>
          </a:p>
        </p:txBody>
      </p:sp>
      <p:sp>
        <p:nvSpPr>
          <p:cNvPr id="73" name="Очень крутой заголовок…"/>
          <p:cNvSpPr txBox="1"/>
          <p:nvPr/>
        </p:nvSpPr>
        <p:spPr>
          <a:xfrm>
            <a:off x="1115664" y="2972786"/>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Персональная страница</a:t>
            </a:r>
          </a:p>
          <a:p>
            <a:pPr algn="l">
              <a:defRPr sz="4200">
                <a:solidFill>
                  <a:srgbClr val="253957"/>
                </a:solidFill>
                <a:latin typeface="+mn-lt"/>
                <a:ea typeface="+mn-ea"/>
                <a:cs typeface="+mn-cs"/>
                <a:sym typeface="Arial Narrow"/>
              </a:defRPr>
            </a:pPr>
            <a:r>
              <a:rPr lang="ru-RU" sz="4200" dirty="0">
                <a:solidFill>
                  <a:srgbClr val="253957"/>
                </a:solidFill>
                <a:sym typeface="Arial Narrow"/>
              </a:rPr>
              <a:t>Штатные сотрудники и преподаватели по договору</a:t>
            </a:r>
          </a:p>
        </p:txBody>
      </p:sp>
      <p:sp>
        <p:nvSpPr>
          <p:cNvPr id="74" name="Заголовок основного текста"/>
          <p:cNvSpPr txBox="1"/>
          <p:nvPr/>
        </p:nvSpPr>
        <p:spPr>
          <a:xfrm>
            <a:off x="1107280" y="5820994"/>
            <a:ext cx="20927434"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dirty="0"/>
              <a:t>Что сотрудник еще можно разместить на странице?</a:t>
            </a:r>
          </a:p>
        </p:txBody>
      </p:sp>
      <p:sp>
        <p:nvSpPr>
          <p:cNvPr id="75"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76"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portal.hse.ru</a:t>
            </a:r>
            <a:endParaRPr dirty="0"/>
          </a:p>
        </p:txBody>
      </p:sp>
      <p:pic>
        <p:nvPicPr>
          <p:cNvPr id="77"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Очень крутой заголовок…"/>
          <p:cNvSpPr txBox="1"/>
          <p:nvPr/>
        </p:nvSpPr>
        <p:spPr>
          <a:xfrm>
            <a:off x="1115664" y="2972786"/>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Персональная страница</a:t>
            </a:r>
          </a:p>
          <a:p>
            <a:pPr algn="l">
              <a:defRPr sz="4200">
                <a:solidFill>
                  <a:srgbClr val="253957"/>
                </a:solidFill>
                <a:latin typeface="+mn-lt"/>
                <a:ea typeface="+mn-ea"/>
                <a:cs typeface="+mn-cs"/>
                <a:sym typeface="Arial Narrow"/>
              </a:defRPr>
            </a:pPr>
            <a:r>
              <a:rPr lang="ru-RU" sz="4200" dirty="0">
                <a:solidFill>
                  <a:srgbClr val="253957"/>
                </a:solidFill>
                <a:sym typeface="Arial Narrow"/>
              </a:rPr>
              <a:t>Штатные сотрудники и преподаватели по договору ГПХ</a:t>
            </a:r>
          </a:p>
        </p:txBody>
      </p:sp>
      <p:sp>
        <p:nvSpPr>
          <p:cNvPr id="81" name="Заголовок основного текста"/>
          <p:cNvSpPr txBox="1"/>
          <p:nvPr/>
        </p:nvSpPr>
        <p:spPr>
          <a:xfrm>
            <a:off x="1107280" y="5820994"/>
            <a:ext cx="1607343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dirty="0"/>
              <a:t>Как начать редактировать</a:t>
            </a:r>
          </a:p>
        </p:txBody>
      </p:sp>
      <p:sp>
        <p:nvSpPr>
          <p:cNvPr id="82"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3"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portal.hse.ru</a:t>
            </a:r>
            <a:endParaRPr dirty="0"/>
          </a:p>
        </p:txBody>
      </p:sp>
      <p:pic>
        <p:nvPicPr>
          <p:cNvPr id="84"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1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07280" y="7680918"/>
            <a:ext cx="21523142"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ru-RU" sz="7200" dirty="0"/>
              <a:t>portal.hse.ru</a:t>
            </a:r>
          </a:p>
          <a:p>
            <a:pPr algn="l">
              <a:spcBef>
                <a:spcPts val="2800"/>
              </a:spcBef>
              <a:buSzPct val="100000"/>
              <a:defRPr sz="2800">
                <a:solidFill>
                  <a:srgbClr val="253957"/>
                </a:solidFill>
                <a:latin typeface="+mn-lt"/>
                <a:ea typeface="+mn-ea"/>
                <a:cs typeface="+mn-cs"/>
                <a:sym typeface="Arial Narrow"/>
              </a:defRPr>
            </a:pPr>
            <a:r>
              <a:rPr lang="ru-RU" dirty="0"/>
              <a:t>Доступ к личному кабинету</a:t>
            </a:r>
          </a:p>
          <a:p>
            <a:pPr algn="l">
              <a:spcBef>
                <a:spcPts val="2800"/>
              </a:spcBef>
              <a:buSzPct val="100000"/>
              <a:defRPr sz="2800">
                <a:solidFill>
                  <a:srgbClr val="253957"/>
                </a:solidFill>
                <a:latin typeface="+mn-lt"/>
                <a:ea typeface="+mn-ea"/>
                <a:cs typeface="+mn-cs"/>
                <a:sym typeface="Arial Narrow"/>
              </a:defRPr>
            </a:pPr>
            <a:r>
              <a:rPr lang="ru-RU" dirty="0"/>
              <a:t>Необходимо наличие:</a:t>
            </a:r>
          </a:p>
          <a:p>
            <a:pPr algn="l">
              <a:spcBef>
                <a:spcPts val="2800"/>
              </a:spcBef>
              <a:buSzPct val="100000"/>
              <a:defRPr sz="2800">
                <a:solidFill>
                  <a:srgbClr val="253957"/>
                </a:solidFill>
                <a:latin typeface="+mn-lt"/>
                <a:ea typeface="+mn-ea"/>
                <a:cs typeface="+mn-cs"/>
                <a:sym typeface="Arial Narrow"/>
              </a:defRPr>
            </a:pPr>
            <a:r>
              <a:rPr lang="ru-RU" dirty="0"/>
              <a:t>корпоративной почты и персональной страницы</a:t>
            </a:r>
          </a:p>
          <a:p>
            <a:pPr algn="l">
              <a:spcBef>
                <a:spcPts val="2800"/>
              </a:spcBef>
              <a:buSzPct val="100000"/>
              <a:defRPr sz="2800">
                <a:solidFill>
                  <a:srgbClr val="253957"/>
                </a:solidFill>
                <a:latin typeface="+mn-lt"/>
                <a:ea typeface="+mn-ea"/>
                <a:cs typeface="+mn-cs"/>
                <a:sym typeface="Arial Narrow"/>
              </a:defRPr>
            </a:pPr>
            <a:endParaRP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999" y="5319950"/>
            <a:ext cx="12439650" cy="551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7680918"/>
            <a:ext cx="21506375"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304800" indent="-304800" algn="l">
              <a:spcBef>
                <a:spcPts val="2800"/>
              </a:spcBef>
              <a:buSzPct val="100000"/>
              <a:buChar char="•"/>
              <a:defRPr sz="2800">
                <a:solidFill>
                  <a:srgbClr val="253957"/>
                </a:solidFill>
                <a:latin typeface="+mn-lt"/>
                <a:ea typeface="+mn-ea"/>
                <a:cs typeface="+mn-cs"/>
                <a:sym typeface="Arial Narrow"/>
              </a:defRPr>
            </a:pPr>
            <a:r>
              <a:rPr lang="ru-RU" dirty="0"/>
              <a:t>Указан в личном кабинете</a:t>
            </a:r>
          </a:p>
          <a:p>
            <a:pPr marL="304800" indent="-304800" algn="l">
              <a:spcBef>
                <a:spcPts val="2800"/>
              </a:spcBef>
              <a:buSzPct val="100000"/>
              <a:buChar char="•"/>
              <a:defRPr sz="2800">
                <a:solidFill>
                  <a:srgbClr val="253957"/>
                </a:solidFill>
                <a:latin typeface="+mn-lt"/>
                <a:ea typeface="+mn-ea"/>
                <a:cs typeface="+mn-cs"/>
                <a:sym typeface="Arial Narrow"/>
              </a:defRPr>
            </a:pPr>
            <a:r>
              <a:rPr lang="ru-RU" dirty="0"/>
              <a:t>Есть в справочнике сотрудника </a:t>
            </a:r>
            <a:r>
              <a:rPr lang="en-US" dirty="0"/>
              <a:t>handbook.hse.ru</a:t>
            </a:r>
            <a:endParaRPr lang="ru-RU" dirty="0"/>
          </a:p>
          <a:p>
            <a:pPr marL="304800" indent="-304800" algn="l">
              <a:spcBef>
                <a:spcPts val="2800"/>
              </a:spcBef>
              <a:buSzPct val="100000"/>
              <a:buChar char="•"/>
              <a:defRPr sz="2800">
                <a:solidFill>
                  <a:srgbClr val="253957"/>
                </a:solidFill>
                <a:latin typeface="+mn-lt"/>
                <a:ea typeface="+mn-ea"/>
                <a:cs typeface="+mn-cs"/>
                <a:sym typeface="Arial Narrow"/>
              </a:defRPr>
            </a:pPr>
            <a:r>
              <a:rPr lang="ru-RU" dirty="0"/>
              <a:t>Указан на </a:t>
            </a:r>
            <a:r>
              <a:rPr lang="en-US" dirty="0"/>
              <a:t>portal.hse.ru</a:t>
            </a:r>
            <a:endParaRPr lang="ru-RU" dirty="0"/>
          </a:p>
          <a:p>
            <a:pPr algn="l">
              <a:spcBef>
                <a:spcPts val="2800"/>
              </a:spcBef>
              <a:buSzPct val="100000"/>
              <a:defRPr sz="2800">
                <a:solidFill>
                  <a:srgbClr val="253957"/>
                </a:solidFill>
                <a:latin typeface="+mn-lt"/>
                <a:ea typeface="+mn-ea"/>
                <a:cs typeface="+mn-cs"/>
                <a:sym typeface="Arial Narrow"/>
              </a:defRPr>
            </a:pPr>
            <a:endParaRPr lang="ru-RU" dirty="0"/>
          </a:p>
          <a:p>
            <a:pPr marL="304800" indent="-304800" algn="l">
              <a:spcBef>
                <a:spcPts val="2800"/>
              </a:spcBef>
              <a:buSzPct val="100000"/>
              <a:buChar char="•"/>
              <a:defRPr sz="2800">
                <a:solidFill>
                  <a:srgbClr val="253957"/>
                </a:solidFill>
                <a:latin typeface="+mn-lt"/>
                <a:ea typeface="+mn-ea"/>
                <a:cs typeface="+mn-cs"/>
                <a:sym typeface="Arial Narrow"/>
              </a:defRPr>
            </a:pPr>
            <a:endParaRPr dirty="0"/>
          </a:p>
        </p:txBody>
      </p:sp>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ЧТО ДЕЛАТЬ, ЕСЛИ ЧТО-ТО НЕ ПОЛУЧАЕТСЯ?</a:t>
            </a:r>
            <a:endParaRPr dirty="0"/>
          </a:p>
        </p:txBody>
      </p:sp>
      <p:sp>
        <p:nvSpPr>
          <p:cNvPr id="88" name="Заголовок основного текста"/>
          <p:cNvSpPr txBox="1"/>
          <p:nvPr/>
        </p:nvSpPr>
        <p:spPr>
          <a:xfrm>
            <a:off x="1201065" y="5820994"/>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dirty="0"/>
              <a:t>Ответственный от подразделения</a:t>
            </a:r>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portal.hse.ru</a:t>
            </a:r>
            <a:endParaRPr dirty="0"/>
          </a:p>
        </p:txBody>
      </p:sp>
      <p:pic>
        <p:nvPicPr>
          <p:cNvPr id="91"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pic>
        <p:nvPicPr>
          <p:cNvPr id="2" name="Рисунок 1"/>
          <p:cNvPicPr>
            <a:picLocks noChangeAspect="1"/>
          </p:cNvPicPr>
          <p:nvPr/>
        </p:nvPicPr>
        <p:blipFill>
          <a:blip r:embed="rId3"/>
          <a:stretch>
            <a:fillRect/>
          </a:stretch>
        </p:blipFill>
        <p:spPr>
          <a:xfrm>
            <a:off x="5279232" y="7506072"/>
            <a:ext cx="504056" cy="672075"/>
          </a:xfrm>
          <a:prstGeom prst="rect">
            <a:avLst/>
          </a:prstGeom>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420</TotalTime>
  <Words>549</Words>
  <Application>Microsoft Office PowerPoint</Application>
  <PresentationFormat>Произвольный</PresentationFormat>
  <Paragraphs>82</Paragraphs>
  <Slides>11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Arial</vt:lpstr>
      <vt:lpstr>Arial Narrow</vt:lpstr>
      <vt:lpstr>Helvetica</vt:lpstr>
      <vt:lpstr>Helvetica Light</vt:lpstr>
      <vt:lpstr>Helvetica Neue</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nabolina</dc:creator>
  <cp:lastModifiedBy>Арсений</cp:lastModifiedBy>
  <cp:revision>38</cp:revision>
  <dcterms:modified xsi:type="dcterms:W3CDTF">2020-10-05T10:14:25Z</dcterms:modified>
</cp:coreProperties>
</file>