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376" r:id="rId4"/>
    <p:sldId id="363" r:id="rId5"/>
    <p:sldId id="377" r:id="rId6"/>
    <p:sldId id="373" r:id="rId7"/>
    <p:sldId id="374" r:id="rId8"/>
    <p:sldId id="366" r:id="rId9"/>
    <p:sldId id="375" r:id="rId10"/>
    <p:sldId id="368" r:id="rId11"/>
    <p:sldId id="372" r:id="rId12"/>
    <p:sldId id="371" r:id="rId13"/>
    <p:sldId id="263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 autoAdjust="0"/>
    <p:restoredTop sz="94663"/>
  </p:normalViewPr>
  <p:slideViewPr>
    <p:cSldViewPr snapToGrid="0">
      <p:cViewPr varScale="1">
        <p:scale>
          <a:sx n="25" d="100"/>
          <a:sy n="25" d="100"/>
        </p:scale>
        <p:origin x="902" y="55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0522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256000" y="12496801"/>
            <a:ext cx="7112000" cy="730250"/>
          </a:xfrm>
          <a:prstGeom prst="rect">
            <a:avLst/>
          </a:prstGeom>
        </p:spPr>
        <p:txBody>
          <a:bodyPr/>
          <a:lstStyle/>
          <a:p>
            <a:fld id="{9A180FA0-5B31-4864-A2BB-719EA5A679C6}" type="datetime8">
              <a:rPr lang="ru-RU" smtClean="0"/>
              <a:pPr/>
              <a:t>17.09.2020 13:36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25602" y="12496413"/>
            <a:ext cx="14456221" cy="73025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0713" y="12496800"/>
            <a:ext cx="520974" cy="513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6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728" y="457200"/>
            <a:ext cx="21742400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256000" y="12496801"/>
            <a:ext cx="7112000" cy="730250"/>
          </a:xfrm>
          <a:prstGeom prst="rect">
            <a:avLst/>
          </a:prstGeom>
        </p:spPr>
        <p:txBody>
          <a:bodyPr/>
          <a:lstStyle/>
          <a:p>
            <a:fld id="{B7129108-AC8D-4212-9283-60D9E99BF07A}" type="datetime8">
              <a:rPr lang="ru-RU" smtClean="0"/>
              <a:pPr/>
              <a:t>17.09.2020 13:36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5602" y="12496413"/>
            <a:ext cx="14456221" cy="730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22583" y="13010554"/>
            <a:ext cx="520975" cy="51360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ru-RU" smtClean="0"/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633728" y="3200400"/>
            <a:ext cx="21742400" cy="8991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889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1" y="5486401"/>
            <a:ext cx="18994968" cy="3346450"/>
          </a:xfrm>
        </p:spPr>
        <p:txBody>
          <a:bodyPr anchor="t"/>
          <a:lstStyle>
            <a:lvl1pPr>
              <a:buNone/>
              <a:defRPr sz="5600">
                <a:solidFill>
                  <a:schemeClr val="tx2"/>
                </a:solidFill>
              </a:defRPr>
            </a:lvl1pPr>
            <a:lvl2pPr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048000"/>
            <a:ext cx="24384000" cy="2286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0000"/>
          </a:p>
        </p:txBody>
      </p:sp>
      <p:sp>
        <p:nvSpPr>
          <p:cNvPr id="8" name="Rectangle 7"/>
          <p:cNvSpPr/>
          <p:nvPr/>
        </p:nvSpPr>
        <p:spPr>
          <a:xfrm>
            <a:off x="0" y="3200400"/>
            <a:ext cx="3454400" cy="19812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0000"/>
          </a:p>
        </p:txBody>
      </p:sp>
      <p:sp>
        <p:nvSpPr>
          <p:cNvPr id="9" name="Rectangle 8"/>
          <p:cNvSpPr/>
          <p:nvPr/>
        </p:nvSpPr>
        <p:spPr>
          <a:xfrm>
            <a:off x="3657600" y="3200400"/>
            <a:ext cx="20726400" cy="19812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0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200400"/>
            <a:ext cx="20320000" cy="1981200"/>
          </a:xfrm>
        </p:spPr>
        <p:txBody>
          <a:bodyPr/>
          <a:lstStyle>
            <a:lvl1pPr algn="l">
              <a:buNone/>
              <a:defRPr sz="88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6256000" y="12496801"/>
            <a:ext cx="7112000" cy="730250"/>
          </a:xfrm>
          <a:prstGeom prst="rect">
            <a:avLst/>
          </a:prstGeom>
        </p:spPr>
        <p:txBody>
          <a:bodyPr/>
          <a:lstStyle/>
          <a:p>
            <a:fld id="{B6DED3D3-6235-4F4C-B439-DF277FB555A7}" type="datetime8">
              <a:rPr lang="ru-RU" smtClean="0"/>
              <a:pPr/>
              <a:t>17.09.2020 13:36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5200"/>
            <a:ext cx="3454400" cy="1403352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ru-RU" smtClean="0"/>
              <a:pPr algn="ctr"/>
              <a:t>‹#›</a:t>
            </a:fld>
            <a:endParaRPr lang="ru-RU" sz="48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25602" y="12496413"/>
            <a:ext cx="14456221" cy="730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8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s.hse.ru/awc/consult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medium.com/@awc.hse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cademics.hse.ru/awc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s.hse.ru/awc/cours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cademics.hse.ru/awc/seminar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416" r="5765"/>
          <a:stretch/>
        </p:blipFill>
        <p:spPr>
          <a:xfrm>
            <a:off x="5218723" y="18661"/>
            <a:ext cx="19320787" cy="13697339"/>
          </a:xfrm>
          <a:prstGeom prst="rect">
            <a:avLst/>
          </a:prstGeom>
        </p:spPr>
      </p:pic>
      <p:sp>
        <p:nvSpPr>
          <p:cNvPr id="52" name="Очень крутой…"/>
          <p:cNvSpPr txBox="1"/>
          <p:nvPr/>
        </p:nvSpPr>
        <p:spPr>
          <a:xfrm>
            <a:off x="6767405" y="5025304"/>
            <a:ext cx="17019436" cy="368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/>
          <a:p>
            <a:r>
              <a:rPr lang="ru-RU" sz="8000" dirty="0">
                <a:solidFill>
                  <a:srgbClr val="002060"/>
                </a:solidFill>
              </a:rPr>
              <a:t>Центр академического письма: сервисы для развития навыков научной речи на английском языке</a:t>
            </a:r>
          </a:p>
        </p:txBody>
      </p:sp>
      <p:sp>
        <p:nvSpPr>
          <p:cNvPr id="53" name="Очень крутой подзаголовок презентации"/>
          <p:cNvSpPr txBox="1"/>
          <p:nvPr/>
        </p:nvSpPr>
        <p:spPr>
          <a:xfrm>
            <a:off x="13098037" y="11717213"/>
            <a:ext cx="12077700" cy="278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/>
            <a:r>
              <a:rPr lang="ru-RU" sz="5400" b="1" dirty="0"/>
              <a:t>Светлана Сучкова</a:t>
            </a:r>
            <a:endParaRPr lang="en-US" sz="5400" b="1" dirty="0"/>
          </a:p>
          <a:p>
            <a:pPr algn="ctr"/>
            <a:r>
              <a:rPr lang="ru-RU" dirty="0"/>
              <a:t>Директор Центра академического письма ВШЭ</a:t>
            </a:r>
            <a:endParaRPr lang="en-US" dirty="0"/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55" y="1330739"/>
            <a:ext cx="2166348" cy="2792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398" y="-846433"/>
            <a:ext cx="8850923" cy="54575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94088" y="1333153"/>
            <a:ext cx="19820240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Индивидуальные консультации</a:t>
            </a:r>
            <a:endParaRPr lang="en-US" sz="8000" b="1" dirty="0">
              <a:solidFill>
                <a:srgbClr val="00329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4088" y="3277137"/>
            <a:ext cx="22489299" cy="8084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Интерактивные и образовательные</a:t>
            </a:r>
            <a:endParaRPr lang="en-US" sz="6000" dirty="0">
              <a:solidFill>
                <a:schemeClr val="tx1"/>
              </a:solidFill>
            </a:endParaRP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32 часа в неделю</a:t>
            </a:r>
            <a:endParaRPr lang="en-US" sz="6000" dirty="0">
              <a:solidFill>
                <a:schemeClr val="tx1"/>
              </a:solidFill>
            </a:endParaRP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Онлайн регистрация 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Требуют подготовки со стороны авторов </a:t>
            </a:r>
            <a:endParaRPr lang="en-US" sz="6000" dirty="0">
              <a:solidFill>
                <a:schemeClr val="tx1"/>
              </a:solidFill>
            </a:endParaRP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Заполнение формы обратной связи после консультации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Отмена – сообщение менеджеру за 2 дня</a:t>
            </a:r>
            <a:endParaRPr lang="en-US" sz="6000" dirty="0">
              <a:solidFill>
                <a:schemeClr val="tx1"/>
              </a:solidFill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6424" r="9235" b="10116"/>
          <a:stretch/>
        </p:blipFill>
        <p:spPr bwMode="auto">
          <a:xfrm>
            <a:off x="18209808" y="9498310"/>
            <a:ext cx="3151123" cy="30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15B8CF-AE49-D24A-B643-6FBF2E47C277}"/>
              </a:ext>
            </a:extLst>
          </p:cNvPr>
          <p:cNvSpPr/>
          <p:nvPr/>
        </p:nvSpPr>
        <p:spPr>
          <a:xfrm>
            <a:off x="17107244" y="4369651"/>
            <a:ext cx="5908342" cy="1205458"/>
          </a:xfrm>
          <a:prstGeom prst="rect">
            <a:avLst/>
          </a:prstGeom>
          <a:ln w="57150">
            <a:solidFill>
              <a:srgbClr val="00329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3200" b="1" dirty="0">
                <a:solidFill>
                  <a:schemeClr val="tx1"/>
                </a:solidFill>
              </a:rPr>
              <a:t>We do NOT just correct mistakes; </a:t>
            </a:r>
            <a:endParaRPr lang="ru-RU" sz="3200" b="1" dirty="0">
              <a:solidFill>
                <a:schemeClr val="tx1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3200" b="1" dirty="0">
                <a:solidFill>
                  <a:schemeClr val="tx1"/>
                </a:solidFill>
              </a:rPr>
              <a:t>we help YOU improve your writing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4B4722-DAEA-AC4A-964C-3560B9DD897B}"/>
              </a:ext>
            </a:extLst>
          </p:cNvPr>
          <p:cNvSpPr/>
          <p:nvPr/>
        </p:nvSpPr>
        <p:spPr>
          <a:xfrm>
            <a:off x="1294088" y="11674961"/>
            <a:ext cx="87430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4000" dirty="0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https://academics.hse.ru/awc/consult</a:t>
            </a:r>
            <a:endParaRPr lang="ru-RU" sz="4000" dirty="0">
              <a:solidFill>
                <a:srgbClr val="00329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6E38E-7124-934A-BD31-6AC62EC920B5}"/>
              </a:ext>
            </a:extLst>
          </p:cNvPr>
          <p:cNvSpPr txBox="1"/>
          <p:nvPr/>
        </p:nvSpPr>
        <p:spPr>
          <a:xfrm>
            <a:off x="6053973" y="2540499"/>
            <a:ext cx="601734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u="sng" dirty="0"/>
              <a:t>с</a:t>
            </a:r>
            <a:r>
              <a:rPr kumimoji="0" lang="ru-RU" sz="3600" b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ейчас онлайн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65C69-058C-B447-88EE-99C627F5D09E}"/>
              </a:ext>
            </a:extLst>
          </p:cNvPr>
          <p:cNvSpPr txBox="1"/>
          <p:nvPr/>
        </p:nvSpPr>
        <p:spPr>
          <a:xfrm>
            <a:off x="1294088" y="10957369"/>
            <a:ext cx="11649752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rPr>
              <a:t>Правила участия в консультации и регистрация:</a:t>
            </a:r>
          </a:p>
        </p:txBody>
      </p:sp>
    </p:spTree>
    <p:extLst>
      <p:ext uri="{BB962C8B-B14F-4D97-AF65-F5344CB8AC3E}">
        <p14:creationId xmlns:p14="http://schemas.microsoft.com/office/powerpoint/2010/main" val="273426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02131" y="1131844"/>
            <a:ext cx="19820240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Консультанты Центра</a:t>
            </a:r>
            <a:endParaRPr lang="en-US" sz="8000" b="1" dirty="0">
              <a:solidFill>
                <a:srgbClr val="00329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1" y="3333134"/>
            <a:ext cx="3601831" cy="3746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186" y="3288889"/>
            <a:ext cx="3876074" cy="383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2" y="8311881"/>
            <a:ext cx="3509578" cy="34511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3584" y="3687098"/>
            <a:ext cx="679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chemeClr val="accent1"/>
                </a:solidFill>
              </a:rPr>
              <a:t>Пит Дик</a:t>
            </a:r>
            <a:endParaRPr lang="en-US" sz="3600" b="1" dirty="0">
              <a:solidFill>
                <a:schemeClr val="accent1"/>
              </a:solidFill>
            </a:endParaRPr>
          </a:p>
          <a:p>
            <a:pPr algn="l"/>
            <a:r>
              <a:rPr lang="ru-RU" sz="3600" dirty="0">
                <a:solidFill>
                  <a:schemeClr val="tx1"/>
                </a:solidFill>
              </a:rPr>
              <a:t>Преподаватель английского, редактор текстов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ru-RU" sz="3600" dirty="0">
                <a:solidFill>
                  <a:schemeClr val="tx1"/>
                </a:solidFill>
              </a:rPr>
              <a:t>Эксперт в сфере </a:t>
            </a:r>
            <a:r>
              <a:rPr lang="en-US" sz="3600" dirty="0">
                <a:solidFill>
                  <a:schemeClr val="tx1"/>
                </a:solidFill>
              </a:rPr>
              <a:t>IT</a:t>
            </a:r>
            <a:r>
              <a:rPr lang="ru-RU" sz="3600" dirty="0">
                <a:solidFill>
                  <a:schemeClr val="tx1"/>
                </a:solidFill>
              </a:rPr>
              <a:t> технологий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4290" y="8706465"/>
            <a:ext cx="68018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1" dirty="0" err="1">
                <a:solidFill>
                  <a:schemeClr val="accent1"/>
                </a:solidFill>
              </a:rPr>
              <a:t>Джоэл</a:t>
            </a:r>
            <a:r>
              <a:rPr lang="ru-RU" sz="3600" b="1" dirty="0">
                <a:solidFill>
                  <a:schemeClr val="accent1"/>
                </a:solidFill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</a:rPr>
              <a:t>Камберлэнд</a:t>
            </a:r>
            <a:endParaRPr lang="en-US" sz="3600" b="1" dirty="0">
              <a:solidFill>
                <a:schemeClr val="accent1"/>
              </a:solidFill>
            </a:endParaRPr>
          </a:p>
          <a:p>
            <a:pPr algn="l"/>
            <a:r>
              <a:rPr lang="ru-RU" sz="3600" dirty="0">
                <a:solidFill>
                  <a:schemeClr val="tx1"/>
                </a:solidFill>
              </a:rPr>
              <a:t>Преподаватель английского, редактор текстов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ru-RU" sz="3600" dirty="0">
                <a:solidFill>
                  <a:schemeClr val="tx1"/>
                </a:solidFill>
              </a:rPr>
              <a:t>Эксперт в области менеджмента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65096" y="8706465"/>
            <a:ext cx="69027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chemeClr val="accent1"/>
                </a:solidFill>
              </a:rPr>
              <a:t>Константин Шейко</a:t>
            </a:r>
            <a:endParaRPr lang="en-US" sz="3600" b="1" dirty="0">
              <a:solidFill>
                <a:schemeClr val="accent1"/>
              </a:solidFill>
            </a:endParaRPr>
          </a:p>
          <a:p>
            <a:pPr algn="l"/>
            <a:r>
              <a:rPr lang="ru-RU" sz="3600" dirty="0">
                <a:solidFill>
                  <a:schemeClr val="tx1"/>
                </a:solidFill>
              </a:rPr>
              <a:t>Преподаватель английского, редактор текстов</a:t>
            </a:r>
          </a:p>
          <a:p>
            <a:pPr algn="l"/>
            <a:r>
              <a:rPr lang="ru-RU" sz="3600" dirty="0"/>
              <a:t>Эксперт в области истории и международных отношений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965096" y="3663247"/>
            <a:ext cx="69027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chemeClr val="accent1"/>
                </a:solidFill>
              </a:rPr>
              <a:t>Дэвид </a:t>
            </a:r>
            <a:r>
              <a:rPr lang="ru-RU" sz="3600" b="1" dirty="0" err="1">
                <a:solidFill>
                  <a:schemeClr val="accent1"/>
                </a:solidFill>
              </a:rPr>
              <a:t>Конноли</a:t>
            </a:r>
            <a:endParaRPr lang="en-US" sz="3600" b="1" dirty="0">
              <a:solidFill>
                <a:schemeClr val="accent1"/>
              </a:solidFill>
            </a:endParaRPr>
          </a:p>
          <a:p>
            <a:pPr algn="l"/>
            <a:r>
              <a:rPr lang="ru-RU" sz="3600" dirty="0">
                <a:solidFill>
                  <a:schemeClr val="tx1"/>
                </a:solidFill>
              </a:rPr>
              <a:t>Преподаватель английского, редактор текстов, широкий спектр тем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186" y="8311879"/>
            <a:ext cx="3876074" cy="38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89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10960" y="1366957"/>
            <a:ext cx="19820240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Мы приглашаем:</a:t>
            </a:r>
            <a:endParaRPr lang="en-US" sz="8000" b="1" dirty="0">
              <a:solidFill>
                <a:srgbClr val="00329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0960" y="3037301"/>
            <a:ext cx="22489299" cy="9664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685800" indent="-685800" algn="l">
              <a:spcBef>
                <a:spcPts val="20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5400" dirty="0">
                <a:solidFill>
                  <a:schemeClr val="tx1"/>
                </a:solidFill>
              </a:rPr>
              <a:t>Авторов статей, которые опубликовали свои исследования в высокорейтинговых журналах, для </a:t>
            </a:r>
            <a:r>
              <a:rPr lang="ru-RU" sz="5400" b="1" dirty="0">
                <a:solidFill>
                  <a:schemeClr val="tx1"/>
                </a:solidFill>
              </a:rPr>
              <a:t>проведения семинаров </a:t>
            </a:r>
            <a:r>
              <a:rPr lang="ru-RU" sz="5400" dirty="0">
                <a:solidFill>
                  <a:schemeClr val="tx1"/>
                </a:solidFill>
              </a:rPr>
              <a:t>в Центре академического письма</a:t>
            </a:r>
          </a:p>
          <a:p>
            <a:pPr marL="685800" indent="-685800" algn="l">
              <a:spcBef>
                <a:spcPts val="20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5400" dirty="0">
                <a:solidFill>
                  <a:schemeClr val="tx1"/>
                </a:solidFill>
              </a:rPr>
              <a:t>Экспертов для </a:t>
            </a:r>
            <a:r>
              <a:rPr lang="ru-RU" sz="5400" b="1" dirty="0">
                <a:solidFill>
                  <a:schemeClr val="tx1"/>
                </a:solidFill>
              </a:rPr>
              <a:t>создания глоссариев </a:t>
            </a:r>
            <a:r>
              <a:rPr lang="ru-RU" sz="5400" dirty="0">
                <a:solidFill>
                  <a:schemeClr val="tx1"/>
                </a:solidFill>
              </a:rPr>
              <a:t>в разных дисциплинах</a:t>
            </a:r>
            <a:endParaRPr lang="en-US" sz="5400" dirty="0">
              <a:solidFill>
                <a:schemeClr val="tx1"/>
              </a:solidFill>
            </a:endParaRPr>
          </a:p>
          <a:p>
            <a:pPr marL="685800" indent="-685800" algn="l">
              <a:spcBef>
                <a:spcPts val="20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5400" dirty="0">
                <a:solidFill>
                  <a:schemeClr val="tx1"/>
                </a:solidFill>
              </a:rPr>
              <a:t>Сотрудников ВШЭ </a:t>
            </a:r>
            <a:r>
              <a:rPr lang="ru-RU" sz="5400" b="1" dirty="0">
                <a:solidFill>
                  <a:schemeClr val="tx1"/>
                </a:solidFill>
              </a:rPr>
              <a:t>в ресурсный центр</a:t>
            </a:r>
            <a:endParaRPr lang="en-US" sz="5400" b="1" dirty="0">
              <a:solidFill>
                <a:schemeClr val="tx1"/>
              </a:solidFill>
            </a:endParaRPr>
          </a:p>
          <a:p>
            <a:pPr marL="685800" indent="-685800" algn="l">
              <a:spcBef>
                <a:spcPts val="20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5400" dirty="0">
                <a:solidFill>
                  <a:schemeClr val="tx1"/>
                </a:solidFill>
              </a:rPr>
              <a:t>Всех, у кого есть </a:t>
            </a:r>
            <a:r>
              <a:rPr lang="ru-RU" sz="5400" b="1" dirty="0">
                <a:solidFill>
                  <a:schemeClr val="tx1"/>
                </a:solidFill>
              </a:rPr>
              <a:t>идеи проектов </a:t>
            </a:r>
            <a:r>
              <a:rPr lang="ru-RU" sz="5400" dirty="0">
                <a:solidFill>
                  <a:schemeClr val="tx1"/>
                </a:solidFill>
              </a:rPr>
              <a:t>по академической коммуникации</a:t>
            </a:r>
            <a:endParaRPr lang="ru-RU" sz="5400" b="1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en-US" sz="4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5400" dirty="0">
                <a:solidFill>
                  <a:schemeClr val="tx1"/>
                </a:solidFill>
              </a:rPr>
              <a:t>Читайте </a:t>
            </a:r>
            <a:r>
              <a:rPr lang="ru-RU" sz="5400" b="1" dirty="0">
                <a:solidFill>
                  <a:schemeClr val="tx1"/>
                </a:solidFill>
              </a:rPr>
              <a:t>наш блог </a:t>
            </a:r>
            <a:r>
              <a:rPr lang="ru-RU" sz="5400" dirty="0">
                <a:solidFill>
                  <a:schemeClr val="tx1"/>
                </a:solidFill>
              </a:rPr>
              <a:t>на платформе </a:t>
            </a:r>
            <a:r>
              <a:rPr lang="en-US" sz="5400" dirty="0">
                <a:solidFill>
                  <a:schemeClr val="tx1"/>
                </a:solidFill>
              </a:rPr>
              <a:t>Medium</a:t>
            </a:r>
            <a:endParaRPr lang="ru-RU" sz="5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HSE Academic Writing Center</a:t>
            </a:r>
            <a:endParaRPr lang="en-US" sz="5400" b="1" dirty="0">
              <a:solidFill>
                <a:srgbClr val="003298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BC345F-D214-1544-9932-7718AFAE3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449" y="11329340"/>
            <a:ext cx="1558523" cy="15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86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Адрес: ТехтТехтТехтТехтТехтТехтТехтТехтТехтТехтТехтТехтТехт"/>
          <p:cNvSpPr txBox="1"/>
          <p:nvPr/>
        </p:nvSpPr>
        <p:spPr>
          <a:xfrm>
            <a:off x="7902248" y="9076186"/>
            <a:ext cx="8579502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algn="ctr"/>
            <a:r>
              <a:rPr lang="en-AU" sz="6000" dirty="0" err="1">
                <a:solidFill>
                  <a:schemeClr val="bg1"/>
                </a:solidFill>
                <a:latin typeface="+mj-lt"/>
              </a:rPr>
              <a:t>awc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@hse.ru</a:t>
            </a:r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951" y="4920064"/>
            <a:ext cx="2252097" cy="2903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ÐÐ°ÑÑÐ¸Ð½ÐºÐ¸ Ð¿Ð¾ Ð·Ð°Ð¿ÑÐ¾ÑÑ join 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27" y="3133491"/>
            <a:ext cx="7925744" cy="52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33382" y="3647001"/>
            <a:ext cx="14873418" cy="7946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itchFamily="2" charset="2"/>
              <a:buChar char="ü"/>
            </a:pPr>
            <a:r>
              <a:rPr lang="ru-RU" sz="5400" dirty="0"/>
              <a:t>Улучшить навыки академического письма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itchFamily="2" charset="2"/>
              <a:buChar char="ü"/>
            </a:pPr>
            <a:r>
              <a:rPr lang="ru-RU" sz="5400" dirty="0"/>
              <a:t>Получить индивидуальную консультацию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itchFamily="2" charset="2"/>
              <a:buChar char="ü"/>
            </a:pPr>
            <a:r>
              <a:rPr lang="ru-RU" sz="5400" dirty="0"/>
              <a:t>Встретиться с экспертами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itchFamily="2" charset="2"/>
              <a:buChar char="ü"/>
            </a:pPr>
            <a:r>
              <a:rPr lang="ru-RU" sz="5400" dirty="0"/>
              <a:t>Узнать о международных требованиях к публикациям на английском языке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itchFamily="2" charset="2"/>
              <a:buChar char="ü"/>
            </a:pPr>
            <a:r>
              <a:rPr lang="ru-RU" sz="5400" dirty="0"/>
              <a:t>Воспользоваться библиотекой Центра и поработать самостоятельно в ресурсном центре</a:t>
            </a:r>
            <a:endParaRPr lang="en-US" sz="5400" dirty="0"/>
          </a:p>
        </p:txBody>
      </p:sp>
      <p:pic>
        <p:nvPicPr>
          <p:cNvPr id="17" name="Picture 2" descr="ÐÐ°ÑÑÐ¸Ð½ÐºÐ¸ Ð¿Ð¾ Ð·Ð°Ð¿ÑÐ¾ÑÑ go to writing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4250603"/>
            <a:ext cx="6769283" cy="67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F442C7-8477-C54C-97CC-1C322A5C6951}"/>
              </a:ext>
            </a:extLst>
          </p:cNvPr>
          <p:cNvSpPr/>
          <p:nvPr/>
        </p:nvSpPr>
        <p:spPr>
          <a:xfrm>
            <a:off x="1433382" y="1765674"/>
            <a:ext cx="76177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Если вы хотите:</a:t>
            </a:r>
            <a:endParaRPr lang="en-US" sz="8000" b="1" dirty="0">
              <a:solidFill>
                <a:srgbClr val="003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27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13452" y="3838566"/>
            <a:ext cx="21846748" cy="9839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/>
              <a:t>Услуги Центра предоставляются </a:t>
            </a:r>
            <a:r>
              <a:rPr lang="ru-RU" sz="6000" b="1" dirty="0"/>
              <a:t>бесплатно</a:t>
            </a:r>
          </a:p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/>
              <a:t>Информация на сайте, в рассылках и </a:t>
            </a:r>
            <a:r>
              <a:rPr lang="ru-RU" sz="6000" dirty="0" err="1"/>
              <a:t>фейсбуке</a:t>
            </a:r>
            <a:endParaRPr lang="en-US" sz="6000" dirty="0"/>
          </a:p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/>
              <a:t>На все мероприятия </a:t>
            </a:r>
            <a:r>
              <a:rPr lang="ru-RU" sz="6000" b="1" dirty="0"/>
              <a:t>необходима регистрация</a:t>
            </a:r>
            <a:endParaRPr lang="en-US" sz="6000" b="1" dirty="0"/>
          </a:p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 smtClean="0"/>
              <a:t>Просим серьезно относиться </a:t>
            </a:r>
            <a:r>
              <a:rPr lang="ru-RU" sz="6000" dirty="0"/>
              <a:t>к </a:t>
            </a:r>
            <a:r>
              <a:rPr lang="ru-RU" sz="6000" b="1" dirty="0"/>
              <a:t>срокам</a:t>
            </a:r>
            <a:r>
              <a:rPr lang="ru-RU" sz="6000" dirty="0"/>
              <a:t> подачи заявок</a:t>
            </a:r>
            <a:endParaRPr lang="en-US" sz="6000" b="1" dirty="0"/>
          </a:p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 smtClean="0"/>
              <a:t>Собираем </a:t>
            </a:r>
            <a:r>
              <a:rPr lang="ru-RU" sz="6000" b="1" dirty="0"/>
              <a:t>обратную связь </a:t>
            </a:r>
            <a:r>
              <a:rPr lang="ru-RU" sz="6000" dirty="0"/>
              <a:t>после всех </a:t>
            </a:r>
            <a:r>
              <a:rPr lang="ru-RU" sz="6000" dirty="0" smtClean="0"/>
              <a:t>мероприятий</a:t>
            </a:r>
          </a:p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 smtClean="0"/>
              <a:t>Проводим ежегодные опросы о качестве услуг</a:t>
            </a:r>
            <a:endParaRPr lang="en-US" sz="6000" dirty="0" smtClean="0"/>
          </a:p>
          <a:p>
            <a:pPr marL="857250" indent="-857250" algn="l">
              <a:lnSpc>
                <a:spcPct val="150000"/>
              </a:lnSpc>
              <a:buClr>
                <a:srgbClr val="003298"/>
              </a:buClr>
              <a:buFont typeface="Arial" panose="020B0604020202020204" pitchFamily="34" charset="0"/>
              <a:buChar char="•"/>
            </a:pPr>
            <a:endParaRPr lang="en-US" sz="6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9F32AB-3A07-2C44-971F-D947AF529EB8}"/>
              </a:ext>
            </a:extLst>
          </p:cNvPr>
          <p:cNvSpPr/>
          <p:nvPr/>
        </p:nvSpPr>
        <p:spPr>
          <a:xfrm>
            <a:off x="1413452" y="1822630"/>
            <a:ext cx="86405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Политика Центра</a:t>
            </a:r>
            <a:r>
              <a:rPr lang="en-US" sz="8000" b="1" dirty="0">
                <a:solidFill>
                  <a:srgbClr val="003298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59364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7033" y="12098753"/>
            <a:ext cx="876081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900" b="1" dirty="0">
                <a:solidFill>
                  <a:schemeClr val="tx1"/>
                </a:solidFill>
              </a:rPr>
              <a:t>Покровский бульвар </a:t>
            </a:r>
            <a:r>
              <a:rPr lang="en-US" sz="3900" b="1" dirty="0">
                <a:solidFill>
                  <a:schemeClr val="tx1"/>
                </a:solidFill>
              </a:rPr>
              <a:t>11, G-505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12988" y="5091677"/>
            <a:ext cx="7329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600" b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academics.hse.ru/awc</a:t>
            </a:r>
            <a:r>
              <a:rPr lang="ru-RU" sz="3600" b="1" dirty="0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-RU" sz="3600" b="1" dirty="0">
              <a:solidFill>
                <a:srgbClr val="003298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CEBF73-6347-6346-8772-A2AF80BEB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"/>
          <a:stretch/>
        </p:blipFill>
        <p:spPr>
          <a:xfrm>
            <a:off x="987033" y="924750"/>
            <a:ext cx="15525955" cy="106581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5B6748-BA7B-6740-B23D-BB5F0441B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3031" r="2854" b="4785"/>
          <a:stretch/>
        </p:blipFill>
        <p:spPr>
          <a:xfrm>
            <a:off x="14139745" y="6253837"/>
            <a:ext cx="9253928" cy="64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27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AAB652-1C8D-F84E-8BBA-1C8C1D33E2EE}"/>
              </a:ext>
            </a:extLst>
          </p:cNvPr>
          <p:cNvSpPr/>
          <p:nvPr/>
        </p:nvSpPr>
        <p:spPr>
          <a:xfrm>
            <a:off x="1489651" y="1654351"/>
            <a:ext cx="12197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0" b="1" dirty="0">
                <a:solidFill>
                  <a:srgbClr val="003298"/>
                </a:solidFill>
              </a:rPr>
              <a:t>AWC</a:t>
            </a:r>
            <a:r>
              <a:rPr lang="ru-RU" sz="8000" b="1" dirty="0">
                <a:solidFill>
                  <a:srgbClr val="003298"/>
                </a:solidFill>
              </a:rPr>
              <a:t> в </a:t>
            </a:r>
            <a:r>
              <a:rPr lang="ru-RU" sz="8000" b="1" dirty="0" smtClean="0">
                <a:solidFill>
                  <a:srgbClr val="003298"/>
                </a:solidFill>
              </a:rPr>
              <a:t>цифрах: </a:t>
            </a:r>
            <a:r>
              <a:rPr lang="ru-RU" sz="8000" b="1" dirty="0">
                <a:solidFill>
                  <a:srgbClr val="003298"/>
                </a:solidFill>
              </a:rPr>
              <a:t>2019</a:t>
            </a:r>
            <a:r>
              <a:rPr lang="en-US" sz="8000" b="1" dirty="0">
                <a:solidFill>
                  <a:srgbClr val="003298"/>
                </a:solidFill>
              </a:rPr>
              <a:t> </a:t>
            </a:r>
            <a:endParaRPr lang="ru-RU" sz="8000" b="1" dirty="0">
              <a:solidFill>
                <a:srgbClr val="003298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60D71F5-23B8-434B-B802-19A1E2F3C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671447"/>
              </p:ext>
            </p:extLst>
          </p:nvPr>
        </p:nvGraphicFramePr>
        <p:xfrm>
          <a:off x="1489651" y="3944983"/>
          <a:ext cx="16256000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43303647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2472433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b="1" dirty="0">
                          <a:latin typeface="+mj-lt"/>
                        </a:rPr>
                        <a:t>Проведено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b="1" dirty="0">
                          <a:latin typeface="+mj-lt"/>
                        </a:rPr>
                        <a:t>Средний </a:t>
                      </a:r>
                      <a:r>
                        <a:rPr lang="ru-RU" sz="6000" b="1" dirty="0" smtClean="0">
                          <a:latin typeface="+mj-lt"/>
                        </a:rPr>
                        <a:t>балл</a:t>
                      </a:r>
                    </a:p>
                    <a:p>
                      <a:pPr marL="360000" algn="l"/>
                      <a:r>
                        <a:rPr lang="en-US" sz="6000" b="1" baseline="0" dirty="0" smtClean="0">
                          <a:latin typeface="+mj-lt"/>
                        </a:rPr>
                        <a:t> </a:t>
                      </a:r>
                      <a:r>
                        <a:rPr lang="ru-RU" sz="3200" baseline="0" dirty="0" smtClean="0">
                          <a:latin typeface="+mj-lt"/>
                        </a:rPr>
                        <a:t>обратной связи (из 10)</a:t>
                      </a:r>
                      <a:endParaRPr lang="ru-RU" sz="3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992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dirty="0">
                          <a:latin typeface="+mj-lt"/>
                        </a:rPr>
                        <a:t>10 курсов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dirty="0">
                          <a:latin typeface="+mj-lt"/>
                        </a:rPr>
                        <a:t>9,1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4095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dirty="0">
                          <a:latin typeface="+mj-lt"/>
                        </a:rPr>
                        <a:t>18 семинаров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dirty="0">
                          <a:latin typeface="+mj-lt"/>
                        </a:rPr>
                        <a:t>8,7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4951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dirty="0">
                          <a:latin typeface="+mj-lt"/>
                        </a:rPr>
                        <a:t>929 консультаций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0" algn="l"/>
                      <a:r>
                        <a:rPr lang="ru-RU" sz="6000" dirty="0">
                          <a:latin typeface="+mj-lt"/>
                        </a:rPr>
                        <a:t>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526707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612189-76BC-4393-90DF-4F7625338A03}"/>
              </a:ext>
            </a:extLst>
          </p:cNvPr>
          <p:cNvSpPr/>
          <p:nvPr/>
        </p:nvSpPr>
        <p:spPr>
          <a:xfrm>
            <a:off x="2011437" y="10031438"/>
            <a:ext cx="8616306" cy="1200329"/>
          </a:xfrm>
          <a:prstGeom prst="rect">
            <a:avLst/>
          </a:prstGeom>
          <a:ln w="57150">
            <a:solidFill>
              <a:srgbClr val="003298"/>
            </a:solidFill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buClr>
                <a:srgbClr val="003298"/>
              </a:buClr>
            </a:pPr>
            <a:r>
              <a:rPr lang="ru-RU" sz="7200" dirty="0">
                <a:solidFill>
                  <a:srgbClr val="000000"/>
                </a:solidFill>
                <a:latin typeface="Helvetica Light"/>
              </a:rPr>
              <a:t>1500+ посетителей</a:t>
            </a:r>
            <a:endParaRPr lang="en-US" sz="7200" dirty="0">
              <a:solidFill>
                <a:srgbClr val="000000"/>
              </a:solidFill>
              <a:latin typeface="Helvetica Ligh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15" t="1769" r="22782"/>
          <a:stretch/>
        </p:blipFill>
        <p:spPr>
          <a:xfrm>
            <a:off x="18250678" y="0"/>
            <a:ext cx="6133323" cy="137523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10551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489652" y="2622999"/>
            <a:ext cx="20201948" cy="103008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Семинары</a:t>
            </a:r>
            <a:r>
              <a:rPr lang="en-US" sz="6000" dirty="0">
                <a:solidFill>
                  <a:schemeClr val="tx1"/>
                </a:solidFill>
              </a:rPr>
              <a:t> - 20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Курсы</a:t>
            </a:r>
            <a:r>
              <a:rPr lang="en-US" sz="6000" dirty="0">
                <a:solidFill>
                  <a:schemeClr val="tx1"/>
                </a:solidFill>
              </a:rPr>
              <a:t> - </a:t>
            </a:r>
            <a:r>
              <a:rPr lang="ru-RU" sz="6000" dirty="0">
                <a:solidFill>
                  <a:schemeClr val="tx1"/>
                </a:solidFill>
              </a:rPr>
              <a:t>10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Консультации 1000+</a:t>
            </a:r>
            <a:endParaRPr lang="ru-RU" sz="6000" dirty="0">
              <a:solidFill>
                <a:srgbClr val="002060"/>
              </a:solidFill>
            </a:endParaRP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Диагностический модуль для кадрового резерва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i="1" dirty="0">
                <a:solidFill>
                  <a:schemeClr val="tx1"/>
                </a:solidFill>
              </a:rPr>
              <a:t>Finding Your Way to Research Writing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Школа тренеров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День Центра академического письма</a:t>
            </a:r>
            <a:endParaRPr lang="en-AU" sz="6000" dirty="0">
              <a:solidFill>
                <a:schemeClr val="tx1"/>
              </a:solidFill>
            </a:endParaRP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Стажировки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 smtClean="0">
                <a:solidFill>
                  <a:schemeClr val="tx1"/>
                </a:solidFill>
              </a:rPr>
              <a:t>Мероприятия в ресурсном центре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3" name="Picture 2" descr="ÐÐ°ÑÑÐ¸Ð½ÐºÐ¸ Ð¿Ð¾ Ð·Ð°Ð¿ÑÐ¾ÑÑ high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244" y="7968343"/>
            <a:ext cx="5043104" cy="50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AAB652-1C8D-F84E-8BBA-1C8C1D33E2EE}"/>
              </a:ext>
            </a:extLst>
          </p:cNvPr>
          <p:cNvSpPr/>
          <p:nvPr/>
        </p:nvSpPr>
        <p:spPr>
          <a:xfrm>
            <a:off x="1489651" y="1214735"/>
            <a:ext cx="168156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События </a:t>
            </a:r>
            <a:r>
              <a:rPr lang="ru-RU" sz="8000" b="1" dirty="0" smtClean="0">
                <a:solidFill>
                  <a:srgbClr val="003298"/>
                </a:solidFill>
              </a:rPr>
              <a:t>2020</a:t>
            </a:r>
            <a:r>
              <a:rPr lang="en-AU" sz="8000" b="1" dirty="0">
                <a:solidFill>
                  <a:srgbClr val="003298"/>
                </a:solidFill>
              </a:rPr>
              <a:t>/</a:t>
            </a:r>
            <a:r>
              <a:rPr lang="ru-RU" sz="8000" b="1" dirty="0">
                <a:solidFill>
                  <a:srgbClr val="003298"/>
                </a:solidFill>
              </a:rPr>
              <a:t>2</a:t>
            </a:r>
            <a:r>
              <a:rPr lang="en-AU" sz="8000" b="1" dirty="0" smtClean="0">
                <a:solidFill>
                  <a:srgbClr val="003298"/>
                </a:solidFill>
              </a:rPr>
              <a:t>1</a:t>
            </a:r>
            <a:r>
              <a:rPr lang="ru-RU" sz="8000" b="1" dirty="0" smtClean="0">
                <a:solidFill>
                  <a:srgbClr val="003298"/>
                </a:solidFill>
              </a:rPr>
              <a:t>учебного года</a:t>
            </a:r>
            <a:endParaRPr lang="ru-RU" sz="8000" b="1" dirty="0">
              <a:solidFill>
                <a:srgbClr val="003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96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88379-C2EA-6E4F-813E-D57191706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/>
          <a:stretch/>
        </p:blipFill>
        <p:spPr>
          <a:xfrm>
            <a:off x="2161215" y="559866"/>
            <a:ext cx="20061570" cy="126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10960" y="1367868"/>
            <a:ext cx="10727998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Курсы</a:t>
            </a:r>
            <a:r>
              <a:rPr lang="en-US" sz="8000" b="1" dirty="0">
                <a:solidFill>
                  <a:srgbClr val="003298"/>
                </a:solidFill>
              </a:rPr>
              <a:t>: </a:t>
            </a:r>
            <a:r>
              <a:rPr lang="ru-RU" sz="8000" b="1" dirty="0">
                <a:solidFill>
                  <a:srgbClr val="003298"/>
                </a:solidFill>
              </a:rPr>
              <a:t>Осень </a:t>
            </a:r>
            <a:r>
              <a:rPr lang="en-US" sz="8000" b="1" dirty="0">
                <a:solidFill>
                  <a:srgbClr val="003298"/>
                </a:solidFill>
              </a:rPr>
              <a:t>20</a:t>
            </a:r>
            <a:r>
              <a:rPr lang="ru-RU" sz="8000" b="1" dirty="0">
                <a:solidFill>
                  <a:srgbClr val="003298"/>
                </a:solidFill>
              </a:rPr>
              <a:t>20</a:t>
            </a:r>
            <a:endParaRPr lang="en-US" sz="8000" b="1" dirty="0">
              <a:solidFill>
                <a:srgbClr val="00329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0960" y="3092546"/>
            <a:ext cx="14986983" cy="7530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Мотивационное письмо – основной критерий отбора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Тщательно оцените свой график – достаточно ли у вас времени на курс?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Внимательно читайте программу курса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Обращайте внимание на требования к уровню языка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8E6396-62AB-E947-9097-8A5F88BBA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040" y="2743244"/>
            <a:ext cx="7024732" cy="762570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4531A0-35BB-8F4C-A859-44DEDA38F43A}"/>
              </a:ext>
            </a:extLst>
          </p:cNvPr>
          <p:cNvSpPr/>
          <p:nvPr/>
        </p:nvSpPr>
        <p:spPr>
          <a:xfrm>
            <a:off x="1210960" y="11665084"/>
            <a:ext cx="8658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u="sng" dirty="0" err="1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4000" u="sng" dirty="0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ru-RU" sz="4000" u="sng" dirty="0" err="1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academics.hse.ru</a:t>
            </a:r>
            <a:r>
              <a:rPr lang="ru-RU" sz="4000" u="sng" dirty="0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4000" u="sng" dirty="0" err="1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awc</a:t>
            </a:r>
            <a:r>
              <a:rPr lang="ru-RU" sz="4000" u="sng" dirty="0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4000" u="sng" dirty="0" err="1">
                <a:solidFill>
                  <a:srgbClr val="003298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course</a:t>
            </a:r>
            <a:endParaRPr lang="ru-RU" sz="4000" u="sng" dirty="0">
              <a:solidFill>
                <a:srgbClr val="003298"/>
              </a:solidFill>
            </a:endParaRPr>
          </a:p>
        </p:txBody>
      </p:sp>
      <p:pic>
        <p:nvPicPr>
          <p:cNvPr id="10" name="Picture 4" descr="ÐÐ°ÑÑÐ¸Ð½ÐºÐ¸ Ð¿Ð¾ Ð·Ð°Ð¿ÑÐ¾ÑÑ apply for the course">
            <a:extLst>
              <a:ext uri="{FF2B5EF4-FFF2-40B4-BE49-F238E27FC236}">
                <a16:creationId xmlns:a16="http://schemas.microsoft.com/office/drawing/2014/main" id="{5ACAAE09-D67F-F045-AE52-C204B787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80" y="10508806"/>
            <a:ext cx="2996023" cy="23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D23CF8-EE01-3149-8B05-2D484A03B28B}"/>
              </a:ext>
            </a:extLst>
          </p:cNvPr>
          <p:cNvSpPr/>
          <p:nvPr/>
        </p:nvSpPr>
        <p:spPr>
          <a:xfrm>
            <a:off x="1210960" y="11039703"/>
            <a:ext cx="3278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Регистрация:</a:t>
            </a:r>
          </a:p>
        </p:txBody>
      </p:sp>
    </p:spTree>
    <p:extLst>
      <p:ext uri="{BB962C8B-B14F-4D97-AF65-F5344CB8AC3E}">
        <p14:creationId xmlns:p14="http://schemas.microsoft.com/office/powerpoint/2010/main" val="1076481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10959" y="1367868"/>
            <a:ext cx="13026305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ru-RU" sz="8000" b="1" dirty="0">
                <a:solidFill>
                  <a:srgbClr val="003298"/>
                </a:solidFill>
              </a:rPr>
              <a:t>Семинары</a:t>
            </a:r>
            <a:r>
              <a:rPr lang="en-US" sz="8000" b="1" dirty="0">
                <a:solidFill>
                  <a:srgbClr val="003298"/>
                </a:solidFill>
              </a:rPr>
              <a:t>: </a:t>
            </a:r>
            <a:r>
              <a:rPr lang="ru-RU" sz="8000" b="1" dirty="0">
                <a:solidFill>
                  <a:srgbClr val="003298"/>
                </a:solidFill>
              </a:rPr>
              <a:t>Осень </a:t>
            </a:r>
            <a:r>
              <a:rPr lang="en-US" sz="8000" b="1" dirty="0">
                <a:solidFill>
                  <a:srgbClr val="003298"/>
                </a:solidFill>
              </a:rPr>
              <a:t>20</a:t>
            </a:r>
            <a:r>
              <a:rPr lang="ru-RU" sz="8000" b="1" dirty="0">
                <a:solidFill>
                  <a:srgbClr val="003298"/>
                </a:solidFill>
              </a:rPr>
              <a:t>20</a:t>
            </a:r>
            <a:endParaRPr lang="en-US" sz="8000" b="1" dirty="0">
              <a:solidFill>
                <a:srgbClr val="00329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0960" y="3120988"/>
            <a:ext cx="13236560" cy="6376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Открыты для всех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Темы выбираются в соответствии с запросами</a:t>
            </a:r>
          </a:p>
          <a:p>
            <a:pPr marL="857250" indent="-857250" algn="l">
              <a:spcBef>
                <a:spcPts val="1800"/>
              </a:spcBef>
              <a:buClr>
                <a:srgbClr val="003298"/>
              </a:buClr>
              <a:buFont typeface="Wingdings" panose="05000000000000000000" pitchFamily="2" charset="2"/>
              <a:buChar char="ü"/>
            </a:pPr>
            <a:r>
              <a:rPr lang="ru-RU" sz="6000" dirty="0">
                <a:solidFill>
                  <a:schemeClr val="tx1"/>
                </a:solidFill>
              </a:rPr>
              <a:t>Приглашенные спикеры – преподаватели английского и эксперты в предметных областях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4531A0-35BB-8F4C-A859-44DEDA38F43A}"/>
              </a:ext>
            </a:extLst>
          </p:cNvPr>
          <p:cNvSpPr/>
          <p:nvPr/>
        </p:nvSpPr>
        <p:spPr>
          <a:xfrm>
            <a:off x="1210960" y="11027479"/>
            <a:ext cx="91711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u="sng" dirty="0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AU" sz="4000" u="sng" dirty="0" err="1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academics.hse.ru</a:t>
            </a:r>
            <a:r>
              <a:rPr lang="en-AU" sz="4000" u="sng" dirty="0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AU" sz="4000" u="sng" dirty="0" err="1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awc</a:t>
            </a:r>
            <a:r>
              <a:rPr lang="en-AU" sz="4000" u="sng" dirty="0">
                <a:solidFill>
                  <a:srgbClr val="003298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/seminars</a:t>
            </a:r>
            <a:endParaRPr lang="ru-RU" sz="4000" u="sng" dirty="0">
              <a:solidFill>
                <a:srgbClr val="003298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D80424-AC77-EF4D-BE05-6714EB06A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520" y="2790411"/>
            <a:ext cx="9399252" cy="8944954"/>
          </a:xfrm>
          <a:prstGeom prst="rect">
            <a:avLst/>
          </a:prstGeom>
        </p:spPr>
      </p:pic>
      <p:pic>
        <p:nvPicPr>
          <p:cNvPr id="9" name="Picture 4" descr="ÐÐ°ÑÑÐ¸Ð½ÐºÐ¸ Ð¿Ð¾ Ð·Ð°Ð¿ÑÐ¾ÑÑ apply for the course">
            <a:extLst>
              <a:ext uri="{FF2B5EF4-FFF2-40B4-BE49-F238E27FC236}">
                <a16:creationId xmlns:a16="http://schemas.microsoft.com/office/drawing/2014/main" id="{F560838B-041C-E64C-AC45-42B0A5E9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242" y="10225144"/>
            <a:ext cx="2996023" cy="23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A5B231-FCC2-A04D-B977-0F51DF5C539F}"/>
              </a:ext>
            </a:extLst>
          </p:cNvPr>
          <p:cNvSpPr/>
          <p:nvPr/>
        </p:nvSpPr>
        <p:spPr>
          <a:xfrm>
            <a:off x="1210960" y="10368350"/>
            <a:ext cx="3278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Регистрация:</a:t>
            </a:r>
          </a:p>
        </p:txBody>
      </p:sp>
    </p:spTree>
    <p:extLst>
      <p:ext uri="{BB962C8B-B14F-4D97-AF65-F5344CB8AC3E}">
        <p14:creationId xmlns:p14="http://schemas.microsoft.com/office/powerpoint/2010/main" val="120888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20246</TotalTime>
  <Words>392</Words>
  <Application>Microsoft Office PowerPoint</Application>
  <PresentationFormat>Произвольный</PresentationFormat>
  <Paragraphs>84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Helvetica</vt:lpstr>
      <vt:lpstr>Helvetica Light</vt:lpstr>
      <vt:lpstr>Helvetica Neue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Кремлёв</dc:creator>
  <cp:lastModifiedBy>Пользователь Windows</cp:lastModifiedBy>
  <cp:revision>295</cp:revision>
  <dcterms:modified xsi:type="dcterms:W3CDTF">2020-09-17T10:39:20Z</dcterms:modified>
</cp:coreProperties>
</file>