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71" r:id="rId5"/>
    <p:sldId id="277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4" r:id="rId19"/>
    <p:sldId id="276" r:id="rId20"/>
    <p:sldId id="258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3EF0A-E754-4975-9437-E4042C1BC18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4BEC60-1EE5-46C4-AD95-C95C7A74BD26}">
      <dgm:prSet phldrT="[Текст]"/>
      <dgm:spPr/>
      <dgm:t>
        <a:bodyPr/>
        <a:lstStyle/>
        <a:p>
          <a:r>
            <a:rPr lang="ru-RU" dirty="0" smtClean="0"/>
            <a:t>Решение о приеме на работу</a:t>
          </a:r>
          <a:endParaRPr lang="ru-RU" dirty="0"/>
        </a:p>
      </dgm:t>
    </dgm:pt>
    <dgm:pt modelId="{C0AEB0CB-DC05-41ED-8721-8A29A6DC35C4}" type="parTrans" cxnId="{4853B208-D3D1-406A-A85E-94B79D2AEDD8}">
      <dgm:prSet/>
      <dgm:spPr/>
      <dgm:t>
        <a:bodyPr/>
        <a:lstStyle/>
        <a:p>
          <a:endParaRPr lang="ru-RU"/>
        </a:p>
      </dgm:t>
    </dgm:pt>
    <dgm:pt modelId="{3CEB9971-6F5A-4BA0-8FAA-C00BED16F307}" type="sibTrans" cxnId="{4853B208-D3D1-406A-A85E-94B79D2AEDD8}">
      <dgm:prSet/>
      <dgm:spPr/>
      <dgm:t>
        <a:bodyPr/>
        <a:lstStyle/>
        <a:p>
          <a:endParaRPr lang="ru-RU"/>
        </a:p>
      </dgm:t>
    </dgm:pt>
    <dgm:pt modelId="{5C4000A9-9C80-4366-94F0-36643C880EF7}">
      <dgm:prSet phldrT="[Текст]"/>
      <dgm:spPr/>
      <dgm:t>
        <a:bodyPr/>
        <a:lstStyle/>
        <a:p>
          <a:r>
            <a:rPr lang="ru-RU" dirty="0" smtClean="0"/>
            <a:t>Подготовка документов</a:t>
          </a:r>
          <a:endParaRPr lang="ru-RU" dirty="0"/>
        </a:p>
      </dgm:t>
    </dgm:pt>
    <dgm:pt modelId="{061F81AD-C0A7-4765-9386-800B692A3291}" type="parTrans" cxnId="{ACAFC35A-17B2-4285-9EE7-F3B51305E02B}">
      <dgm:prSet/>
      <dgm:spPr/>
      <dgm:t>
        <a:bodyPr/>
        <a:lstStyle/>
        <a:p>
          <a:endParaRPr lang="ru-RU"/>
        </a:p>
      </dgm:t>
    </dgm:pt>
    <dgm:pt modelId="{FD769D35-851A-4D35-9F74-1A3E4FB6DEB0}" type="sibTrans" cxnId="{ACAFC35A-17B2-4285-9EE7-F3B51305E02B}">
      <dgm:prSet/>
      <dgm:spPr/>
      <dgm:t>
        <a:bodyPr/>
        <a:lstStyle/>
        <a:p>
          <a:endParaRPr lang="ru-RU"/>
        </a:p>
      </dgm:t>
    </dgm:pt>
    <dgm:pt modelId="{2C54BA0B-701A-4700-AAA0-3FC9CCFA755B}">
      <dgm:prSet phldrT="[Текст]"/>
      <dgm:spPr/>
      <dgm:t>
        <a:bodyPr/>
        <a:lstStyle/>
        <a:p>
          <a:r>
            <a:rPr lang="ru-RU" dirty="0" smtClean="0"/>
            <a:t>Оформление сотрудника и внесение сведений в БД ИС-ПРО</a:t>
          </a:r>
          <a:endParaRPr lang="ru-RU" dirty="0"/>
        </a:p>
      </dgm:t>
    </dgm:pt>
    <dgm:pt modelId="{9705A8C8-2537-4FCE-81E3-612FAE555088}" type="parTrans" cxnId="{B95E6000-4EC6-47FA-BA0C-3B7E524081D9}">
      <dgm:prSet/>
      <dgm:spPr/>
      <dgm:t>
        <a:bodyPr/>
        <a:lstStyle/>
        <a:p>
          <a:endParaRPr lang="ru-RU"/>
        </a:p>
      </dgm:t>
    </dgm:pt>
    <dgm:pt modelId="{F457F7A8-0723-4BE3-9DC3-DEC3EA3EE357}" type="sibTrans" cxnId="{B95E6000-4EC6-47FA-BA0C-3B7E524081D9}">
      <dgm:prSet/>
      <dgm:spPr/>
      <dgm:t>
        <a:bodyPr/>
        <a:lstStyle/>
        <a:p>
          <a:endParaRPr lang="ru-RU"/>
        </a:p>
      </dgm:t>
    </dgm:pt>
    <dgm:pt modelId="{7595CD68-861C-4EC1-A58B-979DD61EB27A}">
      <dgm:prSet phldrT="[Текст]"/>
      <dgm:spPr/>
      <dgm:t>
        <a:bodyPr/>
        <a:lstStyle/>
        <a:p>
          <a:r>
            <a:rPr lang="ru-RU" dirty="0" smtClean="0"/>
            <a:t>УП</a:t>
          </a:r>
          <a:endParaRPr lang="ru-RU" dirty="0"/>
        </a:p>
      </dgm:t>
    </dgm:pt>
    <dgm:pt modelId="{09EAD9DC-0C36-4EBD-94F2-A8FCB83623BD}" type="parTrans" cxnId="{358E12B4-36F8-4AB0-A0E3-B90FE3401485}">
      <dgm:prSet/>
      <dgm:spPr/>
      <dgm:t>
        <a:bodyPr/>
        <a:lstStyle/>
        <a:p>
          <a:endParaRPr lang="ru-RU"/>
        </a:p>
      </dgm:t>
    </dgm:pt>
    <dgm:pt modelId="{05CEF48D-EC5A-4A0F-A16D-AEB58E0F71A4}" type="sibTrans" cxnId="{358E12B4-36F8-4AB0-A0E3-B90FE3401485}">
      <dgm:prSet/>
      <dgm:spPr/>
      <dgm:t>
        <a:bodyPr/>
        <a:lstStyle/>
        <a:p>
          <a:endParaRPr lang="ru-RU"/>
        </a:p>
      </dgm:t>
    </dgm:pt>
    <dgm:pt modelId="{84D4835C-9B8B-4781-BE81-572161582AF1}">
      <dgm:prSet phldrT="[Текст]"/>
      <dgm:spPr/>
      <dgm:t>
        <a:bodyPr/>
        <a:lstStyle/>
        <a:p>
          <a:r>
            <a:rPr lang="ru-RU" dirty="0" smtClean="0"/>
            <a:t>ПФУ</a:t>
          </a:r>
          <a:endParaRPr lang="ru-RU" dirty="0"/>
        </a:p>
      </dgm:t>
    </dgm:pt>
    <dgm:pt modelId="{E21EE341-62A1-4CF9-B005-D2546C04A522}" type="parTrans" cxnId="{ACBA3F40-90B4-4606-9211-9B66DF146B8D}">
      <dgm:prSet/>
      <dgm:spPr/>
      <dgm:t>
        <a:bodyPr/>
        <a:lstStyle/>
        <a:p>
          <a:endParaRPr lang="ru-RU"/>
        </a:p>
      </dgm:t>
    </dgm:pt>
    <dgm:pt modelId="{342DF77D-6890-43D7-97D7-FCE0E8D71F61}" type="sibTrans" cxnId="{ACBA3F40-90B4-4606-9211-9B66DF146B8D}">
      <dgm:prSet/>
      <dgm:spPr/>
      <dgm:t>
        <a:bodyPr/>
        <a:lstStyle/>
        <a:p>
          <a:endParaRPr lang="ru-RU"/>
        </a:p>
      </dgm:t>
    </dgm:pt>
    <dgm:pt modelId="{B887D551-F95F-4205-B94B-ABD0A5C27F6F}">
      <dgm:prSet phldrT="[Текст]"/>
      <dgm:spPr/>
      <dgm:t>
        <a:bodyPr/>
        <a:lstStyle/>
        <a:p>
          <a:r>
            <a:rPr lang="ru-RU" dirty="0" smtClean="0"/>
            <a:t>Появление страницы на портале ВШЭ</a:t>
          </a:r>
          <a:endParaRPr lang="ru-RU" dirty="0"/>
        </a:p>
      </dgm:t>
    </dgm:pt>
    <dgm:pt modelId="{513E1589-9E2A-48E2-99A2-A7CCB281BB66}" type="parTrans" cxnId="{B0BEE8A0-072E-45BB-9075-EE06B77B667E}">
      <dgm:prSet/>
      <dgm:spPr/>
      <dgm:t>
        <a:bodyPr/>
        <a:lstStyle/>
        <a:p>
          <a:endParaRPr lang="ru-RU"/>
        </a:p>
      </dgm:t>
    </dgm:pt>
    <dgm:pt modelId="{09C67A71-ABF1-4542-A466-3527B8E37451}" type="sibTrans" cxnId="{B0BEE8A0-072E-45BB-9075-EE06B77B667E}">
      <dgm:prSet/>
      <dgm:spPr/>
      <dgm:t>
        <a:bodyPr/>
        <a:lstStyle/>
        <a:p>
          <a:endParaRPr lang="ru-RU"/>
        </a:p>
      </dgm:t>
    </dgm:pt>
    <dgm:pt modelId="{95B3BC8A-F78F-45F5-91F0-0996C31131BF}">
      <dgm:prSet phldrT="[Текст]"/>
      <dgm:spPr/>
      <dgm:t>
        <a:bodyPr/>
        <a:lstStyle/>
        <a:p>
          <a:r>
            <a:rPr lang="ru-RU" dirty="0" smtClean="0"/>
            <a:t>Выгружается автоматически</a:t>
          </a:r>
          <a:endParaRPr lang="ru-RU" dirty="0"/>
        </a:p>
      </dgm:t>
    </dgm:pt>
    <dgm:pt modelId="{64681774-B56D-4822-9C63-599C47D0D135}" type="parTrans" cxnId="{0B8743FA-E27E-4453-B101-5856D214B3EF}">
      <dgm:prSet/>
      <dgm:spPr/>
      <dgm:t>
        <a:bodyPr/>
        <a:lstStyle/>
        <a:p>
          <a:endParaRPr lang="ru-RU"/>
        </a:p>
      </dgm:t>
    </dgm:pt>
    <dgm:pt modelId="{A6C7BD0D-7A84-46AB-BA5C-4DFE13889362}" type="sibTrans" cxnId="{0B8743FA-E27E-4453-B101-5856D214B3EF}">
      <dgm:prSet/>
      <dgm:spPr/>
      <dgm:t>
        <a:bodyPr/>
        <a:lstStyle/>
        <a:p>
          <a:endParaRPr lang="ru-RU"/>
        </a:p>
      </dgm:t>
    </dgm:pt>
    <dgm:pt modelId="{9F4E9E11-F90F-4A2F-A93C-C90AC159FC3C}" type="pres">
      <dgm:prSet presAssocID="{BBE3EF0A-E754-4975-9437-E4042C1BC1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FA438-A196-434A-8481-B86B6AED635C}" type="pres">
      <dgm:prSet presAssocID="{B887D551-F95F-4205-B94B-ABD0A5C27F6F}" presName="boxAndChildren" presStyleCnt="0"/>
      <dgm:spPr/>
    </dgm:pt>
    <dgm:pt modelId="{AD58E510-AC5E-499B-B831-16BD1D1C9673}" type="pres">
      <dgm:prSet presAssocID="{B887D551-F95F-4205-B94B-ABD0A5C27F6F}" presName="parentTextBox" presStyleLbl="node1" presStyleIdx="0" presStyleCnt="3"/>
      <dgm:spPr/>
      <dgm:t>
        <a:bodyPr/>
        <a:lstStyle/>
        <a:p>
          <a:endParaRPr lang="ru-RU"/>
        </a:p>
      </dgm:t>
    </dgm:pt>
    <dgm:pt modelId="{7E3021D2-3273-4AF1-8A14-8358637DE41E}" type="pres">
      <dgm:prSet presAssocID="{B887D551-F95F-4205-B94B-ABD0A5C27F6F}" presName="entireBox" presStyleLbl="node1" presStyleIdx="0" presStyleCnt="3"/>
      <dgm:spPr/>
      <dgm:t>
        <a:bodyPr/>
        <a:lstStyle/>
        <a:p>
          <a:endParaRPr lang="ru-RU"/>
        </a:p>
      </dgm:t>
    </dgm:pt>
    <dgm:pt modelId="{57056207-D30C-42F9-B857-83408D83CC18}" type="pres">
      <dgm:prSet presAssocID="{B887D551-F95F-4205-B94B-ABD0A5C27F6F}" presName="descendantBox" presStyleCnt="0"/>
      <dgm:spPr/>
    </dgm:pt>
    <dgm:pt modelId="{556E6CAC-00B2-4C23-B526-182D5C059732}" type="pres">
      <dgm:prSet presAssocID="{95B3BC8A-F78F-45F5-91F0-0996C31131B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7498B-FC45-4D3C-A8AF-BE2DACE81765}" type="pres">
      <dgm:prSet presAssocID="{F457F7A8-0723-4BE3-9DC3-DEC3EA3EE357}" presName="sp" presStyleCnt="0"/>
      <dgm:spPr/>
    </dgm:pt>
    <dgm:pt modelId="{862095A5-2400-436A-AC48-565246C8D951}" type="pres">
      <dgm:prSet presAssocID="{2C54BA0B-701A-4700-AAA0-3FC9CCFA755B}" presName="arrowAndChildren" presStyleCnt="0"/>
      <dgm:spPr/>
    </dgm:pt>
    <dgm:pt modelId="{9415129F-5857-4DDC-8725-EFE46912E39C}" type="pres">
      <dgm:prSet presAssocID="{2C54BA0B-701A-4700-AAA0-3FC9CCFA755B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FE9D3EF2-5217-407A-9490-76B25D6FA6D2}" type="pres">
      <dgm:prSet presAssocID="{2C54BA0B-701A-4700-AAA0-3FC9CCFA755B}" presName="arrow" presStyleLbl="node1" presStyleIdx="1" presStyleCnt="3"/>
      <dgm:spPr/>
      <dgm:t>
        <a:bodyPr/>
        <a:lstStyle/>
        <a:p>
          <a:endParaRPr lang="ru-RU"/>
        </a:p>
      </dgm:t>
    </dgm:pt>
    <dgm:pt modelId="{D0E3F8FC-778D-46A6-9B7B-29C48C83B8F9}" type="pres">
      <dgm:prSet presAssocID="{2C54BA0B-701A-4700-AAA0-3FC9CCFA755B}" presName="descendantArrow" presStyleCnt="0"/>
      <dgm:spPr/>
    </dgm:pt>
    <dgm:pt modelId="{6D686E71-443E-440D-A0EE-257922A4010C}" type="pres">
      <dgm:prSet presAssocID="{7595CD68-861C-4EC1-A58B-979DD61EB27A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B455A-BC90-4FCD-8CE6-F37C93E3877B}" type="pres">
      <dgm:prSet presAssocID="{84D4835C-9B8B-4781-BE81-572161582AF1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0C392-EC8B-4AD6-89AE-DB8CAD0287E9}" type="pres">
      <dgm:prSet presAssocID="{3CEB9971-6F5A-4BA0-8FAA-C00BED16F307}" presName="sp" presStyleCnt="0"/>
      <dgm:spPr/>
    </dgm:pt>
    <dgm:pt modelId="{C23796CF-B6D6-4FC8-876B-A52A89891FB6}" type="pres">
      <dgm:prSet presAssocID="{FA4BEC60-1EE5-46C4-AD95-C95C7A74BD26}" presName="arrowAndChildren" presStyleCnt="0"/>
      <dgm:spPr/>
    </dgm:pt>
    <dgm:pt modelId="{A18C88E4-09B0-4E72-8320-8C05B2197CF6}" type="pres">
      <dgm:prSet presAssocID="{FA4BEC60-1EE5-46C4-AD95-C95C7A74BD2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9E1AC1F9-037F-47A2-92B1-0BB80FD9669C}" type="pres">
      <dgm:prSet presAssocID="{FA4BEC60-1EE5-46C4-AD95-C95C7A74BD26}" presName="arrow" presStyleLbl="node1" presStyleIdx="2" presStyleCnt="3"/>
      <dgm:spPr/>
      <dgm:t>
        <a:bodyPr/>
        <a:lstStyle/>
        <a:p>
          <a:endParaRPr lang="ru-RU"/>
        </a:p>
      </dgm:t>
    </dgm:pt>
    <dgm:pt modelId="{CB1C81D2-BDB2-4C92-B910-6A257D8A41EF}" type="pres">
      <dgm:prSet presAssocID="{FA4BEC60-1EE5-46C4-AD95-C95C7A74BD26}" presName="descendantArrow" presStyleCnt="0"/>
      <dgm:spPr/>
    </dgm:pt>
    <dgm:pt modelId="{91852FFB-3E16-47B2-96E1-626361B0049E}" type="pres">
      <dgm:prSet presAssocID="{5C4000A9-9C80-4366-94F0-36643C880EF7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C41AA-52CC-46B5-8559-304666DA43C4}" type="presOf" srcId="{B887D551-F95F-4205-B94B-ABD0A5C27F6F}" destId="{7E3021D2-3273-4AF1-8A14-8358637DE41E}" srcOrd="1" destOrd="0" presId="urn:microsoft.com/office/officeart/2005/8/layout/process4"/>
    <dgm:cxn modelId="{0B8743FA-E27E-4453-B101-5856D214B3EF}" srcId="{B887D551-F95F-4205-B94B-ABD0A5C27F6F}" destId="{95B3BC8A-F78F-45F5-91F0-0996C31131BF}" srcOrd="0" destOrd="0" parTransId="{64681774-B56D-4822-9C63-599C47D0D135}" sibTransId="{A6C7BD0D-7A84-46AB-BA5C-4DFE13889362}"/>
    <dgm:cxn modelId="{4853B208-D3D1-406A-A85E-94B79D2AEDD8}" srcId="{BBE3EF0A-E754-4975-9437-E4042C1BC184}" destId="{FA4BEC60-1EE5-46C4-AD95-C95C7A74BD26}" srcOrd="0" destOrd="0" parTransId="{C0AEB0CB-DC05-41ED-8721-8A29A6DC35C4}" sibTransId="{3CEB9971-6F5A-4BA0-8FAA-C00BED16F307}"/>
    <dgm:cxn modelId="{40AB4EA7-94A4-4CB5-821B-D221FB05C22F}" type="presOf" srcId="{B887D551-F95F-4205-B94B-ABD0A5C27F6F}" destId="{AD58E510-AC5E-499B-B831-16BD1D1C9673}" srcOrd="0" destOrd="0" presId="urn:microsoft.com/office/officeart/2005/8/layout/process4"/>
    <dgm:cxn modelId="{ACAFC35A-17B2-4285-9EE7-F3B51305E02B}" srcId="{FA4BEC60-1EE5-46C4-AD95-C95C7A74BD26}" destId="{5C4000A9-9C80-4366-94F0-36643C880EF7}" srcOrd="0" destOrd="0" parTransId="{061F81AD-C0A7-4765-9386-800B692A3291}" sibTransId="{FD769D35-851A-4D35-9F74-1A3E4FB6DEB0}"/>
    <dgm:cxn modelId="{48E1CFE9-3BC0-41ED-B908-53E07D5F709D}" type="presOf" srcId="{2C54BA0B-701A-4700-AAA0-3FC9CCFA755B}" destId="{9415129F-5857-4DDC-8725-EFE46912E39C}" srcOrd="0" destOrd="0" presId="urn:microsoft.com/office/officeart/2005/8/layout/process4"/>
    <dgm:cxn modelId="{14CF055A-7C21-4918-98E8-18CF5561B2F5}" type="presOf" srcId="{95B3BC8A-F78F-45F5-91F0-0996C31131BF}" destId="{556E6CAC-00B2-4C23-B526-182D5C059732}" srcOrd="0" destOrd="0" presId="urn:microsoft.com/office/officeart/2005/8/layout/process4"/>
    <dgm:cxn modelId="{06069DBC-F5EB-4D68-8747-51938427E139}" type="presOf" srcId="{FA4BEC60-1EE5-46C4-AD95-C95C7A74BD26}" destId="{A18C88E4-09B0-4E72-8320-8C05B2197CF6}" srcOrd="0" destOrd="0" presId="urn:microsoft.com/office/officeart/2005/8/layout/process4"/>
    <dgm:cxn modelId="{BF49729A-3594-4C7B-A726-FE88F85E090B}" type="presOf" srcId="{7595CD68-861C-4EC1-A58B-979DD61EB27A}" destId="{6D686E71-443E-440D-A0EE-257922A4010C}" srcOrd="0" destOrd="0" presId="urn:microsoft.com/office/officeart/2005/8/layout/process4"/>
    <dgm:cxn modelId="{C3E3EC74-8C05-4BFD-AAD9-37D0C2DD2CA9}" type="presOf" srcId="{2C54BA0B-701A-4700-AAA0-3FC9CCFA755B}" destId="{FE9D3EF2-5217-407A-9490-76B25D6FA6D2}" srcOrd="1" destOrd="0" presId="urn:microsoft.com/office/officeart/2005/8/layout/process4"/>
    <dgm:cxn modelId="{071D86ED-820F-4742-9DA7-83012D908B15}" type="presOf" srcId="{FA4BEC60-1EE5-46C4-AD95-C95C7A74BD26}" destId="{9E1AC1F9-037F-47A2-92B1-0BB80FD9669C}" srcOrd="1" destOrd="0" presId="urn:microsoft.com/office/officeart/2005/8/layout/process4"/>
    <dgm:cxn modelId="{358E12B4-36F8-4AB0-A0E3-B90FE3401485}" srcId="{2C54BA0B-701A-4700-AAA0-3FC9CCFA755B}" destId="{7595CD68-861C-4EC1-A58B-979DD61EB27A}" srcOrd="0" destOrd="0" parTransId="{09EAD9DC-0C36-4EBD-94F2-A8FCB83623BD}" sibTransId="{05CEF48D-EC5A-4A0F-A16D-AEB58E0F71A4}"/>
    <dgm:cxn modelId="{429268E2-8BD2-47CD-975E-BDC55A34892A}" type="presOf" srcId="{5C4000A9-9C80-4366-94F0-36643C880EF7}" destId="{91852FFB-3E16-47B2-96E1-626361B0049E}" srcOrd="0" destOrd="0" presId="urn:microsoft.com/office/officeart/2005/8/layout/process4"/>
    <dgm:cxn modelId="{405C2425-2D95-4A1E-9345-97EF72BB2A37}" type="presOf" srcId="{84D4835C-9B8B-4781-BE81-572161582AF1}" destId="{2EFB455A-BC90-4FCD-8CE6-F37C93E3877B}" srcOrd="0" destOrd="0" presId="urn:microsoft.com/office/officeart/2005/8/layout/process4"/>
    <dgm:cxn modelId="{ACBA3F40-90B4-4606-9211-9B66DF146B8D}" srcId="{2C54BA0B-701A-4700-AAA0-3FC9CCFA755B}" destId="{84D4835C-9B8B-4781-BE81-572161582AF1}" srcOrd="1" destOrd="0" parTransId="{E21EE341-62A1-4CF9-B005-D2546C04A522}" sibTransId="{342DF77D-6890-43D7-97D7-FCE0E8D71F61}"/>
    <dgm:cxn modelId="{B95E6000-4EC6-47FA-BA0C-3B7E524081D9}" srcId="{BBE3EF0A-E754-4975-9437-E4042C1BC184}" destId="{2C54BA0B-701A-4700-AAA0-3FC9CCFA755B}" srcOrd="1" destOrd="0" parTransId="{9705A8C8-2537-4FCE-81E3-612FAE555088}" sibTransId="{F457F7A8-0723-4BE3-9DC3-DEC3EA3EE357}"/>
    <dgm:cxn modelId="{B0BEE8A0-072E-45BB-9075-EE06B77B667E}" srcId="{BBE3EF0A-E754-4975-9437-E4042C1BC184}" destId="{B887D551-F95F-4205-B94B-ABD0A5C27F6F}" srcOrd="2" destOrd="0" parTransId="{513E1589-9E2A-48E2-99A2-A7CCB281BB66}" sibTransId="{09C67A71-ABF1-4542-A466-3527B8E37451}"/>
    <dgm:cxn modelId="{36A32F7F-62F7-4778-B2E2-21F1DDC0EA36}" type="presOf" srcId="{BBE3EF0A-E754-4975-9437-E4042C1BC184}" destId="{9F4E9E11-F90F-4A2F-A93C-C90AC159FC3C}" srcOrd="0" destOrd="0" presId="urn:microsoft.com/office/officeart/2005/8/layout/process4"/>
    <dgm:cxn modelId="{2676115B-C3C9-4A8E-9F67-43AE3A2BEC81}" type="presParOf" srcId="{9F4E9E11-F90F-4A2F-A93C-C90AC159FC3C}" destId="{F22FA438-A196-434A-8481-B86B6AED635C}" srcOrd="0" destOrd="0" presId="urn:microsoft.com/office/officeart/2005/8/layout/process4"/>
    <dgm:cxn modelId="{E3176190-8903-4855-81FF-7CE22E878FE4}" type="presParOf" srcId="{F22FA438-A196-434A-8481-B86B6AED635C}" destId="{AD58E510-AC5E-499B-B831-16BD1D1C9673}" srcOrd="0" destOrd="0" presId="urn:microsoft.com/office/officeart/2005/8/layout/process4"/>
    <dgm:cxn modelId="{9796D9D3-0C75-47B0-A0BF-1B4AEC761636}" type="presParOf" srcId="{F22FA438-A196-434A-8481-B86B6AED635C}" destId="{7E3021D2-3273-4AF1-8A14-8358637DE41E}" srcOrd="1" destOrd="0" presId="urn:microsoft.com/office/officeart/2005/8/layout/process4"/>
    <dgm:cxn modelId="{15964EFB-5005-4D83-9629-262A534148B9}" type="presParOf" srcId="{F22FA438-A196-434A-8481-B86B6AED635C}" destId="{57056207-D30C-42F9-B857-83408D83CC18}" srcOrd="2" destOrd="0" presId="urn:microsoft.com/office/officeart/2005/8/layout/process4"/>
    <dgm:cxn modelId="{450A68B1-57D4-4EA6-A15A-68C7CADF11F5}" type="presParOf" srcId="{57056207-D30C-42F9-B857-83408D83CC18}" destId="{556E6CAC-00B2-4C23-B526-182D5C059732}" srcOrd="0" destOrd="0" presId="urn:microsoft.com/office/officeart/2005/8/layout/process4"/>
    <dgm:cxn modelId="{0D6DFDD4-7413-4FEE-871E-C2D94CC87DAC}" type="presParOf" srcId="{9F4E9E11-F90F-4A2F-A93C-C90AC159FC3C}" destId="{6477498B-FC45-4D3C-A8AF-BE2DACE81765}" srcOrd="1" destOrd="0" presId="urn:microsoft.com/office/officeart/2005/8/layout/process4"/>
    <dgm:cxn modelId="{61468900-5CA1-45F1-9742-6694CB195BE2}" type="presParOf" srcId="{9F4E9E11-F90F-4A2F-A93C-C90AC159FC3C}" destId="{862095A5-2400-436A-AC48-565246C8D951}" srcOrd="2" destOrd="0" presId="urn:microsoft.com/office/officeart/2005/8/layout/process4"/>
    <dgm:cxn modelId="{FE11B374-B25F-41B2-A1C7-EFB5D747C705}" type="presParOf" srcId="{862095A5-2400-436A-AC48-565246C8D951}" destId="{9415129F-5857-4DDC-8725-EFE46912E39C}" srcOrd="0" destOrd="0" presId="urn:microsoft.com/office/officeart/2005/8/layout/process4"/>
    <dgm:cxn modelId="{378E7372-C48A-4703-8122-143219E39E24}" type="presParOf" srcId="{862095A5-2400-436A-AC48-565246C8D951}" destId="{FE9D3EF2-5217-407A-9490-76B25D6FA6D2}" srcOrd="1" destOrd="0" presId="urn:microsoft.com/office/officeart/2005/8/layout/process4"/>
    <dgm:cxn modelId="{BF04352B-FC9C-4388-9C54-4DBF81E10E84}" type="presParOf" srcId="{862095A5-2400-436A-AC48-565246C8D951}" destId="{D0E3F8FC-778D-46A6-9B7B-29C48C83B8F9}" srcOrd="2" destOrd="0" presId="urn:microsoft.com/office/officeart/2005/8/layout/process4"/>
    <dgm:cxn modelId="{BC63F268-E714-4B5C-A59A-E1B91E711EE7}" type="presParOf" srcId="{D0E3F8FC-778D-46A6-9B7B-29C48C83B8F9}" destId="{6D686E71-443E-440D-A0EE-257922A4010C}" srcOrd="0" destOrd="0" presId="urn:microsoft.com/office/officeart/2005/8/layout/process4"/>
    <dgm:cxn modelId="{6513BE3A-E33F-44AD-B3E5-31575CD8C6B5}" type="presParOf" srcId="{D0E3F8FC-778D-46A6-9B7B-29C48C83B8F9}" destId="{2EFB455A-BC90-4FCD-8CE6-F37C93E3877B}" srcOrd="1" destOrd="0" presId="urn:microsoft.com/office/officeart/2005/8/layout/process4"/>
    <dgm:cxn modelId="{0ECF46A5-8613-4C70-9290-4076035F59CE}" type="presParOf" srcId="{9F4E9E11-F90F-4A2F-A93C-C90AC159FC3C}" destId="{D760C392-EC8B-4AD6-89AE-DB8CAD0287E9}" srcOrd="3" destOrd="0" presId="urn:microsoft.com/office/officeart/2005/8/layout/process4"/>
    <dgm:cxn modelId="{D2E23465-B4BF-403E-9AF7-BFD62F52A972}" type="presParOf" srcId="{9F4E9E11-F90F-4A2F-A93C-C90AC159FC3C}" destId="{C23796CF-B6D6-4FC8-876B-A52A89891FB6}" srcOrd="4" destOrd="0" presId="urn:microsoft.com/office/officeart/2005/8/layout/process4"/>
    <dgm:cxn modelId="{8565512F-A52A-4B59-9911-718CBA1FF7F3}" type="presParOf" srcId="{C23796CF-B6D6-4FC8-876B-A52A89891FB6}" destId="{A18C88E4-09B0-4E72-8320-8C05B2197CF6}" srcOrd="0" destOrd="0" presId="urn:microsoft.com/office/officeart/2005/8/layout/process4"/>
    <dgm:cxn modelId="{9C585A43-1290-49B5-A569-4B565823719A}" type="presParOf" srcId="{C23796CF-B6D6-4FC8-876B-A52A89891FB6}" destId="{9E1AC1F9-037F-47A2-92B1-0BB80FD9669C}" srcOrd="1" destOrd="0" presId="urn:microsoft.com/office/officeart/2005/8/layout/process4"/>
    <dgm:cxn modelId="{B8044C7D-86A4-49E0-9FB2-CFD9DC928A83}" type="presParOf" srcId="{C23796CF-B6D6-4FC8-876B-A52A89891FB6}" destId="{CB1C81D2-BDB2-4C92-B910-6A257D8A41EF}" srcOrd="2" destOrd="0" presId="urn:microsoft.com/office/officeart/2005/8/layout/process4"/>
    <dgm:cxn modelId="{FCB0377C-413C-432A-A3B0-02E12ECC61B6}" type="presParOf" srcId="{CB1C81D2-BDB2-4C92-B910-6A257D8A41EF}" destId="{91852FFB-3E16-47B2-96E1-626361B004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021D2-3273-4AF1-8A14-8358637DE41E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Появление страницы на портале ВШЭ</a:t>
          </a:r>
          <a:endParaRPr lang="ru-RU" sz="1800" kern="1200" dirty="0"/>
        </a:p>
      </dsp:txBody>
      <dsp:txXfrm>
        <a:off x="0" y="3059187"/>
        <a:ext cx="6096000" cy="542210"/>
      </dsp:txXfrm>
    </dsp:sp>
    <dsp:sp modelId="{556E6CAC-00B2-4C23-B526-182D5C059732}">
      <dsp:nvSpPr>
        <dsp:cNvPr id="0" name=""/>
        <dsp:cNvSpPr/>
      </dsp:nvSpPr>
      <dsp:spPr>
        <a:xfrm>
          <a:off x="0" y="3581316"/>
          <a:ext cx="6096000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Выгружается автоматически</a:t>
          </a:r>
          <a:endParaRPr lang="ru-RU" sz="2700" kern="1200" dirty="0"/>
        </a:p>
      </dsp:txBody>
      <dsp:txXfrm>
        <a:off x="0" y="3581316"/>
        <a:ext cx="6096000" cy="461883"/>
      </dsp:txXfrm>
    </dsp:sp>
    <dsp:sp modelId="{FE9D3EF2-5217-407A-9490-76B25D6FA6D2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Оформление сотрудника и внесение сведений в БД ИС-ПРО</a:t>
          </a:r>
          <a:endParaRPr lang="ru-RU" sz="1800" kern="1200" dirty="0"/>
        </a:p>
      </dsp:txBody>
      <dsp:txXfrm rot="-10800000">
        <a:off x="0" y="1529953"/>
        <a:ext cx="6096000" cy="542047"/>
      </dsp:txXfrm>
    </dsp:sp>
    <dsp:sp modelId="{6D686E71-443E-440D-A0EE-257922A4010C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УП</a:t>
          </a:r>
          <a:endParaRPr lang="ru-RU" sz="2700" kern="1200" dirty="0"/>
        </a:p>
      </dsp:txBody>
      <dsp:txXfrm>
        <a:off x="0" y="2072001"/>
        <a:ext cx="3047999" cy="461744"/>
      </dsp:txXfrm>
    </dsp:sp>
    <dsp:sp modelId="{2EFB455A-BC90-4FCD-8CE6-F37C93E3877B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ПФУ</a:t>
          </a:r>
          <a:endParaRPr lang="ru-RU" sz="2700" kern="1200" dirty="0"/>
        </a:p>
      </dsp:txBody>
      <dsp:txXfrm>
        <a:off x="3048000" y="2072001"/>
        <a:ext cx="3047999" cy="461744"/>
      </dsp:txXfrm>
    </dsp:sp>
    <dsp:sp modelId="{9E1AC1F9-037F-47A2-92B1-0BB80FD9669C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Решение о приеме на работу</a:t>
          </a:r>
          <a:endParaRPr lang="ru-RU" sz="1800" kern="1200" dirty="0"/>
        </a:p>
      </dsp:txBody>
      <dsp:txXfrm rot="-10800000">
        <a:off x="0" y="718"/>
        <a:ext cx="6096000" cy="542047"/>
      </dsp:txXfrm>
    </dsp:sp>
    <dsp:sp modelId="{91852FFB-3E16-47B2-96E1-626361B0049E}">
      <dsp:nvSpPr>
        <dsp:cNvPr id="0" name=""/>
        <dsp:cNvSpPr/>
      </dsp:nvSpPr>
      <dsp:spPr>
        <a:xfrm>
          <a:off x="0" y="542766"/>
          <a:ext cx="6096000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Подготовка документов</a:t>
          </a:r>
          <a:endParaRPr lang="ru-RU" sz="2700" kern="1200" dirty="0"/>
        </a:p>
      </dsp:txBody>
      <dsp:txXfrm>
        <a:off x="0" y="542766"/>
        <a:ext cx="6096000" cy="461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hse.ru/newp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ortal@hse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ortalnews@hse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ublications@hse.ru" TargetMode="External"/><Relationship Id="rId4" Type="http://schemas.openxmlformats.org/officeDocument/2006/relationships/hyperlink" Target="mailto:portal@hse.ru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ortal@hse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tal.hse.ru/help/manage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docs/152411873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tal.hse.ru/help/manager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/>
              <a:t>Ресурсы портала. Личные страницы преподавателей. Стандарты заполнения персональной страницы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Наталья Аболина, Мария Бесова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Управление по информационным ресурсам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508750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14006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Сведения, вносимые сотрудником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5930538" y="2830250"/>
            <a:ext cx="1645920" cy="1715589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537251" y="1402080"/>
            <a:ext cx="5114611" cy="4815840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757646" y="1550387"/>
            <a:ext cx="3607979" cy="433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Фотография</a:t>
            </a:r>
          </a:p>
          <a:p>
            <a:pPr marL="0" indent="0" eaLnBrk="1" hangingPunct="1">
              <a:buNone/>
            </a:pP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Публикации</a:t>
            </a:r>
          </a:p>
          <a:p>
            <a:pPr marL="0" indent="0" eaLnBrk="1" hangingPunct="1">
              <a:buNone/>
            </a:pP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Участие в конференциях</a:t>
            </a:r>
          </a:p>
          <a:p>
            <a:pPr marL="0" indent="0" eaLnBrk="1" hangingPunct="1">
              <a:buNone/>
            </a:pP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Членство в редколлегиях журналов</a:t>
            </a:r>
          </a:p>
          <a:p>
            <a:pPr marL="0" indent="0" eaLnBrk="1" hangingPunct="1">
              <a:buNone/>
            </a:pPr>
            <a:r>
              <a:rPr kumimoji="1" lang="ru-RU" sz="1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Научные идентификаторы </a:t>
            </a: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/>
            </a:r>
            <a:b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(</a:t>
            </a:r>
            <a:r>
              <a:rPr kumimoji="1" lang="ru-RU" sz="14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SPIN РИНЦ, ORCID, </a:t>
            </a:r>
            <a:r>
              <a:rPr kumimoji="1" lang="ru-RU" sz="1400" dirty="0" err="1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ResearcherID</a:t>
            </a:r>
            <a:r>
              <a:rPr kumimoji="1" lang="ru-RU" sz="14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, </a:t>
            </a:r>
            <a:r>
              <a:rPr kumimoji="1" lang="ru-RU" sz="1400" dirty="0" err="1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Scopus</a:t>
            </a:r>
            <a:r>
              <a:rPr kumimoji="1" lang="ru-RU" sz="14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kumimoji="1" lang="ru-RU" sz="1400" dirty="0" err="1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AuthorID</a:t>
            </a:r>
            <a:r>
              <a:rPr kumimoji="1" lang="ru-RU" sz="14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, </a:t>
            </a:r>
            <a:r>
              <a:rPr kumimoji="1" lang="ru-RU" sz="1400" dirty="0" err="1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Google</a:t>
            </a:r>
            <a:r>
              <a:rPr kumimoji="1" lang="ru-RU" sz="14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kumimoji="1" lang="ru-RU" sz="1400" dirty="0" err="1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Scholar</a:t>
            </a:r>
            <a:r>
              <a:rPr kumimoji="1" lang="ru-RU" sz="14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)</a:t>
            </a:r>
          </a:p>
          <a:p>
            <a:pPr marL="0" indent="0" eaLnBrk="1" hangingPunct="1">
              <a:buNone/>
            </a:pPr>
            <a:r>
              <a:rPr kumimoji="1" lang="ru-RU" sz="1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Опыт </a:t>
            </a: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работы и</a:t>
            </a:r>
            <a:r>
              <a:rPr kumimoji="1"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/</a:t>
            </a: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или </a:t>
            </a:r>
            <a:r>
              <a:rPr kumimoji="1"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CV </a:t>
            </a: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(</a:t>
            </a:r>
            <a:r>
              <a:rPr kumimoji="1"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pdf)</a:t>
            </a:r>
            <a:endParaRPr kumimoji="1" lang="ru-RU" sz="1800" dirty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r>
              <a:rPr kumimoji="1" lang="ru-RU" sz="1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Адрес</a:t>
            </a:r>
          </a:p>
          <a:p>
            <a:pPr marL="0" indent="0" eaLnBrk="1" hangingPunct="1">
              <a:buNone/>
            </a:pP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Телефон</a:t>
            </a:r>
            <a:endParaRPr kumimoji="1" lang="en-US" sz="1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Владение языкам</a:t>
            </a:r>
            <a:endParaRPr kumimoji="1" lang="ru-RU" sz="1800" dirty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r>
              <a:rPr kumimoji="1" lang="ru-RU" sz="1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Присутственные часы</a:t>
            </a:r>
          </a:p>
          <a:p>
            <a:pPr marL="0" indent="0" eaLnBrk="1" hangingPunct="1">
              <a:buNone/>
            </a:pP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Руководитель</a:t>
            </a:r>
          </a:p>
          <a:p>
            <a:pPr marL="0" indent="0" eaLnBrk="1" hangingPunct="1">
              <a:buNone/>
            </a:pPr>
            <a:r>
              <a:rPr kumimoji="1" lang="ru-RU" sz="16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5930538" y="4869472"/>
            <a:ext cx="2969622" cy="101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Изменения видны сразу.</a:t>
            </a: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5930538" y="1654446"/>
            <a:ext cx="2969622" cy="100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i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Вносит сотрудник или ответственный за персональные страницы  </a:t>
            </a:r>
          </a:p>
        </p:txBody>
      </p:sp>
    </p:spTree>
    <p:extLst>
      <p:ext uri="{BB962C8B-B14F-4D97-AF65-F5344CB8AC3E}">
        <p14:creationId xmlns:p14="http://schemas.microsoft.com/office/powerpoint/2010/main" val="3034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19616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Сведения, вносимые сотрудником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222250" y="2744651"/>
            <a:ext cx="1645920" cy="1715589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2098766" y="2382573"/>
            <a:ext cx="6688183" cy="302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600" b="1" u="sng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НЕ</a:t>
            </a:r>
            <a:r>
              <a:rPr kumimoji="1" lang="ru-RU" sz="26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размещайте на портале:</a:t>
            </a:r>
          </a:p>
          <a:p>
            <a:pPr eaLnBrk="1" hangingPunct="1"/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материалы </a:t>
            </a:r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сторонних лиц, защищенные авторскими правами (файлы, изображения)</a:t>
            </a:r>
          </a:p>
          <a:p>
            <a:pPr eaLnBrk="1" hangingPunct="1"/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изображения, скачанные из Интернета, в отношении которых нельзя установить, что они распространяются правообладателями на основе открытых лицензий.</a:t>
            </a:r>
          </a:p>
          <a:p>
            <a:pPr eaLnBrk="1" hangingPunct="1"/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гиперссылки на ресурсы с заведомо «ворованным» контентом (торрент-</a:t>
            </a:r>
            <a:r>
              <a:rPr kumimoji="1" lang="ru-RU" sz="2000" dirty="0" err="1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трекеры</a:t>
            </a:r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и проч.)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2098766" y="1571051"/>
            <a:ext cx="5355771" cy="56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i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При размещении сведений соблюдайте закон</a:t>
            </a:r>
          </a:p>
        </p:txBody>
      </p:sp>
    </p:spTree>
    <p:extLst>
      <p:ext uri="{BB962C8B-B14F-4D97-AF65-F5344CB8AC3E}">
        <p14:creationId xmlns:p14="http://schemas.microsoft.com/office/powerpoint/2010/main" val="22218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19616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База публикаций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687739" y="1853383"/>
            <a:ext cx="5355771" cy="1168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Кто может внести в базу</a:t>
            </a:r>
            <a:r>
              <a:rPr kumimoji="1" lang="ru-RU" sz="2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?</a:t>
            </a: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Любой сотрудник через личный кабинет.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687737" y="3138130"/>
            <a:ext cx="5355771" cy="114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Кто может править?</a:t>
            </a:r>
          </a:p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Тот, кто внес публикацию</a:t>
            </a:r>
          </a:p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Автор публикации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687736" y="4802617"/>
            <a:ext cx="5355771" cy="114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Справочник:</a:t>
            </a:r>
          </a:p>
          <a:p>
            <a:pPr marL="0" indent="0" eaLnBrk="1" hangingPunct="1">
              <a:buNone/>
            </a:pPr>
            <a:r>
              <a:rPr kumimoji="1" lang="en-US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https://portal.hse.ru/newp</a:t>
            </a:r>
            <a:r>
              <a:rPr kumimoji="1" lang="en-US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/</a:t>
            </a: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59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25225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Как править персональную страницу?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619795" y="1820091"/>
            <a:ext cx="5824310" cy="172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Заявка на адрес </a:t>
            </a:r>
            <a: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/>
            </a:r>
            <a:b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en-US" sz="6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portal@hse.ru</a:t>
            </a:r>
            <a:endParaRPr kumimoji="1" lang="en-US" sz="6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619795" y="3957835"/>
            <a:ext cx="5355771" cy="56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Только с корпоративной почты (</a:t>
            </a:r>
            <a:r>
              <a:rPr kumimoji="1" lang="en-US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@hse.ru)</a:t>
            </a: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410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14005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Вышка-</a:t>
            </a:r>
            <a:r>
              <a:rPr lang="en-US" sz="1600" dirty="0" smtClean="0">
                <a:solidFill>
                  <a:schemeClr val="bg1"/>
                </a:solidFill>
                <a:latin typeface="Myriad Pro"/>
              </a:rPr>
              <a:t>BPM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605790" y="2549945"/>
            <a:ext cx="1645920" cy="1715589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2690949" y="1624173"/>
            <a:ext cx="5921828" cy="285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160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</a:p>
          <a:p>
            <a:pPr marL="0" indent="0" eaLnBrk="1" hangingPunct="1">
              <a:buNone/>
            </a:pPr>
            <a:r>
              <a:rPr kumimoji="1" lang="ru-RU" sz="280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Синхронизация данных портала </a:t>
            </a:r>
          </a:p>
          <a:p>
            <a:pPr marL="0" indent="0" eaLnBrk="1" hangingPunct="1">
              <a:buNone/>
            </a:pPr>
            <a:r>
              <a:rPr kumimoji="1" lang="ru-RU" sz="280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 Вышка</a:t>
            </a:r>
            <a:r>
              <a:rPr kumimoji="1" lang="en-US" sz="280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-BPM</a:t>
            </a:r>
            <a:endParaRPr kumimoji="1" lang="ru-RU" sz="280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r>
              <a:rPr kumimoji="1" lang="ru-RU" sz="200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Руководитель</a:t>
            </a:r>
          </a:p>
          <a:p>
            <a:pPr marL="0" indent="0" eaLnBrk="1" hangingPunct="1">
              <a:buNone/>
            </a:pPr>
            <a:r>
              <a:rPr kumimoji="1" lang="ru-RU" sz="200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Контакты (русская версия)</a:t>
            </a:r>
          </a:p>
          <a:p>
            <a:pPr marL="0" indent="0" eaLnBrk="1" hangingPunct="1">
              <a:buNone/>
            </a:pPr>
            <a:r>
              <a:rPr kumimoji="1" lang="ru-RU" sz="200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Часы работы</a:t>
            </a:r>
          </a:p>
          <a:p>
            <a:pPr marL="0" indent="0" eaLnBrk="1" hangingPunct="1">
              <a:buNone/>
            </a:pPr>
            <a:endParaRPr kumimoji="1" lang="ru-RU" sz="200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727165" y="5084887"/>
            <a:ext cx="7763691" cy="118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16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Поддержка Вышка-</a:t>
            </a:r>
            <a:r>
              <a:rPr kumimoji="1" lang="en-US" sz="16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BPM</a:t>
            </a:r>
          </a:p>
          <a:p>
            <a:pPr marL="0" indent="0" eaLnBrk="1" hangingPunct="1">
              <a:buNone/>
            </a:pPr>
            <a:r>
              <a:rPr kumimoji="1" lang="ru-RU" sz="16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Дирекция информационных технологий </a:t>
            </a:r>
          </a:p>
        </p:txBody>
      </p:sp>
    </p:spTree>
    <p:extLst>
      <p:ext uri="{BB962C8B-B14F-4D97-AF65-F5344CB8AC3E}">
        <p14:creationId xmlns:p14="http://schemas.microsoft.com/office/powerpoint/2010/main" val="42467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02786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Английская версия персональной страницы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486137" y="1446835"/>
            <a:ext cx="8971372" cy="451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16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</a:p>
          <a:p>
            <a:pPr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Не появляется автоматически!</a:t>
            </a:r>
            <a:endParaRPr kumimoji="1" lang="en-US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Активируется сотрудником портала после </a:t>
            </a:r>
            <a:r>
              <a:rPr kumimoji="1" lang="ru-RU" sz="2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/>
            </a:r>
            <a:br>
              <a:rPr kumimoji="1" lang="ru-RU" sz="2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появления русской страницы</a:t>
            </a:r>
          </a:p>
          <a:p>
            <a:pPr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Часть информации появляется автоматически </a:t>
            </a:r>
            <a:b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из баз данных</a:t>
            </a:r>
          </a:p>
          <a:p>
            <a:pPr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Часть информации добавляет сотрудник самостоятельно</a:t>
            </a: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467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14006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Английская версия персональной страницы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486137" y="1446835"/>
            <a:ext cx="8126640" cy="146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16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</a:p>
          <a:p>
            <a:pPr marL="0" indent="0" algn="ctr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ЧТО НАДО СДЕЛАТЬ?</a:t>
            </a:r>
          </a:p>
          <a:p>
            <a:pPr marL="0" indent="0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1. Зайти в личный кабинет</a:t>
            </a:r>
          </a:p>
          <a:p>
            <a:pPr marL="0" indent="0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2. Добавить ФИО на английском</a:t>
            </a:r>
          </a:p>
          <a:p>
            <a:pPr marL="0" indent="0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3. Заполнить поля, открытые для редактирования</a:t>
            </a:r>
          </a:p>
          <a:p>
            <a:pPr marL="0" indent="0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4. Сохранить все изменения</a:t>
            </a:r>
          </a:p>
          <a:p>
            <a:pPr marL="0" indent="0" eaLnBrk="1" hangingPunct="1">
              <a:buNone/>
            </a:pP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5. Выбрать в личном кабинете пункт Статус английской версии (британский флаг) – Черновик</a:t>
            </a:r>
          </a:p>
          <a:p>
            <a:pPr marL="0" indent="0" eaLnBrk="1" hangingPunct="1">
              <a:buNone/>
            </a:pP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380309" y="5177439"/>
            <a:ext cx="7763691" cy="118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endParaRPr kumimoji="1" lang="ru-RU" sz="16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467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25225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8008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schemeClr val="bg1"/>
                </a:solidFill>
                <a:latin typeface="Myriad Pro"/>
              </a:rPr>
              <a:t>Особенности английских версий персональных страниц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486137" y="1446835"/>
            <a:ext cx="8126640" cy="146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16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</a:p>
          <a:p>
            <a:pPr marL="0" indent="0"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Информация из ИС-ПРО, АСАВ, РУЗ отображается на всех английских страницах в </a:t>
            </a:r>
            <a:r>
              <a:rPr kumimoji="1" lang="ru-RU" sz="2800" u="sng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едином формате</a:t>
            </a:r>
          </a:p>
          <a:p>
            <a:pPr marL="0" indent="0"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 разделе «Достижения и поощрения» отображается только «Лучший преподаватель». </a:t>
            </a:r>
          </a:p>
          <a:p>
            <a:pPr marL="0" indent="0"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Награды из ИС ПРО в английской версии не показываются.</a:t>
            </a:r>
          </a:p>
          <a:p>
            <a:pPr marL="0" indent="0"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Дополнительную информацию можно добавить в текстовых вставках</a:t>
            </a:r>
          </a:p>
          <a:p>
            <a:pPr marL="0" indent="0" eaLnBrk="1" hangingPunct="1">
              <a:buNone/>
            </a:pP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380309" y="5177439"/>
            <a:ext cx="7763691" cy="118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endParaRPr kumimoji="1" lang="ru-RU" sz="16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75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25225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8008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Возможности портала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486137" y="1446835"/>
            <a:ext cx="8126640" cy="398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16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</a:p>
          <a:p>
            <a:pPr marL="0" indent="0"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Анонсирование мероприятий в основной ленте портала (</a:t>
            </a:r>
            <a: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portalnews@hse.ru</a:t>
            </a:r>
            <a: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)</a:t>
            </a:r>
          </a:p>
          <a:p>
            <a:pPr marL="0" indent="0"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Создание сайтов конференций и </a:t>
            </a:r>
            <a:r>
              <a:rPr kumimoji="1" lang="ru-RU" sz="28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спец.проектов</a:t>
            </a: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(</a:t>
            </a:r>
            <a: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4"/>
              </a:rPr>
              <a:t>portal@hse.ru</a:t>
            </a:r>
            <a: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)</a:t>
            </a: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Создание английских версий сайтов подразделений</a:t>
            </a:r>
            <a: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(</a:t>
            </a:r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Мария Бесова) </a:t>
            </a:r>
          </a:p>
          <a:p>
            <a:pPr marL="0" indent="0"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Помощь в оформлении публикаций (</a:t>
            </a:r>
            <a: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5"/>
              </a:rPr>
              <a:t>publications@hse.ru</a:t>
            </a:r>
            <a:r>
              <a:rPr kumimoji="1" lang="en-US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)</a:t>
            </a:r>
          </a:p>
          <a:p>
            <a:pPr marL="0" indent="0" eaLnBrk="1" hangingPunct="1"/>
            <a:endParaRPr kumimoji="1" lang="en-US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/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467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4146550" y="4959019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Как править персональную страницу?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981620" y="1578934"/>
            <a:ext cx="5824310" cy="172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8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Доступ к странице: </a:t>
            </a:r>
            <a:r>
              <a:rPr kumimoji="1" lang="en-US" sz="4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portal@hse.ru</a:t>
            </a:r>
            <a:endParaRPr kumimoji="1" lang="en-US" sz="4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981619" y="3481386"/>
            <a:ext cx="7867105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8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Консультации: </a:t>
            </a:r>
          </a:p>
          <a:p>
            <a:pPr marL="0" indent="0" eaLnBrk="1" hangingPunct="1">
              <a:buNone/>
            </a:pPr>
            <a:r>
              <a:rPr kumimoji="1" lang="ru-RU" sz="4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ответственные от подразделений</a:t>
            </a:r>
          </a:p>
          <a:p>
            <a:pPr marL="0" indent="0" eaLnBrk="1" hangingPunct="1">
              <a:buNone/>
            </a:pPr>
            <a:r>
              <a:rPr kumimoji="1" lang="en-US" sz="4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4"/>
              </a:rPr>
              <a:t>https://</a:t>
            </a:r>
            <a:r>
              <a:rPr kumimoji="1" lang="en-US" sz="4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4"/>
              </a:rPr>
              <a:t>portal.hse.ru/help/managers</a:t>
            </a:r>
            <a:r>
              <a:rPr kumimoji="1" lang="ru-RU" sz="4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endParaRPr kumimoji="1" lang="en-US" sz="4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576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24477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Как появляется персональная страница? 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712806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1561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Сведения на персональной странице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382523" y="173217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382523" y="266742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3701143" y="2836817"/>
            <a:ext cx="1645920" cy="1715589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379395" y="1693147"/>
            <a:ext cx="1597451" cy="56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ИС-ПРО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422571" y="2667425"/>
            <a:ext cx="1597451" cy="56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АСАВ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369460" y="359973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422571" y="3560708"/>
            <a:ext cx="1597451" cy="56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РУЗ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369460" y="451337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422571" y="4474347"/>
            <a:ext cx="1876492" cy="69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БД портала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5649727" y="2016503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649727" y="295175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636664" y="4797703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6841822" y="2016503"/>
            <a:ext cx="1919668" cy="79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Гранты, заявки на набавки</a:t>
            </a: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6884998" y="2990781"/>
            <a:ext cx="1597451" cy="56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Сайты портала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6884998" y="3884064"/>
            <a:ext cx="2076122" cy="56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Вышка-</a:t>
            </a:r>
            <a:r>
              <a:rPr kumimoji="1" lang="en-US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BPM</a:t>
            </a: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6884998" y="4797703"/>
            <a:ext cx="1876492" cy="69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Отчеты ВШЭ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2382523" y="538081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Subtitle 2"/>
          <p:cNvSpPr txBox="1">
            <a:spLocks/>
          </p:cNvSpPr>
          <p:nvPr/>
        </p:nvSpPr>
        <p:spPr bwMode="auto">
          <a:xfrm>
            <a:off x="435634" y="5341785"/>
            <a:ext cx="1876492" cy="69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Сотрудник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5602224" y="3884064"/>
            <a:ext cx="1012848" cy="50884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5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06072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Кто поддерживает системы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379394" y="1693147"/>
            <a:ext cx="8424971" cy="93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ИС-ПРО</a:t>
            </a: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– Управление персонала, </a:t>
            </a:r>
          </a:p>
          <a:p>
            <a:pPr marL="0" indent="0" eaLnBrk="1" hangingPunct="1">
              <a:buNone/>
            </a:pPr>
            <a:r>
              <a:rPr kumimoji="1" lang="ru-RU" sz="27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	</a:t>
            </a: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		  Планово-финансовое управление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422570" y="2667425"/>
            <a:ext cx="8721430" cy="99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АСАВ</a:t>
            </a: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– Дирекция основных образовательных программ 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422571" y="3560708"/>
            <a:ext cx="8451463" cy="56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РУЗ</a:t>
            </a: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kumimoji="1" lang="ru-RU" sz="27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– Дирекция основных образовательных программ 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434226" y="4232785"/>
            <a:ext cx="8622688" cy="56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Вышка-</a:t>
            </a:r>
            <a:r>
              <a:rPr kumimoji="1" lang="en-US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BPM</a:t>
            </a:r>
            <a:r>
              <a:rPr kumimoji="1" lang="ru-RU" sz="27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kumimoji="1" lang="ru-RU" sz="27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– </a:t>
            </a: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Дирекция информационных технологий </a:t>
            </a:r>
          </a:p>
        </p:txBody>
      </p:sp>
      <p:sp>
        <p:nvSpPr>
          <p:cNvPr id="27" name="Subtitle 2"/>
          <p:cNvSpPr txBox="1">
            <a:spLocks/>
          </p:cNvSpPr>
          <p:nvPr/>
        </p:nvSpPr>
        <p:spPr bwMode="auto">
          <a:xfrm>
            <a:off x="428398" y="5016681"/>
            <a:ext cx="8439808" cy="94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Базы портала </a:t>
            </a: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– Управление по информационным 							 ресурсам </a:t>
            </a:r>
          </a:p>
        </p:txBody>
      </p:sp>
    </p:spTree>
    <p:extLst>
      <p:ext uri="{BB962C8B-B14F-4D97-AF65-F5344CB8AC3E}">
        <p14:creationId xmlns:p14="http://schemas.microsoft.com/office/powerpoint/2010/main" val="9446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06072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Персональная страница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379394" y="1630798"/>
            <a:ext cx="8424971" cy="412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Стандарт: </a:t>
            </a:r>
            <a:br>
              <a:rPr kumimoji="1" lang="ru-RU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en-US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https</a:t>
            </a:r>
            <a:r>
              <a:rPr kumimoji="1" lang="en-US" sz="27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://</a:t>
            </a:r>
            <a:r>
              <a:rPr kumimoji="1" lang="en-US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www.hse.ru/docs/152411873.html</a:t>
            </a: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r>
              <a:rPr kumimoji="1" lang="ru-RU" sz="27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/>
            </a:r>
            <a:br>
              <a:rPr kumimoji="1" lang="ru-RU" sz="2700" b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kumimoji="1" lang="ru-RU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Контакты ответственных от подразделений: </a:t>
            </a:r>
            <a:r>
              <a:rPr kumimoji="1" lang="en-US" sz="27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4"/>
              </a:rPr>
              <a:t>https://</a:t>
            </a:r>
            <a:r>
              <a:rPr kumimoji="1" lang="en-US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4"/>
              </a:rPr>
              <a:t>portal.hse.ru/help/managers</a:t>
            </a:r>
            <a:r>
              <a:rPr kumimoji="1" lang="ru-RU" sz="27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</a:p>
          <a:p>
            <a:pPr marL="0" indent="0" eaLnBrk="1" hangingPunct="1">
              <a:buNone/>
            </a:pPr>
            <a:endParaRPr kumimoji="1" lang="ru-RU" sz="2700" dirty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r>
              <a:rPr kumimoji="1" lang="ru-RU" sz="27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Памятка:</a:t>
            </a:r>
          </a:p>
          <a:p>
            <a:pPr marL="0" indent="0" eaLnBrk="1" hangingPunct="1">
              <a:buNone/>
            </a:pPr>
            <a:r>
              <a:rPr kumimoji="1" lang="en-US" sz="27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https://portal.hse.ru/personalpages</a:t>
            </a: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700" b="1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722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414006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Сведения из системы ИС-ПРО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5930538" y="2830250"/>
            <a:ext cx="1645920" cy="1715589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313309" y="1825893"/>
            <a:ext cx="5115714" cy="4135170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379395" y="2017844"/>
            <a:ext cx="3513336" cy="394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Фамилия Имя Отчество</a:t>
            </a:r>
          </a:p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Пол</a:t>
            </a:r>
          </a:p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Должность</a:t>
            </a:r>
          </a:p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Подразделение</a:t>
            </a:r>
          </a:p>
          <a:p>
            <a:pPr marL="0" indent="0" eaLnBrk="1" hangingPunct="1">
              <a:buNone/>
            </a:pPr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Начало работы в НИУ ВШЭ</a:t>
            </a:r>
          </a:p>
          <a:p>
            <a:pPr marL="0" indent="0" eaLnBrk="1" hangingPunct="1">
              <a:buNone/>
            </a:pPr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Научно-педагогический стаж</a:t>
            </a:r>
          </a:p>
          <a:p>
            <a:pPr marL="0" indent="0" eaLnBrk="1" hangingPunct="1">
              <a:buNone/>
            </a:pPr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Образование</a:t>
            </a:r>
          </a:p>
          <a:p>
            <a:pPr marL="0" indent="0" eaLnBrk="1" hangingPunct="1">
              <a:buNone/>
            </a:pPr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Ученая степень</a:t>
            </a:r>
          </a:p>
          <a:p>
            <a:pPr marL="0" indent="0" eaLnBrk="1" hangingPunct="1">
              <a:buNone/>
            </a:pPr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Ученое звание</a:t>
            </a:r>
          </a:p>
          <a:p>
            <a:pPr marL="0" indent="0" eaLnBrk="1" hangingPunct="1">
              <a:buNone/>
            </a:pPr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Награды и поощрения</a:t>
            </a: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5930538" y="4869472"/>
            <a:ext cx="2969622" cy="101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Изменения видны на портале на следующий день</a:t>
            </a: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5930538" y="1825893"/>
            <a:ext cx="2969622" cy="79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Вносит Управление персонала</a:t>
            </a:r>
          </a:p>
        </p:txBody>
      </p:sp>
    </p:spTree>
    <p:extLst>
      <p:ext uri="{BB962C8B-B14F-4D97-AF65-F5344CB8AC3E}">
        <p14:creationId xmlns:p14="http://schemas.microsoft.com/office/powerpoint/2010/main" val="23038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39948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Сведения из АСАВ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5930538" y="2830250"/>
            <a:ext cx="1645920" cy="1715589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537252" y="1486502"/>
            <a:ext cx="4052316" cy="1908558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673007" y="1710052"/>
            <a:ext cx="2435953" cy="183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Учебные курсы</a:t>
            </a:r>
          </a:p>
          <a:p>
            <a:pPr eaLnBrk="1" hangingPunct="1"/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роль в курсе</a:t>
            </a:r>
          </a:p>
          <a:p>
            <a:pPr eaLnBrk="1" hangingPunct="1"/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программа курса (</a:t>
            </a:r>
            <a:r>
              <a:rPr kumimoji="1" lang="en-US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PDF)</a:t>
            </a: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5930538" y="4869472"/>
            <a:ext cx="2969622" cy="101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Изменения видны после синхронизации БД. 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3304328" y="2865391"/>
            <a:ext cx="2969622" cy="79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1600" i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Вносит менеджер подразделения</a:t>
            </a:r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537252" y="4114338"/>
            <a:ext cx="4060874" cy="1264036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673007" y="4210783"/>
            <a:ext cx="2435953" cy="183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Научное руководство аспирантами</a:t>
            </a: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3304328" y="5052693"/>
            <a:ext cx="2969622" cy="1155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1600" i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Вносит Управление</a:t>
            </a:r>
          </a:p>
          <a:p>
            <a:pPr marL="0" indent="0" eaLnBrk="1" hangingPunct="1">
              <a:buNone/>
            </a:pPr>
            <a:r>
              <a:rPr kumimoji="1" lang="ru-RU" sz="1600" i="1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а</a:t>
            </a:r>
            <a:r>
              <a:rPr kumimoji="1" lang="ru-RU" sz="1600" i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спирантуры </a:t>
            </a:r>
          </a:p>
          <a:p>
            <a:pPr marL="0" indent="0" eaLnBrk="1" hangingPunct="1">
              <a:buNone/>
            </a:pPr>
            <a:r>
              <a:rPr kumimoji="1" lang="ru-RU" sz="1600" i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 докторантуры</a:t>
            </a:r>
          </a:p>
        </p:txBody>
      </p:sp>
    </p:spTree>
    <p:extLst>
      <p:ext uri="{BB962C8B-B14F-4D97-AF65-F5344CB8AC3E}">
        <p14:creationId xmlns:p14="http://schemas.microsoft.com/office/powerpoint/2010/main" val="1786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38630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Сведения из РУЗ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5930538" y="2830250"/>
            <a:ext cx="1645920" cy="1715589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537252" y="2845733"/>
            <a:ext cx="4052316" cy="1908558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908139" y="3579285"/>
            <a:ext cx="2435953" cy="183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Расписание</a:t>
            </a: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5930538" y="4869472"/>
            <a:ext cx="2969622" cy="101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Изменения видны сразу.</a:t>
            </a: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5930538" y="1825893"/>
            <a:ext cx="2969622" cy="79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i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Вносит менеджер подразделения</a:t>
            </a:r>
          </a:p>
        </p:txBody>
      </p:sp>
    </p:spTree>
    <p:extLst>
      <p:ext uri="{BB962C8B-B14F-4D97-AF65-F5344CB8AC3E}">
        <p14:creationId xmlns:p14="http://schemas.microsoft.com/office/powerpoint/2010/main" val="39590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22250" y="6396487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6687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Базы данных портала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5930538" y="2830250"/>
            <a:ext cx="1645920" cy="1715589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537252" y="1571003"/>
            <a:ext cx="4052316" cy="2109444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655590" y="1745764"/>
            <a:ext cx="2435953" cy="193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Участие в кадровом резерве</a:t>
            </a:r>
          </a:p>
          <a:p>
            <a:pPr marL="0" indent="0" eaLnBrk="1" hangingPunct="1">
              <a:buNone/>
            </a:pPr>
            <a:r>
              <a:rPr kumimoji="1" lang="ru-RU" sz="20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Академ</a:t>
            </a: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. надбавки</a:t>
            </a:r>
          </a:p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Лучший преподаватель</a:t>
            </a: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5930538" y="4869472"/>
            <a:ext cx="2969622" cy="101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Изменения видны сразу.</a:t>
            </a:r>
            <a:endParaRPr kumimoji="1" lang="ru-RU" sz="27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3304328" y="3283456"/>
            <a:ext cx="2969622" cy="79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i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Вносит портал  </a:t>
            </a:r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537252" y="3884972"/>
            <a:ext cx="4052316" cy="2109444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3304327" y="5597426"/>
            <a:ext cx="3523193" cy="60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i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Вносит Правовое управление  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655589" y="4026380"/>
            <a:ext cx="2435953" cy="193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1"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Патенты и свидетельства о правах интеллектуальной собственности </a:t>
            </a: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581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755</Words>
  <Application>Microsoft Office PowerPoint</Application>
  <PresentationFormat>Экран (4:3)</PresentationFormat>
  <Paragraphs>234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Ресурсы портала. Личные страницы преподавателей. Стандарты заполнения персональной страницы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Пользователь Windows</cp:lastModifiedBy>
  <cp:revision>35</cp:revision>
  <dcterms:created xsi:type="dcterms:W3CDTF">2010-09-30T06:45:29Z</dcterms:created>
  <dcterms:modified xsi:type="dcterms:W3CDTF">2016-09-29T08:38:36Z</dcterms:modified>
</cp:coreProperties>
</file>