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2" r:id="rId14"/>
    <p:sldId id="25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003F82"/>
    <a:srgbClr val="009900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9BC9-FA55-4EFD-9FFD-761D516B63E3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EB229-57E6-4BA0-8324-9AE81F748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EB229-57E6-4BA0-8324-9AE81F748D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8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hyperlink" Target="mailto:smazlova@hse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shpitulya@hse.ru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mailto:ksilkina@hse.ru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Сервисы Управления персонала 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НИУ ВШЭ</a:t>
            </a:r>
            <a:endParaRPr lang="en-US" sz="3600" b="1" dirty="0" smtClean="0">
              <a:solidFill>
                <a:srgbClr val="21386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628204"/>
            <a:ext cx="6400800" cy="908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Городиская Ю.Н.</a:t>
            </a:r>
          </a:p>
          <a:p>
            <a:pPr eaLnBrk="1" hangingPunct="1"/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Заместитель начальника Управления персонала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Высшая школа экономики, Москва, </a:t>
            </a:r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</a:p>
          <a:p>
            <a:pPr algn="ctr">
              <a:spcBef>
                <a:spcPct val="20000"/>
              </a:spcBef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www.hse.ru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kumimoji="1"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287001"/>
            <a:ext cx="5910861" cy="7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Заверение подписи на отзывах и рецензиях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504" y="1605747"/>
            <a:ext cx="64909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Для заверения подписи Вы можете </a:t>
            </a:r>
            <a:r>
              <a:rPr lang="ru-RU" altLang="ru-RU" b="1" dirty="0" smtClean="0">
                <a:solidFill>
                  <a:srgbClr val="21386F"/>
                </a:solidFill>
                <a:latin typeface="+mn-lt"/>
                <a:cs typeface="Times New Roman" pitchFamily="18" charset="0"/>
              </a:rPr>
              <a:t>обращаться к сотрудникам Управления персонала:</a:t>
            </a:r>
          </a:p>
          <a:p>
            <a:pPr algn="ctr">
              <a:lnSpc>
                <a:spcPct val="150000"/>
              </a:lnSpc>
            </a:pPr>
            <a:r>
              <a:rPr lang="ru-RU" altLang="ru-RU" b="1" dirty="0" smtClean="0">
                <a:solidFill>
                  <a:srgbClr val="21386F"/>
                </a:solidFill>
                <a:latin typeface="+mn-lt"/>
                <a:cs typeface="Times New Roman" pitchFamily="18" charset="0"/>
              </a:rPr>
              <a:t>Мясницкая 20, кабинеты: 545, 552, 543, 541</a:t>
            </a:r>
            <a:endParaRPr lang="ru-RU" altLang="ru-RU" b="1" dirty="0">
              <a:solidFill>
                <a:srgbClr val="21386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5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55" y="3602038"/>
            <a:ext cx="701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бъект 3"/>
          <p:cNvSpPr txBox="1">
            <a:spLocks/>
          </p:cNvSpPr>
          <p:nvPr/>
        </p:nvSpPr>
        <p:spPr bwMode="auto">
          <a:xfrm>
            <a:off x="2128043" y="3519488"/>
            <a:ext cx="4973576" cy="1263650"/>
          </a:xfrm>
          <a:prstGeom prst="rect">
            <a:avLst/>
          </a:prstGeom>
          <a:noFill/>
          <a:ln w="19050">
            <a:solidFill>
              <a:srgbClr val="003F8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Если вы заверяете не свою подпись, то следует предоставить копию паспорта того человека, чью подпись необходимо заверить. </a:t>
            </a:r>
          </a:p>
        </p:txBody>
      </p:sp>
    </p:spTree>
    <p:extLst>
      <p:ext uri="{BB962C8B-B14F-4D97-AF65-F5344CB8AC3E}">
        <p14:creationId xmlns:p14="http://schemas.microsoft.com/office/powerpoint/2010/main" val="2827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287001"/>
            <a:ext cx="5910861" cy="7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Доврачебная медицинская помощь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504" y="1425396"/>
            <a:ext cx="6490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Если вам требуется получить доврачебную медицинскую помощь </a:t>
            </a:r>
          </a:p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вы можете обратиться в медпункты, </a:t>
            </a:r>
          </a:p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расположенные по адресам: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32" y="2728913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271" y="4142794"/>
            <a:ext cx="78224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АУК «Мясницкий» ул</a:t>
            </a:r>
            <a:r>
              <a:rPr lang="ru-RU" b="1" dirty="0" smtClean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. Мясницкая</a:t>
            </a: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, д.20, первый этаж, </a:t>
            </a:r>
            <a:r>
              <a:rPr lang="ru-RU" b="1" dirty="0" err="1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. 105</a:t>
            </a:r>
          </a:p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Часы работы : ежедневно 10:00 – 16:00, выходной сб., вс.</a:t>
            </a:r>
          </a:p>
          <a:p>
            <a:pPr algn="ctr">
              <a:defRPr/>
            </a:pPr>
            <a:endParaRPr lang="ru-RU" b="1" dirty="0">
              <a:solidFill>
                <a:srgbClr val="21386F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АУЗ №2, </a:t>
            </a:r>
            <a:r>
              <a:rPr lang="ru-RU" b="1" dirty="0" err="1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Кочновский</a:t>
            </a: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 пр., д. 3, второй этаж, каб.217,</a:t>
            </a:r>
          </a:p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Часы работы: пн., ср., пт. с 10:00 до 16:00</a:t>
            </a:r>
          </a:p>
          <a:p>
            <a:pPr algn="ctr">
              <a:defRPr/>
            </a:pPr>
            <a:endParaRPr lang="ru-RU" b="1" dirty="0">
              <a:solidFill>
                <a:srgbClr val="21386F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21386F"/>
                </a:solidFill>
                <a:latin typeface="+mn-lt"/>
                <a:cs typeface="Times New Roman" panose="02020603050405020304" pitchFamily="18" charset="0"/>
              </a:rPr>
              <a:t>В других зданиях имеются в распоряжении аптечки первой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1147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8" y="206908"/>
            <a:ext cx="5910861" cy="7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Действия при несчастном случае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504" y="1425396"/>
            <a:ext cx="649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В случае внезапного ухудшения здоровья или </a:t>
            </a:r>
            <a:r>
              <a:rPr lang="ru-RU" altLang="ru-RU" dirty="0" err="1">
                <a:solidFill>
                  <a:srgbClr val="21386F"/>
                </a:solidFill>
                <a:latin typeface="+mn-lt"/>
                <a:cs typeface="Times New Roman" pitchFamily="18" charset="0"/>
              </a:rPr>
              <a:t>травмирования</a:t>
            </a:r>
            <a:r>
              <a:rPr lang="ru-RU" altLang="ru-RU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21386F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altLang="ru-RU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рабочем месте </a:t>
            </a:r>
            <a:r>
              <a:rPr lang="ru-RU" altLang="ru-RU" dirty="0" smtClean="0">
                <a:solidFill>
                  <a:srgbClr val="21386F"/>
                </a:solidFill>
                <a:latin typeface="+mn-lt"/>
                <a:cs typeface="Times New Roman" pitchFamily="18" charset="0"/>
              </a:rPr>
              <a:t>(с 9.30 до 18.00)следует:</a:t>
            </a:r>
            <a:endParaRPr lang="ru-RU" altLang="ru-RU" dirty="0">
              <a:solidFill>
                <a:srgbClr val="21386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6869" y="2192812"/>
            <a:ext cx="3686175" cy="7651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2138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скорую помощь по </a:t>
            </a:r>
            <a:r>
              <a:rPr lang="ru-RU" sz="1600" u="sng" dirty="0" smtClean="0">
                <a:solidFill>
                  <a:srgbClr val="2138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телефонам: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1600" dirty="0" smtClean="0">
                <a:solidFill>
                  <a:srgbClr val="2138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мобильному телефону)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600" dirty="0" smtClean="0">
                <a:solidFill>
                  <a:srgbClr val="2138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стационарному телефону)</a:t>
            </a:r>
            <a:endParaRPr lang="ru-RU" sz="1600" dirty="0">
              <a:solidFill>
                <a:srgbClr val="2138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6687" y="3044754"/>
            <a:ext cx="422275" cy="4365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86893" y="3558920"/>
            <a:ext cx="2201862" cy="296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3F82"/>
                </a:solidFill>
                <a:cs typeface="Times New Roman" panose="02020603050405020304" pitchFamily="18" charset="0"/>
              </a:rPr>
              <a:t>Проинформировать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875755" y="3912204"/>
            <a:ext cx="422275" cy="436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77617" y="3925507"/>
            <a:ext cx="422275" cy="436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92768" y="4419744"/>
            <a:ext cx="2209800" cy="9572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003F82"/>
                </a:solidFill>
                <a:cs typeface="Times New Roman" panose="02020603050405020304" pitchFamily="18" charset="0"/>
              </a:rPr>
              <a:t>Отдел охраны труда</a:t>
            </a:r>
            <a:endParaRPr lang="ru-RU" sz="1600" dirty="0">
              <a:solidFill>
                <a:srgbClr val="003F82"/>
              </a:solidFill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8 (985) 298-58-60</a:t>
            </a:r>
            <a:endParaRPr lang="ru-RU" altLang="ru-R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600" dirty="0">
                <a:solidFill>
                  <a:srgbClr val="003F82"/>
                </a:solidFill>
                <a:cs typeface="Times New Roman" panose="02020603050405020304" pitchFamily="18" charset="0"/>
              </a:rPr>
              <a:t>8(495) 772-95-90 *11030, 11729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5418" y="4403140"/>
            <a:ext cx="2498725" cy="9572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3F82"/>
                </a:solidFill>
                <a:cs typeface="Times New Roman" panose="02020603050405020304" pitchFamily="18" charset="0"/>
              </a:rPr>
              <a:t>Непосредственного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3734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8" y="206908"/>
            <a:ext cx="5910861" cy="7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Контактные лица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984" y="1308192"/>
            <a:ext cx="656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F82"/>
                </a:solidFill>
                <a:latin typeface="+mn-lt"/>
              </a:rPr>
              <a:t>По всем вопросам, связанным с кадровыми процедурами Вы можете обращаться:</a:t>
            </a:r>
            <a:endParaRPr lang="ru-RU" b="1" dirty="0">
              <a:solidFill>
                <a:srgbClr val="003F82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5589" y="3229107"/>
            <a:ext cx="3754350" cy="1325787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 smtClean="0">
                <a:solidFill>
                  <a:srgbClr val="21386F"/>
                </a:solidFill>
              </a:rPr>
              <a:t>Городиская</a:t>
            </a:r>
            <a:r>
              <a:rPr lang="ru-RU" sz="1400" b="1" dirty="0" smtClean="0">
                <a:solidFill>
                  <a:srgbClr val="21386F"/>
                </a:solidFill>
              </a:rPr>
              <a:t> Юлия Николаевна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Заместитель начальника 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Управления персонала</a:t>
            </a:r>
          </a:p>
          <a:p>
            <a:r>
              <a:rPr lang="ru-RU" sz="1200" i="1" dirty="0" smtClean="0">
                <a:solidFill>
                  <a:srgbClr val="21386F"/>
                </a:solidFill>
              </a:rPr>
              <a:t>Ул. Мясницкая 20, кабинет 541</a:t>
            </a:r>
          </a:p>
          <a:p>
            <a:r>
              <a:rPr lang="ru-RU" sz="1200" i="1" dirty="0" smtClean="0">
                <a:solidFill>
                  <a:srgbClr val="21386F"/>
                </a:solidFill>
              </a:rPr>
              <a:t>8(495) 772-95-90*12-335</a:t>
            </a:r>
          </a:p>
          <a:p>
            <a:r>
              <a:rPr lang="en-US" sz="1050" i="1" dirty="0" smtClean="0">
                <a:solidFill>
                  <a:srgbClr val="21386F"/>
                </a:solidFill>
                <a:hlinkClick r:id="rId4"/>
              </a:rPr>
              <a:t>ygorodiskaya@hse.ru</a:t>
            </a:r>
            <a:endParaRPr lang="en-US" sz="1050" i="1" dirty="0" smtClean="0">
              <a:solidFill>
                <a:srgbClr val="21386F"/>
              </a:solidFill>
            </a:endParaRPr>
          </a:p>
        </p:txBody>
      </p:sp>
      <p:pic>
        <p:nvPicPr>
          <p:cNvPr id="22" name="Picture 19" descr="http://hr.hse.ru/data/2015/01/13/1106263469/%D0%93%D0%BE%D1%80%D0%BE%D0%B4%D0%B8%D1%81%D0%BA%D0%B0%D1%8F.jpg.(141x167x12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5" y="3271378"/>
            <a:ext cx="1126731" cy="12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757255" y="3229108"/>
            <a:ext cx="3438237" cy="1300947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 smtClean="0">
                <a:solidFill>
                  <a:srgbClr val="21386F"/>
                </a:solidFill>
              </a:rPr>
              <a:t>Шпитуля</a:t>
            </a:r>
            <a:r>
              <a:rPr lang="ru-RU" sz="1400" b="1" dirty="0" smtClean="0">
                <a:solidFill>
                  <a:srgbClr val="21386F"/>
                </a:solidFill>
              </a:rPr>
              <a:t> Татьяна Анатольевна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Заместитель начальника 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Управления персонала</a:t>
            </a:r>
          </a:p>
          <a:p>
            <a:r>
              <a:rPr lang="ru-RU" sz="1200" i="1" dirty="0" smtClean="0">
                <a:solidFill>
                  <a:srgbClr val="21386F"/>
                </a:solidFill>
              </a:rPr>
              <a:t>Ул. Мясницкая 20, кабинет 541</a:t>
            </a:r>
          </a:p>
          <a:p>
            <a:r>
              <a:rPr lang="ru-RU" sz="1200" i="1" dirty="0" smtClean="0">
                <a:solidFill>
                  <a:srgbClr val="21386F"/>
                </a:solidFill>
              </a:rPr>
              <a:t>8(495) 772-95-90*1</a:t>
            </a:r>
            <a:r>
              <a:rPr lang="en-US" sz="1200" i="1" dirty="0" smtClean="0">
                <a:solidFill>
                  <a:srgbClr val="21386F"/>
                </a:solidFill>
              </a:rPr>
              <a:t>1</a:t>
            </a:r>
            <a:r>
              <a:rPr lang="ru-RU" sz="1200" i="1" dirty="0" smtClean="0">
                <a:solidFill>
                  <a:srgbClr val="21386F"/>
                </a:solidFill>
              </a:rPr>
              <a:t>-3</a:t>
            </a:r>
            <a:r>
              <a:rPr lang="en-US" sz="1200" i="1" dirty="0" smtClean="0">
                <a:solidFill>
                  <a:srgbClr val="21386F"/>
                </a:solidFill>
              </a:rPr>
              <a:t>94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en-US" sz="1200" i="1" dirty="0" smtClean="0">
                <a:solidFill>
                  <a:srgbClr val="21386F"/>
                </a:solidFill>
                <a:hlinkClick r:id="rId6"/>
              </a:rPr>
              <a:t>tshpitulya@hse.ru</a:t>
            </a:r>
            <a:endParaRPr lang="en-US" sz="1200" i="1" dirty="0" smtClean="0">
              <a:solidFill>
                <a:srgbClr val="21386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2477" y="1899722"/>
            <a:ext cx="3611441" cy="1262928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21386F"/>
                </a:solidFill>
              </a:rPr>
              <a:t>Мазлова Светлана Юрьевна</a:t>
            </a:r>
            <a:endParaRPr lang="ru-RU" sz="1400" b="1" dirty="0" smtClean="0">
              <a:solidFill>
                <a:srgbClr val="21386F"/>
              </a:solidFill>
            </a:endParaRPr>
          </a:p>
          <a:p>
            <a:r>
              <a:rPr lang="ru-RU" sz="1400" dirty="0" smtClean="0">
                <a:solidFill>
                  <a:srgbClr val="21386F"/>
                </a:solidFill>
              </a:rPr>
              <a:t>Директор по персоналу</a:t>
            </a:r>
            <a:endParaRPr lang="ru-RU" sz="1400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Ул. Мясницкая 20, кабинет </a:t>
            </a:r>
            <a:r>
              <a:rPr lang="ru-RU" sz="1200" i="1" dirty="0" smtClean="0">
                <a:solidFill>
                  <a:srgbClr val="21386F"/>
                </a:solidFill>
              </a:rPr>
              <a:t>54</a:t>
            </a:r>
            <a:r>
              <a:rPr lang="en-US" sz="1200" i="1" dirty="0" smtClean="0">
                <a:solidFill>
                  <a:srgbClr val="21386F"/>
                </a:solidFill>
              </a:rPr>
              <a:t>3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8(495) </a:t>
            </a:r>
            <a:r>
              <a:rPr lang="ru-RU" sz="1200" i="1" dirty="0" smtClean="0">
                <a:solidFill>
                  <a:srgbClr val="21386F"/>
                </a:solidFill>
              </a:rPr>
              <a:t>772-95-90*1</a:t>
            </a:r>
            <a:r>
              <a:rPr lang="en-US" sz="1200" i="1" dirty="0" smtClean="0">
                <a:solidFill>
                  <a:srgbClr val="21386F"/>
                </a:solidFill>
              </a:rPr>
              <a:t>1</a:t>
            </a:r>
            <a:r>
              <a:rPr lang="ru-RU" sz="1200" i="1" dirty="0" smtClean="0">
                <a:solidFill>
                  <a:srgbClr val="21386F"/>
                </a:solidFill>
              </a:rPr>
              <a:t>-</a:t>
            </a:r>
            <a:r>
              <a:rPr lang="en-US" sz="1200" i="1" dirty="0" smtClean="0">
                <a:solidFill>
                  <a:srgbClr val="21386F"/>
                </a:solidFill>
              </a:rPr>
              <a:t>683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en-US" sz="1050" i="1" dirty="0" smtClean="0">
                <a:solidFill>
                  <a:srgbClr val="21386F"/>
                </a:solidFill>
                <a:hlinkClick r:id="rId7"/>
              </a:rPr>
              <a:t>smazlova@hse.ru</a:t>
            </a:r>
            <a:endParaRPr lang="en-US" sz="1050" i="1" dirty="0" smtClean="0">
              <a:solidFill>
                <a:srgbClr val="21386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43" y="1954522"/>
            <a:ext cx="1149497" cy="11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Рисунок 2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3229108"/>
            <a:ext cx="894579" cy="1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55590" y="4779791"/>
            <a:ext cx="3754350" cy="1452006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21386F"/>
                </a:solidFill>
              </a:rPr>
              <a:t>Силкина</a:t>
            </a:r>
            <a:r>
              <a:rPr lang="ru-RU" sz="1400" b="1" dirty="0">
                <a:solidFill>
                  <a:srgbClr val="21386F"/>
                </a:solidFill>
              </a:rPr>
              <a:t> Ксения Павловна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Начальник отдела по работе </a:t>
            </a:r>
            <a:endParaRPr lang="en-US" sz="1400" dirty="0" smtClean="0">
              <a:solidFill>
                <a:srgbClr val="21386F"/>
              </a:solidFill>
            </a:endParaRPr>
          </a:p>
          <a:p>
            <a:r>
              <a:rPr lang="ru-RU" sz="1400" dirty="0" smtClean="0">
                <a:solidFill>
                  <a:srgbClr val="21386F"/>
                </a:solidFill>
              </a:rPr>
              <a:t>с научно-педагогическими </a:t>
            </a:r>
            <a:endParaRPr lang="ru-RU" sz="1400" dirty="0" smtClean="0">
              <a:solidFill>
                <a:srgbClr val="21386F"/>
              </a:solidFill>
            </a:endParaRPr>
          </a:p>
          <a:p>
            <a:r>
              <a:rPr lang="ru-RU" sz="1400" dirty="0" smtClean="0">
                <a:solidFill>
                  <a:srgbClr val="21386F"/>
                </a:solidFill>
              </a:rPr>
              <a:t>работниками</a:t>
            </a:r>
            <a:endParaRPr lang="en-US" sz="1400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Ул. Мясницкая 20, кабинет </a:t>
            </a:r>
            <a:r>
              <a:rPr lang="en-US" sz="1200" i="1" dirty="0" smtClean="0">
                <a:solidFill>
                  <a:srgbClr val="21386F"/>
                </a:solidFill>
              </a:rPr>
              <a:t>552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8(495) 772-95-90*11-168</a:t>
            </a:r>
          </a:p>
          <a:p>
            <a:r>
              <a:rPr lang="en-US" sz="1050" i="1" dirty="0" smtClean="0">
                <a:solidFill>
                  <a:srgbClr val="21386F"/>
                </a:solidFill>
                <a:hlinkClick r:id="rId4"/>
              </a:rPr>
              <a:t>ksilkina@hse.ru</a:t>
            </a:r>
            <a:endParaRPr lang="en-US" sz="1050" i="1" dirty="0" smtClean="0">
              <a:solidFill>
                <a:srgbClr val="21386F"/>
              </a:solidFill>
            </a:endParaRPr>
          </a:p>
        </p:txBody>
      </p:sp>
      <p:pic>
        <p:nvPicPr>
          <p:cNvPr id="16" name="Picture 2" descr="https://hr.hse.ru/mirror/org/persons/cimage/1829569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98" y="4816217"/>
            <a:ext cx="1350628" cy="13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57255" y="4779791"/>
            <a:ext cx="3606569" cy="1452006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srgbClr val="21386F"/>
                </a:solidFill>
              </a:rPr>
              <a:t>Малыхина Наталья Алексеевна</a:t>
            </a:r>
            <a:endParaRPr lang="ru-RU" sz="1350" b="1" dirty="0">
              <a:solidFill>
                <a:srgbClr val="21386F"/>
              </a:solidFill>
            </a:endParaRPr>
          </a:p>
          <a:p>
            <a:r>
              <a:rPr lang="ru-RU" sz="1400" dirty="0" smtClean="0">
                <a:solidFill>
                  <a:srgbClr val="21386F"/>
                </a:solidFill>
              </a:rPr>
              <a:t>Начальник отдела </a:t>
            </a:r>
            <a:r>
              <a:rPr lang="ru-RU" sz="1400" dirty="0" smtClean="0">
                <a:solidFill>
                  <a:srgbClr val="21386F"/>
                </a:solidFill>
              </a:rPr>
              <a:t>развития</a:t>
            </a:r>
          </a:p>
          <a:p>
            <a:r>
              <a:rPr lang="ru-RU" sz="1400" dirty="0" smtClean="0">
                <a:solidFill>
                  <a:srgbClr val="21386F"/>
                </a:solidFill>
              </a:rPr>
              <a:t>и мотивации персонала</a:t>
            </a:r>
            <a:endParaRPr lang="en-US" sz="1400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Ул. Мясницкая 20, кабинет </a:t>
            </a:r>
            <a:r>
              <a:rPr lang="ru-RU" sz="1200" i="1" dirty="0" smtClean="0">
                <a:solidFill>
                  <a:srgbClr val="21386F"/>
                </a:solidFill>
              </a:rPr>
              <a:t>547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ru-RU" sz="1200" i="1" dirty="0" smtClean="0">
                <a:solidFill>
                  <a:srgbClr val="21386F"/>
                </a:solidFill>
              </a:rPr>
              <a:t>8(495) </a:t>
            </a:r>
            <a:r>
              <a:rPr lang="ru-RU" sz="1200" i="1" dirty="0" smtClean="0">
                <a:solidFill>
                  <a:srgbClr val="21386F"/>
                </a:solidFill>
              </a:rPr>
              <a:t>772-95-90*12-564</a:t>
            </a:r>
            <a:endParaRPr lang="ru-RU" sz="1200" i="1" dirty="0" smtClean="0">
              <a:solidFill>
                <a:srgbClr val="21386F"/>
              </a:solidFill>
            </a:endParaRPr>
          </a:p>
          <a:p>
            <a:r>
              <a:rPr lang="en-US" sz="1050" i="1" dirty="0" smtClean="0">
                <a:solidFill>
                  <a:srgbClr val="21386F"/>
                </a:solidFill>
                <a:hlinkClick r:id="rId4"/>
              </a:rPr>
              <a:t>nmalyhina@hse.ru</a:t>
            </a:r>
            <a:endParaRPr lang="en-US" sz="1050" i="1" dirty="0" smtClean="0">
              <a:solidFill>
                <a:srgbClr val="21386F"/>
              </a:solidFill>
            </a:endParaRPr>
          </a:p>
        </p:txBody>
      </p:sp>
      <p:pic>
        <p:nvPicPr>
          <p:cNvPr id="2052" name="Picture 4" descr="https://hr.hse.ru/mirror/pubs/share/thumb/191126594:c2720x2720+0+188:r78x78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0" y="4886969"/>
            <a:ext cx="1132514" cy="12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59347" y="446189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Управление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персонала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3783" y="1450897"/>
            <a:ext cx="2555251" cy="1241998"/>
            <a:chOff x="171792" y="267218"/>
            <a:chExt cx="2375666" cy="1241998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1792" y="267218"/>
              <a:ext cx="2375666" cy="124199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08169" y="303595"/>
              <a:ext cx="2302912" cy="1169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ПРИЕМ/ПЕРЕВОД/УВОЛЬНЕНИЕ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89948" y="2940722"/>
            <a:ext cx="2615902" cy="1241998"/>
            <a:chOff x="171792" y="267218"/>
            <a:chExt cx="2375666" cy="1241998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1792" y="267218"/>
              <a:ext cx="2375666" cy="124199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08169" y="303595"/>
              <a:ext cx="2302912" cy="1169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СПРАВКИ / КОПИИ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ДОКУМЕНТОВ/ЗАВЕРЕНИЕ ПОДПИСИ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53534" y="1441718"/>
            <a:ext cx="2464113" cy="1232056"/>
            <a:chOff x="2786905" y="124649"/>
            <a:chExt cx="2464113" cy="1232056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786905" y="124649"/>
              <a:ext cx="2464113" cy="123205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822991" y="160735"/>
              <a:ext cx="2391941" cy="1159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КОМАНДИРОВКИ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0160" y="2965482"/>
            <a:ext cx="2518873" cy="1237578"/>
            <a:chOff x="2883851" y="269428"/>
            <a:chExt cx="2272499" cy="1237578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883851" y="269428"/>
              <a:ext cx="2272499" cy="123757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920098" y="305675"/>
              <a:ext cx="2200005" cy="116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ОФОРМЛЕНИЕ ОТПУСКОВ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72349" y="2958330"/>
            <a:ext cx="2445298" cy="1200742"/>
            <a:chOff x="5525128" y="287841"/>
            <a:chExt cx="2549697" cy="1200742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525128" y="287841"/>
              <a:ext cx="2549697" cy="120074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560297" y="323010"/>
              <a:ext cx="2479359" cy="1130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 БОЛЬНИЧНЫХ ЛИСТОВ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53570" y="4580269"/>
            <a:ext cx="2652279" cy="1232056"/>
            <a:chOff x="5618380" y="88563"/>
            <a:chExt cx="2465501" cy="1232056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9768" y="88563"/>
              <a:ext cx="2464113" cy="123205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18380" y="160735"/>
              <a:ext cx="2391941" cy="1159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ПОДБОР ПЕРСОНАЛА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162941" y="4583191"/>
            <a:ext cx="2464113" cy="1237578"/>
            <a:chOff x="2883851" y="269428"/>
            <a:chExt cx="2272499" cy="1237578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883851" y="269428"/>
              <a:ext cx="2272499" cy="123757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920098" y="305675"/>
              <a:ext cx="2200005" cy="116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ОХРАНА ТРУДА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3252" y="4585952"/>
            <a:ext cx="2515782" cy="1232056"/>
            <a:chOff x="5582294" y="124649"/>
            <a:chExt cx="2464113" cy="1232056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582294" y="124649"/>
              <a:ext cx="2464113" cy="123205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5618380" y="160735"/>
              <a:ext cx="2391941" cy="1159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НАГРАЖДЕНИЯ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289948" y="1441718"/>
            <a:ext cx="2615902" cy="1232056"/>
            <a:chOff x="2786905" y="124649"/>
            <a:chExt cx="2464113" cy="1232056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786905" y="124649"/>
              <a:ext cx="2464113" cy="123205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2822991" y="160735"/>
              <a:ext cx="2391941" cy="1159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АДМИНИСТРАТИВНОГО ПЕРСОНАЛА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Высшая школа экономики, 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59347" y="446189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Сайт Управления персонала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756"/>
            <a:ext cx="9144000" cy="50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6404" y="1222425"/>
            <a:ext cx="642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 алгоритмами работы по каждому из сервисов вы можете ознакомиться на странице Управления персонала </a:t>
            </a:r>
          </a:p>
        </p:txBody>
      </p:sp>
    </p:spTree>
    <p:extLst>
      <p:ext uri="{BB962C8B-B14F-4D97-AF65-F5344CB8AC3E}">
        <p14:creationId xmlns:p14="http://schemas.microsoft.com/office/powerpoint/2010/main" val="36888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43532" y="439372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Прием на работу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8162" y="1327230"/>
            <a:ext cx="8710612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Прием документов по трудоустройству осуществляется в Единой приемной НИУ ВШЭ</a:t>
            </a:r>
          </a:p>
          <a:p>
            <a:pPr algn="ctr">
              <a:buFont typeface="Arial" charset="0"/>
              <a:buNone/>
            </a:pPr>
            <a:endParaRPr lang="ru-RU" altLang="ru-RU" sz="1600" dirty="0" smtClean="0">
              <a:latin typeface="+mn-lt"/>
            </a:endParaRPr>
          </a:p>
          <a:p>
            <a:pPr algn="ctr">
              <a:buFont typeface="Arial" charset="0"/>
              <a:buNone/>
            </a:pPr>
            <a:endParaRPr lang="ru-RU" altLang="ru-RU" sz="1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725613"/>
            <a:ext cx="46624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1233" y="2136706"/>
            <a:ext cx="3129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Часы работы: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Понедельник –пятница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9.30 – 19.00</a:t>
            </a:r>
          </a:p>
          <a:p>
            <a:pPr algn="ctr"/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Телефон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: (495) 621-55-60 * 12122 / 12123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6" y="4891692"/>
            <a:ext cx="6588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36024" y="4927775"/>
            <a:ext cx="6115050" cy="107035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завершения процесса трудоустройства в Университет, Вам необходимо обязательно прийти в Управление персонала для подписания приказа о приеме на работ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трудового договора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439372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Сервисы Единой приемной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60363" y="1449198"/>
            <a:ext cx="392641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Управление персонала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на работу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служебных записок о командировке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больничных листов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Выдача справок с места работы и копий документов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заявлений на отпуск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Вводный инструктаж по охране труда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и регистрация договоров ГПХ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Прием табелей учета рабочего времени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8200" y="144919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Управление делами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</a:rPr>
              <a:t>Прием/передача почтовой корреспонденции;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</a:rPr>
              <a:t>Выдача поступившей корреспонденции структурным подразделениям;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</a:rPr>
              <a:t>Прием обращений граждан;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</a:rPr>
              <a:t>Выдача по заявкам копий документов;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</a:rPr>
              <a:t>Проставление оттиска гербовой печати и штампов на документах НИУ ВШЭ</a:t>
            </a: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altLang="ru-RU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439371"/>
            <a:ext cx="5910861" cy="6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Получение справок и копий документов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60363" y="1373698"/>
            <a:ext cx="8179630" cy="5641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Выдача документов по запросу сотрудника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8496" y="2013359"/>
            <a:ext cx="4310872" cy="647699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Оформить запрос на получение справки с места работы или копий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2686304" y="2661058"/>
            <a:ext cx="761025" cy="294665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89368" y="2331556"/>
            <a:ext cx="947738" cy="5652"/>
          </a:xfrm>
          <a:prstGeom prst="straightConnector1">
            <a:avLst/>
          </a:prstGeom>
          <a:ln w="127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документ 12"/>
          <p:cNvSpPr/>
          <p:nvPr/>
        </p:nvSpPr>
        <p:spPr>
          <a:xfrm>
            <a:off x="6237106" y="2043274"/>
            <a:ext cx="2594490" cy="1379433"/>
          </a:xfrm>
          <a:prstGeom prst="flowChartDocumen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b="1" i="1" dirty="0" smtClean="0">
              <a:solidFill>
                <a:srgbClr val="0070C0"/>
              </a:solidFill>
            </a:endParaRPr>
          </a:p>
          <a:p>
            <a:r>
              <a:rPr lang="ru-RU" sz="1300" b="1" i="1" dirty="0" smtClean="0">
                <a:solidFill>
                  <a:srgbClr val="0070C0"/>
                </a:solidFill>
              </a:rPr>
              <a:t>Варианты оформления запроса:</a:t>
            </a:r>
          </a:p>
          <a:p>
            <a:pPr marL="228600" indent="-228600">
              <a:buAutoNum type="arabicPeriod"/>
            </a:pPr>
            <a:r>
              <a:rPr lang="ru-RU" sz="1300" i="1" dirty="0" smtClean="0">
                <a:solidFill>
                  <a:srgbClr val="0070C0"/>
                </a:solidFill>
              </a:rPr>
              <a:t>Написать заявление в </a:t>
            </a:r>
            <a:r>
              <a:rPr lang="ru-RU" sz="1300" b="1" i="1" dirty="0" smtClean="0">
                <a:solidFill>
                  <a:srgbClr val="0070C0"/>
                </a:solidFill>
              </a:rPr>
              <a:t>Единой приемной</a:t>
            </a:r>
          </a:p>
          <a:p>
            <a:pPr marL="228600" indent="-228600">
              <a:buAutoNum type="arabicPeriod"/>
            </a:pPr>
            <a:r>
              <a:rPr lang="ru-RU" sz="1300" i="1" dirty="0" smtClean="0">
                <a:solidFill>
                  <a:srgbClr val="0070C0"/>
                </a:solidFill>
              </a:rPr>
              <a:t>Заполнить </a:t>
            </a:r>
            <a:r>
              <a:rPr lang="ru-RU" sz="1300" b="1" i="1" dirty="0" smtClean="0">
                <a:solidFill>
                  <a:srgbClr val="0070C0"/>
                </a:solidFill>
              </a:rPr>
              <a:t>он-</a:t>
            </a:r>
            <a:r>
              <a:rPr lang="ru-RU" sz="1300" b="1" i="1" dirty="0" err="1" smtClean="0">
                <a:solidFill>
                  <a:srgbClr val="0070C0"/>
                </a:solidFill>
              </a:rPr>
              <a:t>лайн</a:t>
            </a:r>
            <a:r>
              <a:rPr lang="ru-RU" sz="1300" b="1" i="1" dirty="0" smtClean="0">
                <a:solidFill>
                  <a:srgbClr val="0070C0"/>
                </a:solidFill>
              </a:rPr>
              <a:t> заявку </a:t>
            </a:r>
            <a:r>
              <a:rPr lang="ru-RU" sz="1300" i="1" dirty="0" smtClean="0">
                <a:solidFill>
                  <a:srgbClr val="0070C0"/>
                </a:solidFill>
              </a:rPr>
              <a:t>на сайте Управления персонала</a:t>
            </a: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8496" y="3050796"/>
            <a:ext cx="4310872" cy="743822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Уточнить информацию о готовности документов в Единой приемной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Контакты: (495) 621-55-60 * 12122/12123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0363" y="2110705"/>
            <a:ext cx="473870" cy="45300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0363" y="3196204"/>
            <a:ext cx="473870" cy="45300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объединение 18"/>
          <p:cNvSpPr/>
          <p:nvPr/>
        </p:nvSpPr>
        <p:spPr>
          <a:xfrm>
            <a:off x="2686305" y="3794618"/>
            <a:ext cx="761025" cy="294665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8496" y="4151313"/>
            <a:ext cx="4310872" cy="2263774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течении 3 (трех) дней со дня подачи заявления получить необходимые документы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0501" y="4811990"/>
            <a:ext cx="473870" cy="45300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624" y="5038494"/>
            <a:ext cx="2030132" cy="1278415"/>
          </a:xfrm>
          <a:prstGeom prst="roundRect">
            <a:avLst/>
          </a:prstGeom>
          <a:noFill/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Документы, 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содержащие</a:t>
            </a:r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сведения о 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заработной плате</a:t>
            </a:r>
            <a:endParaRPr lang="ru-RU" sz="13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3932" y="5038493"/>
            <a:ext cx="2045089" cy="1278416"/>
          </a:xfrm>
          <a:prstGeom prst="roundRect">
            <a:avLst/>
          </a:prstGeom>
          <a:noFill/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Документы, 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содержащие </a:t>
            </a:r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сведения о заработной плате</a:t>
            </a:r>
            <a:endParaRPr lang="ru-RU" sz="1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8510" y="5860614"/>
            <a:ext cx="1910360" cy="3523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430к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1296" y="5860614"/>
            <a:ext cx="1910360" cy="3523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приемная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4" y="4295259"/>
            <a:ext cx="6588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6350467" y="4151313"/>
            <a:ext cx="2550252" cy="1526388"/>
          </a:xfrm>
          <a:ln w="19050">
            <a:solidFill>
              <a:srgbClr val="003F82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r>
              <a:rPr lang="ru-RU" altLang="ru-RU" sz="1600" b="1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Для получения справок/копий документов необходимо иметь при себе документ удостоверяющий Вашу личность</a:t>
            </a:r>
            <a:endParaRPr lang="ru-RU" altLang="ru-RU" sz="1600" b="1" dirty="0" smtClean="0">
              <a:solidFill>
                <a:srgbClr val="0099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439372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Планирование отпуска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78049" y="2198669"/>
            <a:ext cx="420687" cy="4842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57875" y="2198670"/>
            <a:ext cx="441325" cy="4842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ъект 3"/>
          <p:cNvSpPr>
            <a:spLocks noGrp="1"/>
          </p:cNvSpPr>
          <p:nvPr>
            <p:ph sz="half" idx="2"/>
          </p:nvPr>
        </p:nvSpPr>
        <p:spPr>
          <a:xfrm>
            <a:off x="692150" y="2746624"/>
            <a:ext cx="3270250" cy="422275"/>
          </a:xfrm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dirty="0" smtClean="0">
                <a:solidFill>
                  <a:srgbClr val="21386F"/>
                </a:solidFill>
                <a:ea typeface="Segoe UI Historic" pitchFamily="34" charset="0"/>
                <a:cs typeface="Segoe UI Historic" pitchFamily="34" charset="0"/>
              </a:rPr>
              <a:t>График отпусков</a:t>
            </a:r>
          </a:p>
          <a:p>
            <a:pPr marL="0" indent="0" algn="ctr">
              <a:buFont typeface="Arial" charset="0"/>
              <a:buNone/>
            </a:pPr>
            <a:endParaRPr lang="ru-RU" altLang="ru-RU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1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" name="Объект 3"/>
          <p:cNvSpPr>
            <a:spLocks noGrp="1"/>
          </p:cNvSpPr>
          <p:nvPr>
            <p:ph sz="half" idx="2"/>
          </p:nvPr>
        </p:nvSpPr>
        <p:spPr>
          <a:xfrm>
            <a:off x="4398963" y="2746624"/>
            <a:ext cx="3677131" cy="2428145"/>
          </a:xfrm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dirty="0" smtClean="0">
                <a:solidFill>
                  <a:srgbClr val="21386F"/>
                </a:solidFill>
                <a:ea typeface="ＭＳ Ｐゴシック" pitchFamily="34" charset="-128"/>
                <a:cs typeface="Times New Roman" pitchFamily="18" charset="0"/>
              </a:rPr>
              <a:t>Заявление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600" b="1" dirty="0" smtClean="0">
                <a:solidFill>
                  <a:srgbClr val="21386F"/>
                </a:solidFill>
                <a:ea typeface="ＭＳ Ｐゴシック" pitchFamily="34" charset="-128"/>
                <a:cs typeface="Times New Roman" pitchFamily="18" charset="0"/>
              </a:rPr>
              <a:t>Требования к заявлению: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21386F"/>
                </a:solidFill>
                <a:ea typeface="ＭＳ Ｐゴシック" pitchFamily="34" charset="-128"/>
                <a:cs typeface="Times New Roman" pitchFamily="18" charset="0"/>
              </a:rPr>
              <a:t>Заявление на отпуск (или перенос) должно быть подписано непосредственным руководителем, с визой курирующего проректора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21386F"/>
                </a:solidFill>
                <a:ea typeface="ＭＳ Ｐゴシック" pitchFamily="34" charset="-128"/>
                <a:cs typeface="Times New Roman" pitchFamily="18" charset="0"/>
              </a:rPr>
              <a:t>Заявление на отпуск (или перенос) должно быть передано в Управление персонала </a:t>
            </a:r>
            <a:r>
              <a:rPr lang="ru-RU" altLang="ru-RU" sz="1400" b="1" dirty="0" smtClean="0">
                <a:solidFill>
                  <a:srgbClr val="21386F"/>
                </a:solidFill>
                <a:ea typeface="ＭＳ Ｐゴシック" pitchFamily="34" charset="-128"/>
                <a:cs typeface="Times New Roman" pitchFamily="18" charset="0"/>
              </a:rPr>
              <a:t>не позднее чем за 2 недели до даты отпуска</a:t>
            </a:r>
            <a:endParaRPr lang="ru-RU" altLang="ru-RU" sz="1400" b="1" dirty="0" smtClean="0">
              <a:solidFill>
                <a:srgbClr val="21386F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1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6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9" y="5174769"/>
            <a:ext cx="6588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178049" y="5438556"/>
            <a:ext cx="5018088" cy="627063"/>
          </a:xfrm>
          <a:ln w="19050">
            <a:solidFill>
              <a:srgbClr val="003F82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r>
              <a:rPr lang="ru-RU" altLang="ru-RU" sz="1600" b="1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случае изменения дат /переноса отпуска</a:t>
            </a:r>
            <a:br>
              <a:rPr lang="ru-RU" altLang="ru-RU" sz="1600" b="1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необходимо написать заявление!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15686" y="1308682"/>
            <a:ext cx="4283514" cy="854877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Оформление отпуска</a:t>
            </a:r>
            <a:endParaRPr lang="ru-RU" dirty="0">
              <a:solidFill>
                <a:srgbClr val="213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439372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Оформление больничного листа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 bwMode="auto">
          <a:xfrm>
            <a:off x="358775" y="1609725"/>
            <a:ext cx="4040188" cy="5524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Проинформируйте руководителя о </a:t>
            </a:r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своей болезни</a:t>
            </a:r>
            <a:endParaRPr lang="ru-RU" altLang="ru-RU" sz="1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106613" y="2195513"/>
            <a:ext cx="422275" cy="436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екст 2"/>
          <p:cNvSpPr txBox="1">
            <a:spLocks/>
          </p:cNvSpPr>
          <p:nvPr/>
        </p:nvSpPr>
        <p:spPr bwMode="auto">
          <a:xfrm>
            <a:off x="361950" y="2649538"/>
            <a:ext cx="4040188" cy="5524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Оформите лист нетрудоспособности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002512" y="3270250"/>
            <a:ext cx="420688" cy="4365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109802" y="3270249"/>
            <a:ext cx="420688" cy="4365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Текст 2"/>
          <p:cNvSpPr txBox="1">
            <a:spLocks/>
          </p:cNvSpPr>
          <p:nvPr/>
        </p:nvSpPr>
        <p:spPr bwMode="auto">
          <a:xfrm>
            <a:off x="361950" y="3856038"/>
            <a:ext cx="1493838" cy="7905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Копию -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руководителю</a:t>
            </a:r>
            <a:endParaRPr lang="ru-RU" altLang="ru-RU" sz="1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 bwMode="auto">
          <a:xfrm>
            <a:off x="2327275" y="3843490"/>
            <a:ext cx="2074863" cy="7905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Оригинал –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Единую приемную</a:t>
            </a: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1296987"/>
            <a:ext cx="4411911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персонала НИУ ВШЭ, 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Москва,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  <a:endParaRPr kumimoji="1"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92769" y="439372"/>
            <a:ext cx="591086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Оформление командировки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069080" y="1272642"/>
            <a:ext cx="4405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21386F"/>
                </a:solidFill>
                <a:latin typeface="+mn-lt"/>
                <a:cs typeface="Times New Roman" pitchFamily="18" charset="0"/>
              </a:rPr>
              <a:t>Этапы организации </a:t>
            </a:r>
            <a:r>
              <a:rPr lang="ru-RU" altLang="ru-RU" b="1" dirty="0" smtClean="0">
                <a:solidFill>
                  <a:srgbClr val="21386F"/>
                </a:solidFill>
                <a:latin typeface="+mn-lt"/>
                <a:cs typeface="Times New Roman" pitchFamily="18" charset="0"/>
              </a:rPr>
              <a:t>командировки</a:t>
            </a:r>
            <a:endParaRPr lang="ru-RU" altLang="ru-RU" b="1" dirty="0">
              <a:solidFill>
                <a:srgbClr val="21386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4118" y="1641051"/>
            <a:ext cx="4310872" cy="1014529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rgbClr val="21386F"/>
                </a:solidFill>
              </a:rPr>
              <a:t>Заполнить электронную форму Служебной записки на командировку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300" b="1" i="1" dirty="0" smtClean="0">
                <a:solidFill>
                  <a:srgbClr val="009900"/>
                </a:solidFill>
              </a:rPr>
              <a:t>Если вы совмещаете несколько должностей, необходимо указать все должности</a:t>
            </a:r>
            <a:endParaRPr lang="ru-RU" sz="1300" b="1" i="1" dirty="0">
              <a:solidFill>
                <a:srgbClr val="0099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754990" y="2112807"/>
            <a:ext cx="947738" cy="5652"/>
          </a:xfrm>
          <a:prstGeom prst="straightConnector1">
            <a:avLst/>
          </a:prstGeom>
          <a:ln w="127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документ 27"/>
          <p:cNvSpPr/>
          <p:nvPr/>
        </p:nvSpPr>
        <p:spPr>
          <a:xfrm>
            <a:off x="5702728" y="1713979"/>
            <a:ext cx="2594490" cy="911746"/>
          </a:xfrm>
          <a:prstGeom prst="flowChartDocumen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b="1" i="1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21386F"/>
                </a:solidFill>
              </a:rPr>
              <a:t>Шаблон Служебной записки можно скачать с сайта Управления персонала, </a:t>
            </a:r>
            <a:r>
              <a:rPr lang="ru-RU" sz="1200" u="sng" dirty="0" smtClean="0">
                <a:solidFill>
                  <a:srgbClr val="21386F"/>
                </a:solidFill>
              </a:rPr>
              <a:t>раздел «Оформление командировки»</a:t>
            </a: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9" name="Блок-схема: объединение 28"/>
          <p:cNvSpPr/>
          <p:nvPr/>
        </p:nvSpPr>
        <p:spPr>
          <a:xfrm>
            <a:off x="2058922" y="2655580"/>
            <a:ext cx="761025" cy="294665"/>
          </a:xfrm>
          <a:prstGeom prst="flowChartMerge">
            <a:avLst/>
          </a:prstGeom>
          <a:solidFill>
            <a:srgbClr val="003F82"/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5331" y="1915564"/>
            <a:ext cx="320690" cy="32692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4118" y="2963949"/>
            <a:ext cx="4310872" cy="526971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Заполнить электронную форму Сметы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Приложить к Служебной записке</a:t>
            </a:r>
          </a:p>
        </p:txBody>
      </p:sp>
      <p:sp>
        <p:nvSpPr>
          <p:cNvPr id="32" name="Овал 31"/>
          <p:cNvSpPr/>
          <p:nvPr/>
        </p:nvSpPr>
        <p:spPr>
          <a:xfrm>
            <a:off x="35331" y="3063973"/>
            <a:ext cx="320690" cy="32692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Блок-схема: объединение 32"/>
          <p:cNvSpPr/>
          <p:nvPr/>
        </p:nvSpPr>
        <p:spPr>
          <a:xfrm>
            <a:off x="2058922" y="3490920"/>
            <a:ext cx="761025" cy="294665"/>
          </a:xfrm>
          <a:prstGeom prst="flowChartMerge">
            <a:avLst/>
          </a:prstGeom>
          <a:solidFill>
            <a:srgbClr val="003F82"/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7444" y="3825943"/>
            <a:ext cx="4310872" cy="1073598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21386F"/>
                </a:solidFill>
              </a:rPr>
              <a:t>Подписать Служебную записку: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Вы, как сотрудник направляющийся в командировку;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Непосредственный руководитель;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Курирующий проректор</a:t>
            </a:r>
          </a:p>
        </p:txBody>
      </p:sp>
      <p:sp>
        <p:nvSpPr>
          <p:cNvPr id="35" name="Овал 34"/>
          <p:cNvSpPr/>
          <p:nvPr/>
        </p:nvSpPr>
        <p:spPr>
          <a:xfrm>
            <a:off x="50639" y="4219305"/>
            <a:ext cx="320690" cy="32692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Блок-схема: объединение 35"/>
          <p:cNvSpPr/>
          <p:nvPr/>
        </p:nvSpPr>
        <p:spPr>
          <a:xfrm>
            <a:off x="2102517" y="4919565"/>
            <a:ext cx="761025" cy="294665"/>
          </a:xfrm>
          <a:prstGeom prst="flowChartMerge">
            <a:avLst/>
          </a:prstGeom>
          <a:solidFill>
            <a:srgbClr val="003F82"/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7444" y="5269108"/>
            <a:ext cx="4310872" cy="1073598"/>
          </a:xfrm>
          <a:prstGeom prst="roundRect">
            <a:avLst>
              <a:gd name="adj" fmla="val 11262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21386F"/>
                </a:solidFill>
              </a:rPr>
              <a:t>Передать </a:t>
            </a:r>
            <a:r>
              <a:rPr lang="ru-RU" sz="1400" dirty="0">
                <a:solidFill>
                  <a:srgbClr val="21386F"/>
                </a:solidFill>
              </a:rPr>
              <a:t>С</a:t>
            </a:r>
            <a:r>
              <a:rPr lang="ru-RU" sz="1400" dirty="0" smtClean="0">
                <a:solidFill>
                  <a:srgbClr val="21386F"/>
                </a:solidFill>
              </a:rPr>
              <a:t>лужебную записку и Смету в Управление персонала: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Из приемной проректора;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1386F"/>
                </a:solidFill>
              </a:rPr>
              <a:t>Самостоятельно.</a:t>
            </a:r>
          </a:p>
        </p:txBody>
      </p:sp>
      <p:sp>
        <p:nvSpPr>
          <p:cNvPr id="38" name="Овал 37"/>
          <p:cNvSpPr/>
          <p:nvPr/>
        </p:nvSpPr>
        <p:spPr>
          <a:xfrm>
            <a:off x="59272" y="5573106"/>
            <a:ext cx="320690" cy="32692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  <a:lumMod val="99000"/>
                  <a:lumOff val="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40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55" y="3551979"/>
            <a:ext cx="809842" cy="14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5875184" y="4832305"/>
            <a:ext cx="2768232" cy="904262"/>
          </a:xfrm>
          <a:ln w="19050">
            <a:solidFill>
              <a:srgbClr val="003F82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r>
              <a:rPr lang="ru-RU" altLang="ru-RU" sz="1300" dirty="0" smtClean="0">
                <a:solidFill>
                  <a:srgbClr val="00990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Если период </a:t>
            </a:r>
            <a:r>
              <a:rPr lang="ru-RU" altLang="ru-RU" sz="1300" b="1" dirty="0" smtClean="0">
                <a:solidFill>
                  <a:srgbClr val="00990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командировки совпадает с отпуском</a:t>
            </a:r>
            <a:r>
              <a:rPr lang="ru-RU" altLang="ru-RU" sz="1300" dirty="0" smtClean="0">
                <a:solidFill>
                  <a:srgbClr val="00990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, Вам необходимо написать заявление о переносе или отзыве из отпуска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5875184" y="3227433"/>
            <a:ext cx="2768232" cy="1318793"/>
          </a:xfrm>
          <a:prstGeom prst="rect">
            <a:avLst/>
          </a:prstGeom>
          <a:noFill/>
          <a:ln w="19050">
            <a:solidFill>
              <a:srgbClr val="003F82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1300" b="1" dirty="0">
                <a:solidFill>
                  <a:srgbClr val="009900"/>
                </a:solidFill>
                <a:latin typeface="+mn-lt"/>
              </a:rPr>
              <a:t>В течение 3 рабочих дней после возвращения из командировки </a:t>
            </a:r>
            <a:r>
              <a:rPr lang="ru-RU" sz="1300" dirty="0">
                <a:solidFill>
                  <a:srgbClr val="009900"/>
                </a:solidFill>
                <a:latin typeface="+mn-lt"/>
              </a:rPr>
              <a:t> работник обязан </a:t>
            </a:r>
            <a:r>
              <a:rPr lang="ru-RU" sz="1300" dirty="0" smtClean="0">
                <a:solidFill>
                  <a:srgbClr val="009900"/>
                </a:solidFill>
                <a:latin typeface="+mn-lt"/>
              </a:rPr>
              <a:t>сдать авансовый отчет в Управление </a:t>
            </a:r>
            <a:r>
              <a:rPr lang="ru-RU" sz="1300" dirty="0">
                <a:solidFill>
                  <a:srgbClr val="009900"/>
                </a:solidFill>
                <a:latin typeface="+mn-lt"/>
              </a:rPr>
              <a:t>бухгалтерского учета (УБУ</a:t>
            </a:r>
            <a:r>
              <a:rPr lang="ru-RU" sz="1300" dirty="0" smtClean="0">
                <a:solidFill>
                  <a:srgbClr val="009900"/>
                </a:solidFill>
                <a:latin typeface="+mn-lt"/>
              </a:rPr>
              <a:t>), кабинет 414-К</a:t>
            </a:r>
            <a:endParaRPr lang="ru-RU" altLang="ru-RU" sz="1300" b="1" dirty="0" smtClean="0">
              <a:solidFill>
                <a:srgbClr val="009900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915</Words>
  <Application>Microsoft Office PowerPoint</Application>
  <PresentationFormat>Экран (4:3)</PresentationFormat>
  <Paragraphs>203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Сервисы Управления персонала 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справок/копий документов необходимо иметь при себе документ удостоверяющий Вашу личность</vt:lpstr>
      <vt:lpstr>В случае изменения дат /переноса отпуска  необходимо написать заявление!</vt:lpstr>
      <vt:lpstr>Презентация PowerPoint</vt:lpstr>
      <vt:lpstr>Если период командировки совпадает с отпуском, Вам необходимо написать заявление о переносе или отзыве из отпуска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93</cp:revision>
  <dcterms:created xsi:type="dcterms:W3CDTF">2010-09-30T06:45:29Z</dcterms:created>
  <dcterms:modified xsi:type="dcterms:W3CDTF">2016-09-27T11:23:10Z</dcterms:modified>
</cp:coreProperties>
</file>