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1" r:id="rId6"/>
    <p:sldId id="260" r:id="rId7"/>
    <p:sldId id="262" r:id="rId8"/>
    <p:sldId id="263" r:id="rId9"/>
    <p:sldId id="264" r:id="rId10"/>
    <p:sldId id="265" r:id="rId11"/>
    <p:sldId id="271" r:id="rId12"/>
    <p:sldId id="272" r:id="rId13"/>
    <p:sldId id="273" r:id="rId14"/>
    <p:sldId id="274" r:id="rId15"/>
    <p:sldId id="275" r:id="rId16"/>
    <p:sldId id="277" r:id="rId17"/>
    <p:sldId id="276" r:id="rId18"/>
    <p:sldId id="270" r:id="rId19"/>
    <p:sldId id="266" r:id="rId20"/>
    <p:sldId id="267" r:id="rId21"/>
    <p:sldId id="268"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947" autoAdjust="0"/>
    <p:restoredTop sz="94660"/>
  </p:normalViewPr>
  <p:slideViewPr>
    <p:cSldViewPr>
      <p:cViewPr varScale="1">
        <p:scale>
          <a:sx n="64" d="100"/>
          <a:sy n="64" d="100"/>
        </p:scale>
        <p:origin x="-1051"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38D702-C7A8-4D15-8418-3B334472539C}" type="datetimeFigureOut">
              <a:rPr lang="ru-RU" smtClean="0"/>
              <a:t>25.10.2013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01577-12EF-449B-998E-29D022B1D4F9}" type="slidenum">
              <a:rPr lang="ru-RU" smtClean="0"/>
              <a:t>‹#›</a:t>
            </a:fld>
            <a:endParaRPr lang="ru-RU"/>
          </a:p>
        </p:txBody>
      </p:sp>
    </p:spTree>
    <p:extLst>
      <p:ext uri="{BB962C8B-B14F-4D97-AF65-F5344CB8AC3E}">
        <p14:creationId xmlns:p14="http://schemas.microsoft.com/office/powerpoint/2010/main" val="299843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a:t>
            </a:fld>
            <a:endParaRPr lang="ru-RU"/>
          </a:p>
        </p:txBody>
      </p:sp>
    </p:spTree>
    <p:extLst>
      <p:ext uri="{BB962C8B-B14F-4D97-AF65-F5344CB8AC3E}">
        <p14:creationId xmlns:p14="http://schemas.microsoft.com/office/powerpoint/2010/main" val="11863477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10</a:t>
            </a:fld>
            <a:endParaRPr lang="ru-RU"/>
          </a:p>
        </p:txBody>
      </p:sp>
    </p:spTree>
    <p:extLst>
      <p:ext uri="{BB962C8B-B14F-4D97-AF65-F5344CB8AC3E}">
        <p14:creationId xmlns:p14="http://schemas.microsoft.com/office/powerpoint/2010/main" val="59286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11</a:t>
            </a:fld>
            <a:endParaRPr lang="ru-RU"/>
          </a:p>
        </p:txBody>
      </p:sp>
    </p:spTree>
    <p:extLst>
      <p:ext uri="{BB962C8B-B14F-4D97-AF65-F5344CB8AC3E}">
        <p14:creationId xmlns:p14="http://schemas.microsoft.com/office/powerpoint/2010/main" val="1084977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12</a:t>
            </a:fld>
            <a:endParaRPr lang="ru-RU"/>
          </a:p>
        </p:txBody>
      </p:sp>
    </p:spTree>
    <p:extLst>
      <p:ext uri="{BB962C8B-B14F-4D97-AF65-F5344CB8AC3E}">
        <p14:creationId xmlns:p14="http://schemas.microsoft.com/office/powerpoint/2010/main" val="2509907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13</a:t>
            </a:fld>
            <a:endParaRPr lang="ru-RU"/>
          </a:p>
        </p:txBody>
      </p:sp>
    </p:spTree>
    <p:extLst>
      <p:ext uri="{BB962C8B-B14F-4D97-AF65-F5344CB8AC3E}">
        <p14:creationId xmlns:p14="http://schemas.microsoft.com/office/powerpoint/2010/main" val="248981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14</a:t>
            </a:fld>
            <a:endParaRPr lang="ru-RU"/>
          </a:p>
        </p:txBody>
      </p:sp>
    </p:spTree>
    <p:extLst>
      <p:ext uri="{BB962C8B-B14F-4D97-AF65-F5344CB8AC3E}">
        <p14:creationId xmlns:p14="http://schemas.microsoft.com/office/powerpoint/2010/main" val="3401978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15</a:t>
            </a:fld>
            <a:endParaRPr lang="ru-RU"/>
          </a:p>
        </p:txBody>
      </p:sp>
    </p:spTree>
    <p:extLst>
      <p:ext uri="{BB962C8B-B14F-4D97-AF65-F5344CB8AC3E}">
        <p14:creationId xmlns:p14="http://schemas.microsoft.com/office/powerpoint/2010/main" val="1588511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16</a:t>
            </a:fld>
            <a:endParaRPr lang="ru-RU"/>
          </a:p>
        </p:txBody>
      </p:sp>
    </p:spTree>
    <p:extLst>
      <p:ext uri="{BB962C8B-B14F-4D97-AF65-F5344CB8AC3E}">
        <p14:creationId xmlns:p14="http://schemas.microsoft.com/office/powerpoint/2010/main" val="3279343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17</a:t>
            </a:fld>
            <a:endParaRPr lang="ru-RU"/>
          </a:p>
        </p:txBody>
      </p:sp>
    </p:spTree>
    <p:extLst>
      <p:ext uri="{BB962C8B-B14F-4D97-AF65-F5344CB8AC3E}">
        <p14:creationId xmlns:p14="http://schemas.microsoft.com/office/powerpoint/2010/main" val="2454450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18</a:t>
            </a:fld>
            <a:endParaRPr lang="ru-RU"/>
          </a:p>
        </p:txBody>
      </p:sp>
    </p:spTree>
    <p:extLst>
      <p:ext uri="{BB962C8B-B14F-4D97-AF65-F5344CB8AC3E}">
        <p14:creationId xmlns:p14="http://schemas.microsoft.com/office/powerpoint/2010/main" val="581837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19</a:t>
            </a:fld>
            <a:endParaRPr lang="ru-RU"/>
          </a:p>
        </p:txBody>
      </p:sp>
    </p:spTree>
    <p:extLst>
      <p:ext uri="{BB962C8B-B14F-4D97-AF65-F5344CB8AC3E}">
        <p14:creationId xmlns:p14="http://schemas.microsoft.com/office/powerpoint/2010/main" val="2480614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2</a:t>
            </a:fld>
            <a:endParaRPr lang="ru-RU"/>
          </a:p>
        </p:txBody>
      </p:sp>
    </p:spTree>
    <p:extLst>
      <p:ext uri="{BB962C8B-B14F-4D97-AF65-F5344CB8AC3E}">
        <p14:creationId xmlns:p14="http://schemas.microsoft.com/office/powerpoint/2010/main" val="845019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20</a:t>
            </a:fld>
            <a:endParaRPr lang="ru-RU"/>
          </a:p>
        </p:txBody>
      </p:sp>
    </p:spTree>
    <p:extLst>
      <p:ext uri="{BB962C8B-B14F-4D97-AF65-F5344CB8AC3E}">
        <p14:creationId xmlns:p14="http://schemas.microsoft.com/office/powerpoint/2010/main" val="3090515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21</a:t>
            </a:fld>
            <a:endParaRPr lang="ru-RU"/>
          </a:p>
        </p:txBody>
      </p:sp>
    </p:spTree>
    <p:extLst>
      <p:ext uri="{BB962C8B-B14F-4D97-AF65-F5344CB8AC3E}">
        <p14:creationId xmlns:p14="http://schemas.microsoft.com/office/powerpoint/2010/main" val="1006477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3</a:t>
            </a:fld>
            <a:endParaRPr lang="ru-RU"/>
          </a:p>
        </p:txBody>
      </p:sp>
    </p:spTree>
    <p:extLst>
      <p:ext uri="{BB962C8B-B14F-4D97-AF65-F5344CB8AC3E}">
        <p14:creationId xmlns:p14="http://schemas.microsoft.com/office/powerpoint/2010/main" val="222795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4</a:t>
            </a:fld>
            <a:endParaRPr lang="ru-RU"/>
          </a:p>
        </p:txBody>
      </p:sp>
    </p:spTree>
    <p:extLst>
      <p:ext uri="{BB962C8B-B14F-4D97-AF65-F5344CB8AC3E}">
        <p14:creationId xmlns:p14="http://schemas.microsoft.com/office/powerpoint/2010/main" val="4149559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5</a:t>
            </a:fld>
            <a:endParaRPr lang="ru-RU"/>
          </a:p>
        </p:txBody>
      </p:sp>
    </p:spTree>
    <p:extLst>
      <p:ext uri="{BB962C8B-B14F-4D97-AF65-F5344CB8AC3E}">
        <p14:creationId xmlns:p14="http://schemas.microsoft.com/office/powerpoint/2010/main" val="171696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6</a:t>
            </a:fld>
            <a:endParaRPr lang="ru-RU"/>
          </a:p>
        </p:txBody>
      </p:sp>
    </p:spTree>
    <p:extLst>
      <p:ext uri="{BB962C8B-B14F-4D97-AF65-F5344CB8AC3E}">
        <p14:creationId xmlns:p14="http://schemas.microsoft.com/office/powerpoint/2010/main" val="651812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7</a:t>
            </a:fld>
            <a:endParaRPr lang="ru-RU"/>
          </a:p>
        </p:txBody>
      </p:sp>
    </p:spTree>
    <p:extLst>
      <p:ext uri="{BB962C8B-B14F-4D97-AF65-F5344CB8AC3E}">
        <p14:creationId xmlns:p14="http://schemas.microsoft.com/office/powerpoint/2010/main" val="3695933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8</a:t>
            </a:fld>
            <a:endParaRPr lang="ru-RU"/>
          </a:p>
        </p:txBody>
      </p:sp>
    </p:spTree>
    <p:extLst>
      <p:ext uri="{BB962C8B-B14F-4D97-AF65-F5344CB8AC3E}">
        <p14:creationId xmlns:p14="http://schemas.microsoft.com/office/powerpoint/2010/main" val="617722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4A01577-12EF-449B-998E-29D022B1D4F9}" type="slidenum">
              <a:rPr lang="ru-RU" smtClean="0"/>
              <a:t>9</a:t>
            </a:fld>
            <a:endParaRPr lang="ru-RU"/>
          </a:p>
        </p:txBody>
      </p:sp>
    </p:spTree>
    <p:extLst>
      <p:ext uri="{BB962C8B-B14F-4D97-AF65-F5344CB8AC3E}">
        <p14:creationId xmlns:p14="http://schemas.microsoft.com/office/powerpoint/2010/main" val="1370990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AF83BB4-B334-4B18-B0A5-E80FFAD65A97}" type="datetimeFigureOut">
              <a:rPr lang="ru-RU" smtClean="0"/>
              <a:t>25.10.2013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1877060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F83BB4-B334-4B18-B0A5-E80FFAD65A97}" type="datetimeFigureOut">
              <a:rPr lang="ru-RU" smtClean="0"/>
              <a:t>25.10.2013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1005875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F83BB4-B334-4B18-B0A5-E80FFAD65A97}" type="datetimeFigureOut">
              <a:rPr lang="ru-RU" smtClean="0"/>
              <a:t>25.10.2013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292921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F83BB4-B334-4B18-B0A5-E80FFAD65A97}" type="datetimeFigureOut">
              <a:rPr lang="ru-RU" smtClean="0"/>
              <a:t>25.10.2013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84087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AF83BB4-B334-4B18-B0A5-E80FFAD65A97}" type="datetimeFigureOut">
              <a:rPr lang="ru-RU" smtClean="0"/>
              <a:t>25.10.2013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2304141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AF83BB4-B334-4B18-B0A5-E80FFAD65A97}" type="datetimeFigureOut">
              <a:rPr lang="ru-RU" smtClean="0"/>
              <a:t>25.10.2013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69224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AF83BB4-B334-4B18-B0A5-E80FFAD65A97}" type="datetimeFigureOut">
              <a:rPr lang="ru-RU" smtClean="0"/>
              <a:t>25.10.2013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174533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AF83BB4-B334-4B18-B0A5-E80FFAD65A97}" type="datetimeFigureOut">
              <a:rPr lang="ru-RU" smtClean="0"/>
              <a:t>25.10.2013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195707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AF83BB4-B334-4B18-B0A5-E80FFAD65A97}" type="datetimeFigureOut">
              <a:rPr lang="ru-RU" smtClean="0"/>
              <a:t>25.10.2013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867220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F83BB4-B334-4B18-B0A5-E80FFAD65A97}" type="datetimeFigureOut">
              <a:rPr lang="ru-RU" smtClean="0"/>
              <a:t>25.10.2013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1766161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F83BB4-B334-4B18-B0A5-E80FFAD65A97}" type="datetimeFigureOut">
              <a:rPr lang="ru-RU" smtClean="0"/>
              <a:t>25.10.2013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63EFC3-6591-40D7-A563-9C4EDCE0A9DD}" type="slidenum">
              <a:rPr lang="ru-RU" smtClean="0"/>
              <a:t>‹#›</a:t>
            </a:fld>
            <a:endParaRPr lang="ru-RU"/>
          </a:p>
        </p:txBody>
      </p:sp>
    </p:spTree>
    <p:extLst>
      <p:ext uri="{BB962C8B-B14F-4D97-AF65-F5344CB8AC3E}">
        <p14:creationId xmlns:p14="http://schemas.microsoft.com/office/powerpoint/2010/main" val="2023717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83BB4-B334-4B18-B0A5-E80FFAD65A97}" type="datetimeFigureOut">
              <a:rPr lang="ru-RU" smtClean="0"/>
              <a:t>25.10.2013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3EFC3-6591-40D7-A563-9C4EDCE0A9DD}" type="slidenum">
              <a:rPr lang="ru-RU" smtClean="0"/>
              <a:t>‹#›</a:t>
            </a:fld>
            <a:endParaRPr lang="ru-RU"/>
          </a:p>
        </p:txBody>
      </p:sp>
    </p:spTree>
    <p:extLst>
      <p:ext uri="{BB962C8B-B14F-4D97-AF65-F5344CB8AC3E}">
        <p14:creationId xmlns:p14="http://schemas.microsoft.com/office/powerpoint/2010/main" val="3630397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result_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result_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result_1"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result_0"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result_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result_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8062664" cy="2090663"/>
          </a:xfrm>
        </p:spPr>
        <p:txBody>
          <a:bodyPr/>
          <a:lstStyle/>
          <a:p>
            <a:r>
              <a:rPr lang="en-US" dirty="0" smtClean="0"/>
              <a:t>From </a:t>
            </a:r>
            <a:r>
              <a:rPr lang="en-US" smtClean="0"/>
              <a:t>ugly </a:t>
            </a:r>
            <a:r>
              <a:rPr lang="en-US" smtClean="0"/>
              <a:t>duckling </a:t>
            </a:r>
            <a:r>
              <a:rPr lang="en-US" smtClean="0"/>
              <a:t>to </a:t>
            </a:r>
            <a:r>
              <a:rPr lang="en-US" smtClean="0"/>
              <a:t>white </a:t>
            </a:r>
            <a:r>
              <a:rPr lang="en-US" dirty="0" smtClean="0"/>
              <a:t>SWAN</a:t>
            </a:r>
            <a:br>
              <a:rPr lang="en-US" dirty="0" smtClean="0"/>
            </a:br>
            <a:r>
              <a:rPr lang="en-US" sz="2000" dirty="0" smtClean="0"/>
              <a:t>(</a:t>
            </a:r>
            <a:r>
              <a:rPr lang="en-US" sz="2000" dirty="0"/>
              <a:t>Contribution: rewriting </a:t>
            </a:r>
            <a:r>
              <a:rPr lang="en-US" sz="2000" dirty="0" smtClean="0"/>
              <a:t>phase)</a:t>
            </a:r>
            <a:endParaRPr lang="ru-RU" sz="2000" dirty="0"/>
          </a:p>
        </p:txBody>
      </p:sp>
      <p:sp>
        <p:nvSpPr>
          <p:cNvPr id="3" name="Подзаголовок 2"/>
          <p:cNvSpPr>
            <a:spLocks noGrp="1"/>
          </p:cNvSpPr>
          <p:nvPr>
            <p:ph type="subTitle" idx="1"/>
          </p:nvPr>
        </p:nvSpPr>
        <p:spPr>
          <a:xfrm>
            <a:off x="2505137" y="4797152"/>
            <a:ext cx="6400800" cy="1752600"/>
          </a:xfrm>
        </p:spPr>
        <p:txBody>
          <a:bodyPr/>
          <a:lstStyle/>
          <a:p>
            <a:pPr algn="r"/>
            <a:r>
              <a:rPr lang="en-US" dirty="0" err="1" smtClean="0"/>
              <a:t>A.Porshnev</a:t>
            </a:r>
            <a:endParaRPr lang="en-US" dirty="0" smtClean="0"/>
          </a:p>
          <a:p>
            <a:pPr algn="r"/>
            <a:r>
              <a:rPr lang="en-US" dirty="0" smtClean="0"/>
              <a:t>NRU HSE, </a:t>
            </a:r>
            <a:r>
              <a:rPr lang="en-US" dirty="0" err="1" smtClean="0"/>
              <a:t>N.Novgorod</a:t>
            </a:r>
            <a:endParaRPr lang="ru-RU" dirty="0"/>
          </a:p>
        </p:txBody>
      </p:sp>
      <p:sp>
        <p:nvSpPr>
          <p:cNvPr id="4" name="TextBox 3"/>
          <p:cNvSpPr txBox="1"/>
          <p:nvPr/>
        </p:nvSpPr>
        <p:spPr>
          <a:xfrm>
            <a:off x="4139952" y="188640"/>
            <a:ext cx="4765985" cy="369332"/>
          </a:xfrm>
          <a:prstGeom prst="rect">
            <a:avLst/>
          </a:prstGeom>
          <a:noFill/>
        </p:spPr>
        <p:txBody>
          <a:bodyPr wrap="none" rtlCol="0">
            <a:spAutoFit/>
          </a:bodyPr>
          <a:lstStyle/>
          <a:p>
            <a:r>
              <a:rPr lang="ru-RU" dirty="0" smtClean="0"/>
              <a:t>Семинар 6 Мастерская публикаций 24.09.2013</a:t>
            </a:r>
            <a:endParaRPr lang="ru-RU" dirty="0"/>
          </a:p>
        </p:txBody>
      </p:sp>
    </p:spTree>
    <p:extLst>
      <p:ext uri="{BB962C8B-B14F-4D97-AF65-F5344CB8AC3E}">
        <p14:creationId xmlns:p14="http://schemas.microsoft.com/office/powerpoint/2010/main" val="3122074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43000"/>
          </a:xfrm>
        </p:spPr>
        <p:txBody>
          <a:bodyPr/>
          <a:lstStyle/>
          <a:p>
            <a:r>
              <a:rPr lang="en-US" dirty="0" smtClean="0"/>
              <a:t>Example</a:t>
            </a:r>
            <a:endParaRPr lang="ru-RU" dirty="0"/>
          </a:p>
        </p:txBody>
      </p:sp>
      <p:sp>
        <p:nvSpPr>
          <p:cNvPr id="3" name="Объект 2"/>
          <p:cNvSpPr>
            <a:spLocks noGrp="1"/>
          </p:cNvSpPr>
          <p:nvPr>
            <p:ph idx="1"/>
          </p:nvPr>
        </p:nvSpPr>
        <p:spPr>
          <a:xfrm>
            <a:off x="251520" y="1070513"/>
            <a:ext cx="8640960" cy="5400600"/>
          </a:xfrm>
        </p:spPr>
        <p:txBody>
          <a:bodyPr>
            <a:normAutofit fontScale="85000" lnSpcReduction="20000"/>
          </a:bodyPr>
          <a:lstStyle/>
          <a:p>
            <a:pPr marL="0" indent="0">
              <a:buNone/>
            </a:pPr>
            <a:r>
              <a:rPr lang="ru-RU" dirty="0" smtClean="0"/>
              <a:t>«</a:t>
            </a:r>
            <a:r>
              <a:rPr lang="en-US" dirty="0" smtClean="0"/>
              <a:t>Corporate </a:t>
            </a:r>
            <a:r>
              <a:rPr lang="en-US" dirty="0"/>
              <a:t>reputation has become one of the most important intangible assets for maintaining </a:t>
            </a:r>
            <a:r>
              <a:rPr lang="en-US" dirty="0" smtClean="0"/>
              <a:t>and enhancing </a:t>
            </a:r>
            <a:r>
              <a:rPr lang="en-US" dirty="0"/>
              <a:t>firms’ competitiveness in the global marketplace. </a:t>
            </a:r>
            <a:endParaRPr lang="en-US" dirty="0" smtClean="0"/>
          </a:p>
          <a:p>
            <a:pPr marL="0" indent="0">
              <a:buNone/>
            </a:pPr>
            <a:r>
              <a:rPr lang="en-US" dirty="0" smtClean="0"/>
              <a:t>Researchers </a:t>
            </a:r>
            <a:r>
              <a:rPr lang="en-US" dirty="0"/>
              <a:t>have shown </a:t>
            </a:r>
            <a:r>
              <a:rPr lang="en-US" dirty="0" smtClean="0"/>
              <a:t>considerable interest </a:t>
            </a:r>
            <a:r>
              <a:rPr lang="en-US" dirty="0"/>
              <a:t>in measuring the corporate reputation construct, resulting in a lack of consensus on </a:t>
            </a:r>
            <a:r>
              <a:rPr lang="en-US" dirty="0" smtClean="0"/>
              <a:t>valid measurement </a:t>
            </a:r>
            <a:r>
              <a:rPr lang="en-US" dirty="0"/>
              <a:t>approaches. </a:t>
            </a:r>
            <a:endParaRPr lang="en-US" dirty="0" smtClean="0"/>
          </a:p>
          <a:p>
            <a:pPr marL="0" indent="0">
              <a:buNone/>
            </a:pPr>
            <a:r>
              <a:rPr lang="en-US" dirty="0" smtClean="0"/>
              <a:t>Against </a:t>
            </a:r>
            <a:r>
              <a:rPr lang="en-US" dirty="0"/>
              <a:t>this background, we discuss commonly used reputation </a:t>
            </a:r>
            <a:r>
              <a:rPr lang="en-US" dirty="0" smtClean="0"/>
              <a:t>measures from </a:t>
            </a:r>
            <a:r>
              <a:rPr lang="en-US" dirty="0"/>
              <a:t>a conceptual as well as theoretical perspective, and empirically compare them in terms </a:t>
            </a:r>
            <a:r>
              <a:rPr lang="en-US" dirty="0" smtClean="0"/>
              <a:t>of convergent </a:t>
            </a:r>
            <a:r>
              <a:rPr lang="en-US" dirty="0"/>
              <a:t>validity and criterion validity. </a:t>
            </a:r>
            <a:endParaRPr lang="en-US" dirty="0" smtClean="0"/>
          </a:p>
          <a:p>
            <a:pPr marL="0" indent="0">
              <a:buNone/>
            </a:pPr>
            <a:r>
              <a:rPr lang="en-US" dirty="0" smtClean="0"/>
              <a:t>By </a:t>
            </a:r>
            <a:r>
              <a:rPr lang="en-US" dirty="0"/>
              <a:t>examining the measures’ psychometric properties, </a:t>
            </a:r>
            <a:r>
              <a:rPr lang="en-US" dirty="0" smtClean="0"/>
              <a:t>both theoretically </a:t>
            </a:r>
            <a:r>
              <a:rPr lang="en-US" dirty="0"/>
              <a:t>and empirically, this study provides guidance for their reasonable application in </a:t>
            </a:r>
            <a:r>
              <a:rPr lang="en-US" dirty="0" smtClean="0"/>
              <a:t>business </a:t>
            </a:r>
            <a:r>
              <a:rPr lang="en-GB" dirty="0" smtClean="0"/>
              <a:t>research </a:t>
            </a:r>
            <a:r>
              <a:rPr lang="en-GB" dirty="0"/>
              <a:t>and practice</a:t>
            </a:r>
            <a:r>
              <a:rPr lang="en-GB" dirty="0" smtClean="0"/>
              <a:t>.</a:t>
            </a:r>
            <a:r>
              <a:rPr lang="ru-RU" dirty="0" smtClean="0"/>
              <a:t>» </a:t>
            </a:r>
            <a:r>
              <a:rPr lang="en-US" dirty="0" smtClean="0"/>
              <a:t/>
            </a:r>
            <a:br>
              <a:rPr lang="en-US" dirty="0" smtClean="0"/>
            </a:br>
            <a:r>
              <a:rPr lang="en-US" sz="2300" dirty="0" smtClean="0"/>
              <a:t>abstract from </a:t>
            </a:r>
            <a:r>
              <a:rPr lang="en-GB" sz="2300" dirty="0"/>
              <a:t>Journal of World </a:t>
            </a:r>
            <a:r>
              <a:rPr lang="en-GB" sz="2300" dirty="0" smtClean="0"/>
              <a:t>Business 2012 </a:t>
            </a:r>
            <a:r>
              <a:rPr lang="ru-RU" sz="2300" dirty="0"/>
              <a:t>(</a:t>
            </a:r>
            <a:r>
              <a:rPr lang="ru-RU" sz="2300" dirty="0" err="1"/>
              <a:t>Musteen</a:t>
            </a:r>
            <a:r>
              <a:rPr lang="ru-RU" sz="2300" dirty="0"/>
              <a:t>, </a:t>
            </a:r>
            <a:r>
              <a:rPr lang="ru-RU" sz="2300" dirty="0" err="1"/>
              <a:t>Rhyne</a:t>
            </a:r>
            <a:r>
              <a:rPr lang="ru-RU" sz="2300" dirty="0"/>
              <a:t>, </a:t>
            </a:r>
            <a:r>
              <a:rPr lang="ru-RU" sz="2300" dirty="0" err="1"/>
              <a:t>and</a:t>
            </a:r>
            <a:r>
              <a:rPr lang="ru-RU" sz="2300" dirty="0"/>
              <a:t> </a:t>
            </a:r>
            <a:r>
              <a:rPr lang="ru-RU" sz="2300" dirty="0" err="1"/>
              <a:t>Zheng</a:t>
            </a:r>
            <a:r>
              <a:rPr lang="ru-RU" sz="2300" dirty="0"/>
              <a:t> 2013)</a:t>
            </a:r>
          </a:p>
        </p:txBody>
      </p:sp>
      <p:sp>
        <p:nvSpPr>
          <p:cNvPr id="4" name="Прямоугольник 3"/>
          <p:cNvSpPr/>
          <p:nvPr/>
        </p:nvSpPr>
        <p:spPr>
          <a:xfrm>
            <a:off x="251520" y="6304002"/>
            <a:ext cx="8640960" cy="369332"/>
          </a:xfrm>
          <a:prstGeom prst="rect">
            <a:avLst/>
          </a:prstGeom>
        </p:spPr>
        <p:txBody>
          <a:bodyPr wrap="square">
            <a:spAutoFit/>
          </a:bodyPr>
          <a:lstStyle/>
          <a:p>
            <a:r>
              <a:rPr lang="en-US" dirty="0" smtClean="0"/>
              <a:t>1 . Background 2. Main objective 3. Used methodology 4. Results 5.Impact of your research</a:t>
            </a:r>
          </a:p>
        </p:txBody>
      </p:sp>
    </p:spTree>
    <p:extLst>
      <p:ext uri="{BB962C8B-B14F-4D97-AF65-F5344CB8AC3E}">
        <p14:creationId xmlns:p14="http://schemas.microsoft.com/office/powerpoint/2010/main" val="423462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rgbClr val="1F497D"/>
                                      </p:to>
                                    </p:animClr>
                                    <p:animClr clrSpc="rgb" dir="cw">
                                      <p:cBhvr>
                                        <p:cTn id="7" dur="500" fill="hold"/>
                                        <p:tgtEl>
                                          <p:spTgt spid="3">
                                            <p:txEl>
                                              <p:pRg st="0" end="0"/>
                                            </p:txEl>
                                          </p:spTgt>
                                        </p:tgtEl>
                                        <p:attrNameLst>
                                          <p:attrName>fillcolor</p:attrName>
                                        </p:attrNameLst>
                                      </p:cBhvr>
                                      <p:to>
                                        <a:srgbClr val="1F497D"/>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par>
                                <p:cTn id="10" presetID="19" presetClass="emph" presetSubtype="0" fill="hold" nodeType="withEffect">
                                  <p:stCondLst>
                                    <p:cond delay="0"/>
                                  </p:stCondLst>
                                  <p:childTnLst>
                                    <p:animClr clrSpc="rgb" dir="cw">
                                      <p:cBhvr override="childStyle">
                                        <p:cTn id="11" dur="500" fill="hold"/>
                                        <p:tgtEl>
                                          <p:spTgt spid="3">
                                            <p:txEl>
                                              <p:pRg st="1" end="1"/>
                                            </p:txEl>
                                          </p:spTgt>
                                        </p:tgtEl>
                                        <p:attrNameLst>
                                          <p:attrName>style.color</p:attrName>
                                        </p:attrNameLst>
                                      </p:cBhvr>
                                      <p:to>
                                        <a:srgbClr val="1F497D"/>
                                      </p:to>
                                    </p:animClr>
                                    <p:animClr clrSpc="rgb" dir="cw">
                                      <p:cBhvr>
                                        <p:cTn id="12" dur="500" fill="hold"/>
                                        <p:tgtEl>
                                          <p:spTgt spid="3">
                                            <p:txEl>
                                              <p:pRg st="1" end="1"/>
                                            </p:txEl>
                                          </p:spTgt>
                                        </p:tgtEl>
                                        <p:attrNameLst>
                                          <p:attrName>fillcolor</p:attrName>
                                        </p:attrNameLst>
                                      </p:cBhvr>
                                      <p:to>
                                        <a:srgbClr val="1F497D"/>
                                      </p:to>
                                    </p:animClr>
                                    <p:set>
                                      <p:cBhvr>
                                        <p:cTn id="13" dur="500" fill="hold"/>
                                        <p:tgtEl>
                                          <p:spTgt spid="3">
                                            <p:txEl>
                                              <p:pRg st="1" end="1"/>
                                            </p:txEl>
                                          </p:spTgt>
                                        </p:tgtEl>
                                        <p:attrNameLst>
                                          <p:attrName>fill.type</p:attrName>
                                        </p:attrNameLst>
                                      </p:cBhvr>
                                      <p:to>
                                        <p:strVal val="solid"/>
                                      </p:to>
                                    </p:set>
                                    <p:set>
                                      <p:cBhvr>
                                        <p:cTn id="14" dur="500" fill="hold"/>
                                        <p:tgtEl>
                                          <p:spTgt spid="3">
                                            <p:txEl>
                                              <p:pRg st="1" end="1"/>
                                            </p:txEl>
                                          </p:spTgt>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9" presetClass="emph" presetSubtype="0" fill="hold" nodeType="clickEffect">
                                  <p:stCondLst>
                                    <p:cond delay="0"/>
                                  </p:stCondLst>
                                  <p:childTnLst>
                                    <p:animClr clrSpc="rgb" dir="cw">
                                      <p:cBhvr override="childStyle">
                                        <p:cTn id="18" dur="500" fill="hold"/>
                                        <p:tgtEl>
                                          <p:spTgt spid="3">
                                            <p:txEl>
                                              <p:pRg st="2" end="2"/>
                                            </p:txEl>
                                          </p:spTgt>
                                        </p:tgtEl>
                                        <p:attrNameLst>
                                          <p:attrName>style.color</p:attrName>
                                        </p:attrNameLst>
                                      </p:cBhvr>
                                      <p:to>
                                        <a:srgbClr val="4F6128"/>
                                      </p:to>
                                    </p:animClr>
                                    <p:animClr clrSpc="rgb" dir="cw">
                                      <p:cBhvr>
                                        <p:cTn id="19" dur="500" fill="hold"/>
                                        <p:tgtEl>
                                          <p:spTgt spid="3">
                                            <p:txEl>
                                              <p:pRg st="2" end="2"/>
                                            </p:txEl>
                                          </p:spTgt>
                                        </p:tgtEl>
                                        <p:attrNameLst>
                                          <p:attrName>fillcolor</p:attrName>
                                        </p:attrNameLst>
                                      </p:cBhvr>
                                      <p:to>
                                        <a:srgbClr val="4F6128"/>
                                      </p:to>
                                    </p:animClr>
                                    <p:set>
                                      <p:cBhvr>
                                        <p:cTn id="20" dur="500" fill="hold"/>
                                        <p:tgtEl>
                                          <p:spTgt spid="3">
                                            <p:txEl>
                                              <p:pRg st="2" end="2"/>
                                            </p:txEl>
                                          </p:spTgt>
                                        </p:tgtEl>
                                        <p:attrNameLst>
                                          <p:attrName>fill.type</p:attrName>
                                        </p:attrNameLst>
                                      </p:cBhvr>
                                      <p:to>
                                        <p:strVal val="solid"/>
                                      </p:to>
                                    </p:set>
                                    <p:set>
                                      <p:cBhvr>
                                        <p:cTn id="21" dur="500" fill="hold"/>
                                        <p:tgtEl>
                                          <p:spTgt spid="3">
                                            <p:txEl>
                                              <p:pRg st="2" end="2"/>
                                            </p:txEl>
                                          </p:spTgt>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9" presetClass="emph" presetSubtype="0" fill="hold" nodeType="clickEffect">
                                  <p:stCondLst>
                                    <p:cond delay="0"/>
                                  </p:stCondLst>
                                  <p:childTnLst>
                                    <p:animClr clrSpc="rgb" dir="cw">
                                      <p:cBhvr override="childStyle">
                                        <p:cTn id="25" dur="500" fill="hold"/>
                                        <p:tgtEl>
                                          <p:spTgt spid="3">
                                            <p:txEl>
                                              <p:pRg st="3" end="3"/>
                                            </p:txEl>
                                          </p:spTgt>
                                        </p:tgtEl>
                                        <p:attrNameLst>
                                          <p:attrName>style.color</p:attrName>
                                        </p:attrNameLst>
                                      </p:cBhvr>
                                      <p:to>
                                        <a:srgbClr val="974806"/>
                                      </p:to>
                                    </p:animClr>
                                    <p:animClr clrSpc="rgb" dir="cw">
                                      <p:cBhvr>
                                        <p:cTn id="26" dur="500" fill="hold"/>
                                        <p:tgtEl>
                                          <p:spTgt spid="3">
                                            <p:txEl>
                                              <p:pRg st="3" end="3"/>
                                            </p:txEl>
                                          </p:spTgt>
                                        </p:tgtEl>
                                        <p:attrNameLst>
                                          <p:attrName>fillcolor</p:attrName>
                                        </p:attrNameLst>
                                      </p:cBhvr>
                                      <p:to>
                                        <a:srgbClr val="974806"/>
                                      </p:to>
                                    </p:animClr>
                                    <p:set>
                                      <p:cBhvr>
                                        <p:cTn id="27" dur="500" fill="hold"/>
                                        <p:tgtEl>
                                          <p:spTgt spid="3">
                                            <p:txEl>
                                              <p:pRg st="3" end="3"/>
                                            </p:txEl>
                                          </p:spTgt>
                                        </p:tgtEl>
                                        <p:attrNameLst>
                                          <p:attrName>fill.type</p:attrName>
                                        </p:attrNameLst>
                                      </p:cBhvr>
                                      <p:to>
                                        <p:strVal val="solid"/>
                                      </p:to>
                                    </p:set>
                                    <p:set>
                                      <p:cBhvr>
                                        <p:cTn id="28" dur="500" fill="hold"/>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091" y="332656"/>
            <a:ext cx="8651869"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2462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8"/>
            <a:ext cx="14818010"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4914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Results of Title evaluation</a:t>
            </a:r>
            <a:endParaRPr lang="ru-RU" dirty="0"/>
          </a:p>
        </p:txBody>
      </p:sp>
      <p:sp>
        <p:nvSpPr>
          <p:cNvPr id="3" name="Объект 2"/>
          <p:cNvSpPr>
            <a:spLocks noGrp="1"/>
          </p:cNvSpPr>
          <p:nvPr>
            <p:ph idx="1"/>
          </p:nvPr>
        </p:nvSpPr>
        <p:spPr>
          <a:xfrm>
            <a:off x="251520" y="1268760"/>
            <a:ext cx="8568952" cy="5256584"/>
          </a:xfrm>
        </p:spPr>
        <p:txBody>
          <a:bodyPr>
            <a:noAutofit/>
          </a:bodyPr>
          <a:lstStyle/>
          <a:p>
            <a:pPr marL="0" indent="0">
              <a:buNone/>
            </a:pPr>
            <a:r>
              <a:rPr lang="en-US" sz="1800" b="1" dirty="0" smtClean="0">
                <a:solidFill>
                  <a:schemeClr val="accent3">
                    <a:lumMod val="50000"/>
                  </a:schemeClr>
                </a:solidFill>
              </a:rPr>
              <a:t>(+)</a:t>
            </a:r>
            <a:r>
              <a:rPr lang="en-US" sz="1800" dirty="0" smtClean="0">
                <a:solidFill>
                  <a:schemeClr val="accent3">
                    <a:lumMod val="50000"/>
                  </a:schemeClr>
                </a:solidFill>
              </a:rPr>
              <a:t> Your title is clear. </a:t>
            </a:r>
          </a:p>
          <a:p>
            <a:pPr marL="0" indent="0">
              <a:buNone/>
            </a:pPr>
            <a:r>
              <a:rPr lang="en-US" sz="1800" b="1" dirty="0">
                <a:solidFill>
                  <a:schemeClr val="accent3">
                    <a:lumMod val="50000"/>
                  </a:schemeClr>
                </a:solidFill>
              </a:rPr>
              <a:t>(+)</a:t>
            </a:r>
            <a:r>
              <a:rPr lang="en-US" sz="1800" dirty="0" smtClean="0">
                <a:solidFill>
                  <a:schemeClr val="accent3">
                    <a:lumMod val="50000"/>
                  </a:schemeClr>
                </a:solidFill>
              </a:rPr>
              <a:t> Title attractiveness is ensured through the use of the following words: "global", because they attract the attention of the reader. </a:t>
            </a:r>
          </a:p>
          <a:p>
            <a:pPr marL="0" indent="0">
              <a:buNone/>
            </a:pPr>
            <a:r>
              <a:rPr lang="en-US" sz="1800" b="1" dirty="0">
                <a:solidFill>
                  <a:schemeClr val="accent3">
                    <a:lumMod val="50000"/>
                  </a:schemeClr>
                </a:solidFill>
              </a:rPr>
              <a:t>(+)</a:t>
            </a:r>
            <a:r>
              <a:rPr lang="en-US" sz="1800" dirty="0" smtClean="0">
                <a:solidFill>
                  <a:schemeClr val="accent3">
                    <a:lumMod val="50000"/>
                  </a:schemeClr>
                </a:solidFill>
              </a:rPr>
              <a:t> Your title is answering the main question(s) a reader has when looking for a paper: </a:t>
            </a:r>
          </a:p>
          <a:p>
            <a:pPr marL="0" indent="0">
              <a:buNone/>
            </a:pPr>
            <a:endParaRPr lang="en-US" sz="2000" b="1" dirty="0" smtClean="0">
              <a:solidFill>
                <a:srgbClr val="C00000"/>
              </a:solidFill>
            </a:endParaRPr>
          </a:p>
          <a:p>
            <a:pPr marL="0" indent="0">
              <a:buNone/>
            </a:pPr>
            <a:r>
              <a:rPr lang="en-US" sz="2000" b="1" dirty="0" smtClean="0">
                <a:solidFill>
                  <a:srgbClr val="C00000"/>
                </a:solidFill>
              </a:rPr>
              <a:t>(?)</a:t>
            </a:r>
            <a:r>
              <a:rPr lang="en-US" sz="2000" dirty="0" smtClean="0">
                <a:solidFill>
                  <a:srgbClr val="C00000"/>
                </a:solidFill>
              </a:rPr>
              <a:t> Conciseness would be increased if you removed from your title words such as "study of ...", or even articles such as "a" or "an". </a:t>
            </a:r>
          </a:p>
          <a:p>
            <a:pPr marL="0" indent="0">
              <a:buNone/>
            </a:pPr>
            <a:r>
              <a:rPr lang="en-US" sz="2000" b="1" dirty="0">
                <a:solidFill>
                  <a:srgbClr val="C00000"/>
                </a:solidFill>
              </a:rPr>
              <a:t>(?)</a:t>
            </a:r>
            <a:r>
              <a:rPr lang="en-US" sz="2000" dirty="0" smtClean="0">
                <a:solidFill>
                  <a:srgbClr val="C00000"/>
                </a:solidFill>
              </a:rPr>
              <a:t> There also seems to be a disconnection between your title and your abstract thereby making it difficult for the non expert reader to follow you. </a:t>
            </a:r>
            <a:r>
              <a:rPr lang="en-US" sz="2000" dirty="0" smtClean="0">
                <a:solidFill>
                  <a:srgbClr val="C00000"/>
                </a:solidFill>
                <a:hlinkClick r:id="rId3" action="ppaction://hlinkfile"/>
              </a:rPr>
              <a:t>[more]</a:t>
            </a:r>
            <a:r>
              <a:rPr lang="en-US" sz="2000" dirty="0" smtClean="0">
                <a:solidFill>
                  <a:srgbClr val="C00000"/>
                </a:solidFill>
              </a:rPr>
              <a:t> </a:t>
            </a:r>
          </a:p>
          <a:p>
            <a:pPr marL="0" indent="0">
              <a:buNone/>
            </a:pPr>
            <a:r>
              <a:rPr lang="en-US" sz="2000" b="1" dirty="0">
                <a:solidFill>
                  <a:srgbClr val="C00000"/>
                </a:solidFill>
              </a:rPr>
              <a:t>(?)</a:t>
            </a:r>
            <a:r>
              <a:rPr lang="en-US" sz="2000" dirty="0" smtClean="0">
                <a:solidFill>
                  <a:srgbClr val="C00000"/>
                </a:solidFill>
              </a:rPr>
              <a:t> With 0 search keywords, your title is difficult to find. You should have search keywords in your title. </a:t>
            </a:r>
          </a:p>
          <a:p>
            <a:pPr marL="0" indent="0">
              <a:buNone/>
            </a:pPr>
            <a:r>
              <a:rPr lang="en-US" sz="2000" b="1" dirty="0">
                <a:solidFill>
                  <a:srgbClr val="C00000"/>
                </a:solidFill>
              </a:rPr>
              <a:t>(?)</a:t>
            </a:r>
            <a:r>
              <a:rPr lang="en-US" sz="2000" dirty="0" smtClean="0">
                <a:solidFill>
                  <a:srgbClr val="C00000"/>
                </a:solidFill>
              </a:rPr>
              <a:t> You have chosen not to answer the following question(s): </a:t>
            </a:r>
          </a:p>
          <a:p>
            <a:pPr marL="0" indent="0">
              <a:buNone/>
            </a:pPr>
            <a:r>
              <a:rPr lang="en-US" sz="2000" b="1" i="1" dirty="0" smtClean="0">
                <a:solidFill>
                  <a:srgbClr val="C00000"/>
                </a:solidFill>
              </a:rPr>
              <a:t>the What</a:t>
            </a:r>
            <a:r>
              <a:rPr lang="en-US" sz="2000" dirty="0" smtClean="0">
                <a:solidFill>
                  <a:srgbClr val="C00000"/>
                </a:solidFill>
              </a:rPr>
              <a:t>, standing for the contribution of your paper. </a:t>
            </a:r>
          </a:p>
          <a:p>
            <a:endParaRPr lang="ru-RU" sz="2000" dirty="0"/>
          </a:p>
        </p:txBody>
      </p:sp>
    </p:spTree>
    <p:extLst>
      <p:ext uri="{BB962C8B-B14F-4D97-AF65-F5344CB8AC3E}">
        <p14:creationId xmlns:p14="http://schemas.microsoft.com/office/powerpoint/2010/main" val="2152784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b="1" dirty="0" smtClean="0"/>
              <a:t>Results for abstract evaluation</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en-US" b="1" dirty="0"/>
              <a:t>(+)</a:t>
            </a:r>
            <a:r>
              <a:rPr lang="en-US" dirty="0" smtClean="0"/>
              <a:t> You have made a good choice when deciding to use the present and present perfect tenses in your abstract. </a:t>
            </a:r>
          </a:p>
          <a:p>
            <a:pPr marL="0" indent="0">
              <a:buNone/>
            </a:pPr>
            <a:r>
              <a:rPr lang="en-US" b="1" dirty="0">
                <a:solidFill>
                  <a:srgbClr val="C00000"/>
                </a:solidFill>
              </a:rPr>
              <a:t>(?)</a:t>
            </a:r>
            <a:r>
              <a:rPr lang="en-US" dirty="0" smtClean="0">
                <a:solidFill>
                  <a:srgbClr val="C00000"/>
                </a:solidFill>
              </a:rPr>
              <a:t> You have words in your title that are not used in your abstract. </a:t>
            </a:r>
            <a:r>
              <a:rPr lang="en-US" dirty="0" smtClean="0">
                <a:solidFill>
                  <a:srgbClr val="C00000"/>
                </a:solidFill>
                <a:hlinkClick r:id="rId3" action="ppaction://hlinkfile"/>
              </a:rPr>
              <a:t>[more]</a:t>
            </a:r>
            <a:r>
              <a:rPr lang="en-US" dirty="0" smtClean="0">
                <a:solidFill>
                  <a:srgbClr val="C00000"/>
                </a:solidFill>
              </a:rPr>
              <a:t> </a:t>
            </a:r>
          </a:p>
          <a:p>
            <a:pPr marL="0" indent="0">
              <a:buNone/>
            </a:pPr>
            <a:r>
              <a:rPr lang="en-US" b="1" dirty="0">
                <a:solidFill>
                  <a:srgbClr val="C00000"/>
                </a:solidFill>
              </a:rPr>
              <a:t>(?)</a:t>
            </a:r>
            <a:r>
              <a:rPr lang="en-US" dirty="0" smtClean="0">
                <a:solidFill>
                  <a:srgbClr val="C00000"/>
                </a:solidFill>
              </a:rPr>
              <a:t> Your abstract is incomplete. </a:t>
            </a:r>
            <a:r>
              <a:rPr lang="en-US" dirty="0" smtClean="0">
                <a:solidFill>
                  <a:srgbClr val="C00000"/>
                </a:solidFill>
                <a:hlinkClick r:id="rId4" action="ppaction://hlinkfile"/>
              </a:rPr>
              <a:t>[more]</a:t>
            </a:r>
            <a:r>
              <a:rPr lang="en-US" dirty="0" smtClean="0">
                <a:solidFill>
                  <a:srgbClr val="C00000"/>
                </a:solidFill>
              </a:rPr>
              <a:t> </a:t>
            </a:r>
          </a:p>
          <a:p>
            <a:pPr marL="0" indent="0">
              <a:buNone/>
            </a:pPr>
            <a:r>
              <a:rPr lang="en-US" b="1" dirty="0">
                <a:solidFill>
                  <a:srgbClr val="C00000"/>
                </a:solidFill>
              </a:rPr>
              <a:t>(?)</a:t>
            </a:r>
            <a:r>
              <a:rPr lang="en-US" dirty="0" smtClean="0">
                <a:solidFill>
                  <a:srgbClr val="C00000"/>
                </a:solidFill>
              </a:rPr>
              <a:t> It is more important to show the reader how important your contribution is in terms of impact instead of how important the problem is. </a:t>
            </a:r>
          </a:p>
          <a:p>
            <a:pPr marL="0" indent="0">
              <a:buNone/>
            </a:pPr>
            <a:r>
              <a:rPr lang="en-US" dirty="0" smtClean="0">
                <a:solidFill>
                  <a:srgbClr val="C00000"/>
                </a:solidFill>
              </a:rPr>
              <a:t/>
            </a:r>
            <a:br>
              <a:rPr lang="en-US" dirty="0" smtClean="0">
                <a:solidFill>
                  <a:srgbClr val="C00000"/>
                </a:solidFill>
              </a:rPr>
            </a:br>
            <a:r>
              <a:rPr lang="en-US" b="1" dirty="0" smtClean="0"/>
              <a:t>Evaluated abstract: </a:t>
            </a:r>
          </a:p>
          <a:p>
            <a:pPr marL="0" indent="0">
              <a:buNone/>
            </a:pPr>
            <a:r>
              <a:rPr lang="en-US" dirty="0" smtClean="0"/>
              <a:t>No </a:t>
            </a:r>
            <a:r>
              <a:rPr lang="en-US" dirty="0" err="1" smtClean="0"/>
              <a:t>highlightings</a:t>
            </a:r>
            <a:r>
              <a:rPr lang="en-US" dirty="0" smtClean="0"/>
              <a:t> were needed to do to this section. </a:t>
            </a:r>
          </a:p>
          <a:p>
            <a:pPr marL="0" indent="0">
              <a:buNone/>
            </a:pPr>
            <a:endParaRPr lang="ru-RU" dirty="0"/>
          </a:p>
        </p:txBody>
      </p:sp>
    </p:spTree>
    <p:extLst>
      <p:ext uri="{BB962C8B-B14F-4D97-AF65-F5344CB8AC3E}">
        <p14:creationId xmlns:p14="http://schemas.microsoft.com/office/powerpoint/2010/main" val="847939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Introduction</a:t>
            </a:r>
            <a:endParaRPr lang="ru-RU" dirty="0"/>
          </a:p>
        </p:txBody>
      </p:sp>
      <p:sp>
        <p:nvSpPr>
          <p:cNvPr id="3" name="Объект 2"/>
          <p:cNvSpPr>
            <a:spLocks noGrp="1"/>
          </p:cNvSpPr>
          <p:nvPr>
            <p:ph idx="1"/>
          </p:nvPr>
        </p:nvSpPr>
        <p:spPr/>
        <p:txBody>
          <a:bodyPr/>
          <a:lstStyle/>
          <a:p>
            <a:r>
              <a:rPr lang="en-US" dirty="0"/>
              <a:t>First sentence in introduction that is really new </a:t>
            </a:r>
            <a:r>
              <a:rPr lang="en-US" dirty="0" smtClean="0"/>
              <a:t>information </a:t>
            </a:r>
            <a:r>
              <a:rPr lang="en-US" dirty="0"/>
              <a:t>for a non-expert reader</a:t>
            </a:r>
          </a:p>
          <a:p>
            <a:r>
              <a:rPr lang="en-US" dirty="0"/>
              <a:t>Sentence (one is enough) that justifies why your </a:t>
            </a:r>
            <a:r>
              <a:rPr lang="en-US" dirty="0" smtClean="0"/>
              <a:t>contribution </a:t>
            </a:r>
            <a:r>
              <a:rPr lang="en-US" dirty="0"/>
              <a:t>is needed</a:t>
            </a:r>
          </a:p>
          <a:p>
            <a:r>
              <a:rPr lang="en-US" dirty="0"/>
              <a:t>Sentence (one is enough) that justifies the method to achieve your contribution</a:t>
            </a:r>
            <a:endParaRPr lang="ru"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4941168"/>
            <a:ext cx="3305484" cy="1759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503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Last paragraph of introductio</a:t>
            </a:r>
            <a:r>
              <a:rPr lang="en-US" dirty="0"/>
              <a:t>n</a:t>
            </a:r>
            <a:endParaRPr lang="ru-RU" dirty="0"/>
          </a:p>
        </p:txBody>
      </p:sp>
      <p:sp>
        <p:nvSpPr>
          <p:cNvPr id="3" name="Объект 2"/>
          <p:cNvSpPr>
            <a:spLocks noGrp="1"/>
          </p:cNvSpPr>
          <p:nvPr>
            <p:ph idx="1"/>
          </p:nvPr>
        </p:nvSpPr>
        <p:spPr/>
        <p:txBody>
          <a:bodyPr/>
          <a:lstStyle/>
          <a:p>
            <a:pPr marL="0" indent="0">
              <a:buNone/>
            </a:pPr>
            <a:r>
              <a:rPr lang="en-US" dirty="0" smtClean="0"/>
              <a:t>Table of contents for the rest of paper covering upcoming headings</a:t>
            </a:r>
          </a:p>
          <a:p>
            <a:pPr marL="0" indent="0">
              <a:buNone/>
            </a:pPr>
            <a:r>
              <a:rPr lang="en-US" dirty="0" smtClean="0"/>
              <a:t>Impact of paper</a:t>
            </a:r>
          </a:p>
          <a:p>
            <a:pPr marL="0" indent="0">
              <a:buNone/>
            </a:pPr>
            <a:r>
              <a:rPr lang="en-US" dirty="0" smtClean="0"/>
              <a:t>Goal of paper</a:t>
            </a:r>
          </a:p>
          <a:p>
            <a:pPr marL="0" indent="0">
              <a:buNone/>
            </a:pPr>
            <a:r>
              <a:rPr lang="en-US" dirty="0" smtClean="0"/>
              <a:t>Methodology of work</a:t>
            </a:r>
          </a:p>
          <a:p>
            <a:pPr marL="0" indent="0">
              <a:buNone/>
            </a:pPr>
            <a:r>
              <a:rPr lang="en-US" dirty="0" smtClean="0"/>
              <a:t>Main result or anticipated result of research (contribution)</a:t>
            </a:r>
          </a:p>
          <a:p>
            <a:pPr marL="0" indent="0">
              <a:buNone/>
            </a:pPr>
            <a:r>
              <a:rPr lang="en-US" dirty="0" smtClean="0"/>
              <a:t>Other</a:t>
            </a:r>
            <a:endParaRPr lang="ru-RU" dirty="0"/>
          </a:p>
        </p:txBody>
      </p:sp>
    </p:spTree>
    <p:extLst>
      <p:ext uri="{BB962C8B-B14F-4D97-AF65-F5344CB8AC3E}">
        <p14:creationId xmlns:p14="http://schemas.microsoft.com/office/powerpoint/2010/main" val="28666615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Conclusion</a:t>
            </a:r>
            <a:endParaRPr lang="ru-RU" dirty="0"/>
          </a:p>
        </p:txBody>
      </p:sp>
      <p:sp>
        <p:nvSpPr>
          <p:cNvPr id="3" name="Объект 2"/>
          <p:cNvSpPr>
            <a:spLocks noGrp="1"/>
          </p:cNvSpPr>
          <p:nvPr>
            <p:ph idx="1"/>
          </p:nvPr>
        </p:nvSpPr>
        <p:spPr/>
        <p:txBody>
          <a:bodyPr/>
          <a:lstStyle/>
          <a:p>
            <a:endParaRPr lang="ru-RU"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2420888"/>
            <a:ext cx="4392488" cy="3770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8036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en-US" dirty="0" smtClean="0"/>
              <a:t>My examples</a:t>
            </a:r>
            <a:endParaRPr lang="ru-RU" dirty="0"/>
          </a:p>
        </p:txBody>
      </p:sp>
      <p:sp>
        <p:nvSpPr>
          <p:cNvPr id="5" name="Подзаголовок 4"/>
          <p:cNvSpPr>
            <a:spLocks noGrp="1"/>
          </p:cNvSpPr>
          <p:nvPr>
            <p:ph type="subTitle" idx="1"/>
          </p:nvPr>
        </p:nvSpPr>
        <p:spPr/>
        <p:txBody>
          <a:bodyPr/>
          <a:lstStyle/>
          <a:p>
            <a:endParaRPr lang="ru-RU"/>
          </a:p>
        </p:txBody>
      </p:sp>
    </p:spTree>
    <p:extLst>
      <p:ext uri="{BB962C8B-B14F-4D97-AF65-F5344CB8AC3E}">
        <p14:creationId xmlns:p14="http://schemas.microsoft.com/office/powerpoint/2010/main" val="3253142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SWAN application</a:t>
            </a:r>
            <a:endParaRPr lang="ru-RU" dirty="0"/>
          </a:p>
        </p:txBody>
      </p:sp>
      <p:sp>
        <p:nvSpPr>
          <p:cNvPr id="3" name="Объект 2"/>
          <p:cNvSpPr>
            <a:spLocks noGrp="1"/>
          </p:cNvSpPr>
          <p:nvPr>
            <p:ph idx="1"/>
          </p:nvPr>
        </p:nvSpPr>
        <p:spPr/>
        <p:txBody>
          <a:bodyPr/>
          <a:lstStyle/>
          <a:p>
            <a:pPr marL="0" indent="0">
              <a:buNone/>
            </a:pPr>
            <a:endParaRPr lang="ru-RU"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49" y="1340768"/>
            <a:ext cx="8695831" cy="5256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4764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Polishing phase</a:t>
            </a:r>
            <a:endParaRPr lang="ru-RU" dirty="0"/>
          </a:p>
        </p:txBody>
      </p:sp>
      <p:sp>
        <p:nvSpPr>
          <p:cNvPr id="3" name="Объект 2"/>
          <p:cNvSpPr>
            <a:spLocks noGrp="1"/>
          </p:cNvSpPr>
          <p:nvPr>
            <p:ph idx="1"/>
          </p:nvPr>
        </p:nvSpPr>
        <p:spPr/>
        <p:txBody>
          <a:bodyPr>
            <a:normAutofit lnSpcReduction="10000"/>
          </a:bodyPr>
          <a:lstStyle/>
          <a:p>
            <a:pPr marL="0" indent="0" algn="r">
              <a:buNone/>
            </a:pPr>
            <a:r>
              <a:rPr lang="en-US" i="1" dirty="0" smtClean="0"/>
              <a:t>“All good papers was bad papers </a:t>
            </a:r>
            <a:r>
              <a:rPr lang="ru-RU" i="1" dirty="0" smtClean="0"/>
              <a:t/>
            </a:r>
            <a:br>
              <a:rPr lang="ru-RU" i="1" dirty="0" smtClean="0"/>
            </a:br>
            <a:r>
              <a:rPr lang="en-US" i="1" dirty="0" smtClean="0"/>
              <a:t>enough revised” </a:t>
            </a:r>
            <a:r>
              <a:rPr lang="en-GB" i="1" dirty="0"/>
              <a:t>Marc </a:t>
            </a:r>
            <a:r>
              <a:rPr lang="en-GB" i="1" dirty="0" err="1" smtClean="0"/>
              <a:t>Raibert</a:t>
            </a:r>
            <a:endParaRPr lang="en-GB" b="1" i="1" dirty="0"/>
          </a:p>
          <a:p>
            <a:pPr marL="0" indent="0" algn="r">
              <a:buNone/>
            </a:pPr>
            <a:endParaRPr lang="en-US" i="1" dirty="0" smtClean="0"/>
          </a:p>
          <a:p>
            <a:pPr marL="0" indent="0">
              <a:buNone/>
            </a:pPr>
            <a:r>
              <a:rPr lang="en-US" dirty="0" smtClean="0"/>
              <a:t>Easy to see what you want to see</a:t>
            </a:r>
          </a:p>
          <a:p>
            <a:pPr marL="0" indent="0">
              <a:buNone/>
            </a:pPr>
            <a:r>
              <a:rPr lang="en-US" dirty="0" smtClean="0"/>
              <a:t>Hard to evaluate your own work</a:t>
            </a:r>
          </a:p>
          <a:p>
            <a:pPr marL="0" indent="0">
              <a:buNone/>
            </a:pPr>
            <a:endParaRPr lang="en-US" dirty="0"/>
          </a:p>
          <a:p>
            <a:pPr marL="0" indent="0">
              <a:buNone/>
            </a:pPr>
            <a:r>
              <a:rPr lang="en-US" dirty="0" smtClean="0"/>
              <a:t>Need for good reviews </a:t>
            </a:r>
            <a:endParaRPr lang="ru-RU" dirty="0" smtClean="0"/>
          </a:p>
          <a:p>
            <a:pPr marL="0" indent="0">
              <a:buNone/>
            </a:pPr>
            <a:r>
              <a:rPr lang="ru-RU" dirty="0"/>
              <a:t>	</a:t>
            </a:r>
            <a:r>
              <a:rPr lang="ru-RU" dirty="0" smtClean="0"/>
              <a:t>				</a:t>
            </a:r>
            <a:r>
              <a:rPr lang="en-US" dirty="0" smtClean="0"/>
              <a:t>or artificial tools</a:t>
            </a:r>
          </a:p>
          <a:p>
            <a:pPr marL="0" indent="0">
              <a:buNone/>
            </a:pPr>
            <a:endParaRPr lang="ru-RU" dirty="0"/>
          </a:p>
        </p:txBody>
      </p:sp>
    </p:spTree>
    <p:extLst>
      <p:ext uri="{BB962C8B-B14F-4D97-AF65-F5344CB8AC3E}">
        <p14:creationId xmlns:p14="http://schemas.microsoft.com/office/powerpoint/2010/main" val="249236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b="1" dirty="0" smtClean="0"/>
              <a:t>Results for abstract evaluation: </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en-US" b="1" dirty="0">
                <a:solidFill>
                  <a:schemeClr val="accent3"/>
                </a:solidFill>
              </a:rPr>
              <a:t>(+)</a:t>
            </a:r>
            <a:r>
              <a:rPr lang="en-US" dirty="0" smtClean="0">
                <a:solidFill>
                  <a:schemeClr val="accent3"/>
                </a:solidFill>
              </a:rPr>
              <a:t> You have made a good choice when deciding to use the present tense only for your abstract. </a:t>
            </a:r>
          </a:p>
          <a:p>
            <a:pPr marL="0" indent="0">
              <a:buNone/>
            </a:pPr>
            <a:r>
              <a:rPr lang="en-US" b="1" dirty="0">
                <a:solidFill>
                  <a:srgbClr val="C00000"/>
                </a:solidFill>
              </a:rPr>
              <a:t>(?)</a:t>
            </a:r>
            <a:r>
              <a:rPr lang="en-US" dirty="0" smtClean="0">
                <a:solidFill>
                  <a:srgbClr val="C00000"/>
                </a:solidFill>
              </a:rPr>
              <a:t> You have keywords (not presented in your title) that appear at least twice in your abstract.</a:t>
            </a:r>
            <a:r>
              <a:rPr lang="en-US" dirty="0" smtClean="0"/>
              <a:t> </a:t>
            </a:r>
            <a:r>
              <a:rPr lang="en-US" dirty="0" smtClean="0">
                <a:hlinkClick r:id="rId3" action="ppaction://hlinkfile"/>
              </a:rPr>
              <a:t>[hide]</a:t>
            </a:r>
            <a:r>
              <a:rPr lang="en-US" dirty="0" smtClean="0"/>
              <a:t> </a:t>
            </a:r>
          </a:p>
          <a:p>
            <a:pPr marL="400050" lvl="1" indent="0">
              <a:buNone/>
            </a:pPr>
            <a:r>
              <a:rPr lang="en-US" dirty="0" smtClean="0"/>
              <a:t>area </a:t>
            </a:r>
          </a:p>
          <a:p>
            <a:pPr marL="400050" lvl="1" indent="0">
              <a:buNone/>
            </a:pPr>
            <a:r>
              <a:rPr lang="en-US" dirty="0" smtClean="0"/>
              <a:t>information </a:t>
            </a:r>
          </a:p>
          <a:p>
            <a:pPr marL="400050" lvl="1" indent="0">
              <a:buNone/>
            </a:pPr>
            <a:r>
              <a:rPr lang="en-US" dirty="0" smtClean="0"/>
              <a:t>technologies </a:t>
            </a:r>
          </a:p>
          <a:p>
            <a:pPr marL="400050" lvl="1" indent="0">
              <a:buNone/>
            </a:pPr>
            <a:r>
              <a:rPr lang="en-US" dirty="0" smtClean="0"/>
              <a:t>research </a:t>
            </a:r>
          </a:p>
          <a:p>
            <a:pPr marL="0" indent="0">
              <a:buNone/>
            </a:pPr>
            <a:r>
              <a:rPr lang="en-US" dirty="0" smtClean="0"/>
              <a:t>Should they also be present in your title? Do you need to rewrite your title so that it reflects better the contents of your abstract? </a:t>
            </a:r>
          </a:p>
          <a:p>
            <a:pPr marL="0" indent="0">
              <a:buNone/>
            </a:pPr>
            <a:r>
              <a:rPr lang="en-US" dirty="0" smtClean="0"/>
              <a:t/>
            </a:r>
            <a:br>
              <a:rPr lang="en-US" dirty="0" smtClean="0"/>
            </a:br>
            <a:r>
              <a:rPr lang="en-US" b="1" dirty="0" smtClean="0"/>
              <a:t>Evaluated abstract: </a:t>
            </a:r>
          </a:p>
          <a:p>
            <a:pPr marL="0" indent="0">
              <a:buNone/>
            </a:pPr>
            <a:r>
              <a:rPr lang="en-US" dirty="0" smtClean="0"/>
              <a:t>No </a:t>
            </a:r>
            <a:r>
              <a:rPr lang="en-US" dirty="0" err="1" smtClean="0"/>
              <a:t>highlightings</a:t>
            </a:r>
            <a:r>
              <a:rPr lang="en-US" dirty="0" smtClean="0"/>
              <a:t> were needed to do to this section. </a:t>
            </a:r>
          </a:p>
        </p:txBody>
      </p:sp>
    </p:spTree>
    <p:extLst>
      <p:ext uri="{BB962C8B-B14F-4D97-AF65-F5344CB8AC3E}">
        <p14:creationId xmlns:p14="http://schemas.microsoft.com/office/powerpoint/2010/main" val="1773770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276872"/>
            <a:ext cx="8229600" cy="1143000"/>
          </a:xfrm>
        </p:spPr>
        <p:txBody>
          <a:bodyPr>
            <a:normAutofit fontScale="90000"/>
          </a:bodyPr>
          <a:lstStyle/>
          <a:p>
            <a:pPr algn="r"/>
            <a:r>
              <a:rPr lang="en-US" dirty="0" smtClean="0"/>
              <a:t>Thank you for your attention</a:t>
            </a:r>
            <a:br>
              <a:rPr lang="en-US" dirty="0" smtClean="0"/>
            </a:br>
            <a:r>
              <a:rPr lang="en-US" dirty="0"/>
              <a:t/>
            </a:r>
            <a:br>
              <a:rPr lang="en-US" dirty="0"/>
            </a:br>
            <a:r>
              <a:rPr lang="en-US" dirty="0" smtClean="0"/>
              <a:t>Alexander Porshnev</a:t>
            </a:r>
            <a:br>
              <a:rPr lang="en-US" dirty="0" smtClean="0"/>
            </a:br>
            <a:r>
              <a:rPr lang="en-US" dirty="0" smtClean="0"/>
              <a:t>aporshnev@gmail.com</a:t>
            </a:r>
            <a:endParaRPr lang="ru-RU" dirty="0"/>
          </a:p>
        </p:txBody>
      </p:sp>
    </p:spTree>
    <p:extLst>
      <p:ext uri="{BB962C8B-B14F-4D97-AF65-F5344CB8AC3E}">
        <p14:creationId xmlns:p14="http://schemas.microsoft.com/office/powerpoint/2010/main" val="3997352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Structure of an article</a:t>
            </a:r>
            <a:endParaRPr lang="ru-RU" dirty="0"/>
          </a:p>
        </p:txBody>
      </p:sp>
      <p:sp>
        <p:nvSpPr>
          <p:cNvPr id="3" name="Объект 2"/>
          <p:cNvSpPr>
            <a:spLocks noGrp="1"/>
          </p:cNvSpPr>
          <p:nvPr>
            <p:ph idx="1"/>
          </p:nvPr>
        </p:nvSpPr>
        <p:spPr/>
        <p:txBody>
          <a:bodyPr/>
          <a:lstStyle/>
          <a:p>
            <a:r>
              <a:rPr lang="en-US" dirty="0" smtClean="0"/>
              <a:t>Title</a:t>
            </a:r>
          </a:p>
          <a:p>
            <a:r>
              <a:rPr lang="en-US" dirty="0" smtClean="0"/>
              <a:t>Abstract</a:t>
            </a:r>
          </a:p>
          <a:p>
            <a:r>
              <a:rPr lang="en-US" dirty="0" smtClean="0"/>
              <a:t>Introduction</a:t>
            </a:r>
          </a:p>
          <a:p>
            <a:r>
              <a:rPr lang="en-US" dirty="0" smtClean="0"/>
              <a:t>Main body</a:t>
            </a:r>
          </a:p>
          <a:p>
            <a:r>
              <a:rPr lang="en-US" dirty="0" smtClean="0"/>
              <a:t>Conclusion</a:t>
            </a:r>
            <a:endParaRPr lang="ru-R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556792"/>
            <a:ext cx="5512406" cy="2167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856" y="4610137"/>
            <a:ext cx="7629719" cy="2247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022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Title</a:t>
            </a:r>
            <a:endParaRPr lang="ru-RU" dirty="0"/>
          </a:p>
        </p:txBody>
      </p:sp>
      <p:sp>
        <p:nvSpPr>
          <p:cNvPr id="3" name="Объект 2"/>
          <p:cNvSpPr>
            <a:spLocks noGrp="1"/>
          </p:cNvSpPr>
          <p:nvPr>
            <p:ph idx="1"/>
          </p:nvPr>
        </p:nvSpPr>
        <p:spPr>
          <a:xfrm>
            <a:off x="467544" y="1268760"/>
            <a:ext cx="8229600" cy="4525963"/>
          </a:xfrm>
        </p:spPr>
        <p:txBody>
          <a:bodyPr/>
          <a:lstStyle/>
          <a:p>
            <a:r>
              <a:rPr lang="en-US" dirty="0" smtClean="0"/>
              <a:t>Impact of your research</a:t>
            </a:r>
          </a:p>
          <a:p>
            <a:r>
              <a:rPr lang="en-US" dirty="0" smtClean="0"/>
              <a:t>Main application of your research</a:t>
            </a:r>
          </a:p>
          <a:p>
            <a:r>
              <a:rPr lang="en-US" dirty="0" smtClean="0"/>
              <a:t>Used methodology to determine the results of your research</a:t>
            </a:r>
          </a:p>
          <a:p>
            <a:r>
              <a:rPr lang="en-US" dirty="0" smtClean="0"/>
              <a:t>Results (our section) corresponding to the contribution of your research</a:t>
            </a:r>
            <a:endParaRPr lang="ru-RU" dirty="0"/>
          </a:p>
        </p:txBody>
      </p:sp>
      <p:sp>
        <p:nvSpPr>
          <p:cNvPr id="4" name="TextBox 3"/>
          <p:cNvSpPr txBox="1"/>
          <p:nvPr/>
        </p:nvSpPr>
        <p:spPr>
          <a:xfrm>
            <a:off x="130056" y="4653136"/>
            <a:ext cx="8712968" cy="1938992"/>
          </a:xfrm>
          <a:prstGeom prst="rect">
            <a:avLst/>
          </a:prstGeom>
          <a:noFill/>
        </p:spPr>
        <p:txBody>
          <a:bodyPr wrap="square" rtlCol="0">
            <a:spAutoFit/>
          </a:bodyPr>
          <a:lstStyle/>
          <a:p>
            <a:r>
              <a:rPr lang="en-US" sz="2400" i="1" dirty="0" smtClean="0"/>
              <a:t>Ex1. What Clients Don't Get About My Profession: A Model of Perceived Role-Based Image Discrepancies</a:t>
            </a:r>
          </a:p>
          <a:p>
            <a:endParaRPr lang="en-US" sz="2400" i="1" dirty="0" smtClean="0"/>
          </a:p>
          <a:p>
            <a:r>
              <a:rPr lang="en-US" sz="2400" i="1" dirty="0" smtClean="0"/>
              <a:t>Ex2. Experimental Study of Inequality and Unpredictability in an Artificial Cultural Market</a:t>
            </a:r>
            <a:endParaRPr lang="ru-RU" sz="2400" i="1" dirty="0"/>
          </a:p>
        </p:txBody>
      </p:sp>
    </p:spTree>
    <p:extLst>
      <p:ext uri="{BB962C8B-B14F-4D97-AF65-F5344CB8AC3E}">
        <p14:creationId xmlns:p14="http://schemas.microsoft.com/office/powerpoint/2010/main" val="1455413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Application of the SWAN</a:t>
            </a:r>
            <a:endParaRPr lang="ru-RU" dirty="0"/>
          </a:p>
        </p:txBody>
      </p:sp>
      <p:sp>
        <p:nvSpPr>
          <p:cNvPr id="3" name="Объект 2"/>
          <p:cNvSpPr>
            <a:spLocks noGrp="1"/>
          </p:cNvSpPr>
          <p:nvPr>
            <p:ph idx="1"/>
          </p:nvPr>
        </p:nvSpPr>
        <p:spPr/>
        <p:txBody>
          <a:bodyPr/>
          <a:lstStyle/>
          <a:p>
            <a:endParaRPr lang="ru-RU"/>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253134"/>
            <a:ext cx="7920880" cy="5340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7419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Results for title evaluation: </a:t>
            </a:r>
            <a:endParaRPr lang="ru-RU" dirty="0"/>
          </a:p>
        </p:txBody>
      </p:sp>
      <p:sp>
        <p:nvSpPr>
          <p:cNvPr id="3" name="Объект 2"/>
          <p:cNvSpPr>
            <a:spLocks noGrp="1"/>
          </p:cNvSpPr>
          <p:nvPr>
            <p:ph idx="1"/>
          </p:nvPr>
        </p:nvSpPr>
        <p:spPr>
          <a:xfrm>
            <a:off x="251520" y="1268760"/>
            <a:ext cx="8640960" cy="5400600"/>
          </a:xfrm>
        </p:spPr>
        <p:txBody>
          <a:bodyPr>
            <a:normAutofit fontScale="40000" lnSpcReduction="20000"/>
          </a:bodyPr>
          <a:lstStyle/>
          <a:p>
            <a:pPr marL="0" indent="0">
              <a:buNone/>
            </a:pPr>
            <a:r>
              <a:rPr lang="en-US" sz="4200" b="1" dirty="0" smtClean="0">
                <a:solidFill>
                  <a:schemeClr val="accent3">
                    <a:lumMod val="50000"/>
                  </a:schemeClr>
                </a:solidFill>
              </a:rPr>
              <a:t>(+)</a:t>
            </a:r>
            <a:r>
              <a:rPr lang="en-US" sz="4200" dirty="0" smtClean="0"/>
              <a:t> Your title is clear. </a:t>
            </a:r>
          </a:p>
          <a:p>
            <a:pPr marL="0" indent="0">
              <a:buNone/>
            </a:pPr>
            <a:r>
              <a:rPr lang="en-US" sz="4200" b="1" dirty="0">
                <a:solidFill>
                  <a:schemeClr val="accent3">
                    <a:lumMod val="50000"/>
                  </a:schemeClr>
                </a:solidFill>
              </a:rPr>
              <a:t>(+)</a:t>
            </a:r>
            <a:r>
              <a:rPr lang="en-US" sz="4200" dirty="0" smtClean="0"/>
              <a:t> Your title is answering the following question(s) a reader has when looking for a paper: </a:t>
            </a:r>
          </a:p>
          <a:p>
            <a:pPr marL="0" indent="0">
              <a:buNone/>
            </a:pPr>
            <a:r>
              <a:rPr lang="en-US" sz="4200" b="1" i="1" dirty="0" smtClean="0"/>
              <a:t>the What For</a:t>
            </a:r>
            <a:r>
              <a:rPr lang="en-US" sz="4200" dirty="0" smtClean="0"/>
              <a:t> (Visualization of citation networks); standing for the application of your paper. </a:t>
            </a:r>
          </a:p>
          <a:p>
            <a:pPr marL="0" indent="0">
              <a:buNone/>
            </a:pPr>
            <a:r>
              <a:rPr lang="en-US" sz="4200" b="1" i="1" dirty="0" smtClean="0"/>
              <a:t>the So What</a:t>
            </a:r>
            <a:r>
              <a:rPr lang="en-US" sz="4200" dirty="0" smtClean="0"/>
              <a:t> (discussion of existing solutions and recommendations for students and scholars.); standing for the impact of your paper. </a:t>
            </a:r>
          </a:p>
          <a:p>
            <a:pPr marL="0" indent="0">
              <a:buNone/>
            </a:pPr>
            <a:endParaRPr lang="en-US" sz="4200" dirty="0" smtClean="0"/>
          </a:p>
          <a:p>
            <a:pPr marL="0" indent="0">
              <a:buNone/>
            </a:pPr>
            <a:r>
              <a:rPr lang="en-US" sz="4200" b="1" dirty="0">
                <a:solidFill>
                  <a:schemeClr val="accent2">
                    <a:lumMod val="50000"/>
                  </a:schemeClr>
                </a:solidFill>
              </a:rPr>
              <a:t>(?)</a:t>
            </a:r>
            <a:r>
              <a:rPr lang="en-US" sz="4200" dirty="0" smtClean="0">
                <a:solidFill>
                  <a:schemeClr val="accent2">
                    <a:lumMod val="50000"/>
                  </a:schemeClr>
                </a:solidFill>
              </a:rPr>
              <a:t> Title attractiveness is low. </a:t>
            </a:r>
            <a:r>
              <a:rPr lang="en-US" sz="4200" dirty="0" smtClean="0">
                <a:solidFill>
                  <a:schemeClr val="accent2">
                    <a:lumMod val="50000"/>
                  </a:schemeClr>
                </a:solidFill>
                <a:hlinkClick r:id="rId3"/>
              </a:rPr>
              <a:t>[hide]</a:t>
            </a:r>
            <a:r>
              <a:rPr lang="en-US" sz="4200" dirty="0" smtClean="0">
                <a:solidFill>
                  <a:schemeClr val="accent2">
                    <a:lumMod val="50000"/>
                  </a:schemeClr>
                </a:solidFill>
              </a:rPr>
              <a:t> </a:t>
            </a:r>
          </a:p>
          <a:p>
            <a:pPr marL="0" indent="0">
              <a:buNone/>
            </a:pPr>
            <a:r>
              <a:rPr lang="en-US" sz="4200" dirty="0" smtClean="0">
                <a:solidFill>
                  <a:schemeClr val="accent2">
                    <a:lumMod val="50000"/>
                  </a:schemeClr>
                </a:solidFill>
              </a:rPr>
              <a:t>It lacks words such as adjectives, adverbs, or numbers, or non search keywords that are attractive for the simple reason that they belong to another field or domain. </a:t>
            </a:r>
          </a:p>
          <a:p>
            <a:pPr marL="0" indent="0">
              <a:buNone/>
            </a:pPr>
            <a:r>
              <a:rPr lang="en-US" sz="4200" b="1" dirty="0">
                <a:solidFill>
                  <a:schemeClr val="accent2">
                    <a:lumMod val="50000"/>
                  </a:schemeClr>
                </a:solidFill>
              </a:rPr>
              <a:t>(?)</a:t>
            </a:r>
            <a:r>
              <a:rPr lang="en-US" sz="4200" dirty="0" smtClean="0">
                <a:solidFill>
                  <a:schemeClr val="accent2">
                    <a:lumMod val="50000"/>
                  </a:schemeClr>
                </a:solidFill>
              </a:rPr>
              <a:t> With 0 search keywords, your title is difficult to find. You should have search keywords in your title. </a:t>
            </a:r>
          </a:p>
          <a:p>
            <a:pPr marL="0" indent="0">
              <a:buNone/>
            </a:pPr>
            <a:r>
              <a:rPr lang="en-US" sz="4200" b="1" dirty="0">
                <a:solidFill>
                  <a:schemeClr val="accent2">
                    <a:lumMod val="50000"/>
                  </a:schemeClr>
                </a:solidFill>
              </a:rPr>
              <a:t>(?)</a:t>
            </a:r>
            <a:r>
              <a:rPr lang="en-US" sz="4200" dirty="0" smtClean="0">
                <a:solidFill>
                  <a:schemeClr val="accent2">
                    <a:lumMod val="50000"/>
                  </a:schemeClr>
                </a:solidFill>
              </a:rPr>
              <a:t> You have chosen not to answer the following question(s): </a:t>
            </a:r>
          </a:p>
          <a:p>
            <a:pPr marL="0" indent="0">
              <a:buNone/>
            </a:pPr>
            <a:r>
              <a:rPr lang="en-US" sz="4200" b="1" i="1" dirty="0" smtClean="0">
                <a:solidFill>
                  <a:schemeClr val="accent2">
                    <a:lumMod val="50000"/>
                  </a:schemeClr>
                </a:solidFill>
              </a:rPr>
              <a:t>the What</a:t>
            </a:r>
            <a:r>
              <a:rPr lang="en-US" sz="4200" dirty="0" smtClean="0">
                <a:solidFill>
                  <a:schemeClr val="accent2">
                    <a:lumMod val="50000"/>
                  </a:schemeClr>
                </a:solidFill>
              </a:rPr>
              <a:t>, standing for the contribution of your paper. </a:t>
            </a:r>
          </a:p>
          <a:p>
            <a:pPr marL="0" indent="0">
              <a:buNone/>
            </a:pPr>
            <a:r>
              <a:rPr lang="en-US" sz="4200" b="1" i="1" dirty="0" smtClean="0">
                <a:solidFill>
                  <a:schemeClr val="accent2">
                    <a:lumMod val="50000"/>
                  </a:schemeClr>
                </a:solidFill>
              </a:rPr>
              <a:t>the How</a:t>
            </a:r>
            <a:r>
              <a:rPr lang="en-US" sz="4200" dirty="0" smtClean="0">
                <a:solidFill>
                  <a:schemeClr val="accent2">
                    <a:lumMod val="50000"/>
                  </a:schemeClr>
                </a:solidFill>
              </a:rPr>
              <a:t>, standing for the methodology used in your paper. </a:t>
            </a:r>
          </a:p>
          <a:p>
            <a:pPr marL="0" indent="0">
              <a:buNone/>
            </a:pPr>
            <a:r>
              <a:rPr lang="en-US" sz="4200" dirty="0" smtClean="0">
                <a:hlinkClick r:id="rId4"/>
              </a:rPr>
              <a:t>[more]</a:t>
            </a:r>
            <a:r>
              <a:rPr lang="en-US" sz="4200" dirty="0" smtClean="0"/>
              <a:t> </a:t>
            </a:r>
            <a:r>
              <a:rPr lang="en-US" sz="4200" b="1" dirty="0"/>
              <a:t>(!)</a:t>
            </a:r>
            <a:r>
              <a:rPr lang="en-US" sz="4200" dirty="0" smtClean="0"/>
              <a:t> You title has two parts separated by either a ' : ' (colon) or a - (dash). In this situation, make sure that the part of the title before the punctuation is kept short. Such titles have two places of emphasis, while traditional titles have one (upfront in the </a:t>
            </a:r>
            <a:r>
              <a:rPr lang="en-US" sz="4200" dirty="0" err="1" smtClean="0"/>
              <a:t>verbless</a:t>
            </a:r>
            <a:r>
              <a:rPr lang="en-US" sz="4200" dirty="0" smtClean="0"/>
              <a:t> title). These places are 1) the first few words at the head of the title, and right after the dividing punctuation, as in "</a:t>
            </a:r>
            <a:r>
              <a:rPr lang="en-US" sz="4200" b="1" dirty="0" smtClean="0"/>
              <a:t>Web Services</a:t>
            </a:r>
            <a:r>
              <a:rPr lang="en-US" sz="4200" dirty="0" smtClean="0"/>
              <a:t> : </a:t>
            </a:r>
            <a:r>
              <a:rPr lang="en-US" sz="4200" b="1" dirty="0" smtClean="0"/>
              <a:t>Enabling technology</a:t>
            </a:r>
            <a:r>
              <a:rPr lang="en-US" sz="4200" dirty="0" smtClean="0"/>
              <a:t> for virtual communities of trading partners". </a:t>
            </a:r>
          </a:p>
          <a:p>
            <a:pPr marL="0" indent="0">
              <a:buNone/>
            </a:pPr>
            <a:r>
              <a:rPr lang="en-US" sz="4200" dirty="0" smtClean="0"/>
              <a:t/>
            </a:r>
            <a:br>
              <a:rPr lang="en-US" sz="4200" dirty="0" smtClean="0"/>
            </a:br>
            <a:r>
              <a:rPr lang="en-US" sz="4200" b="1" dirty="0" smtClean="0"/>
              <a:t>Evaluated title: </a:t>
            </a:r>
          </a:p>
          <a:p>
            <a:pPr marL="0" indent="0">
              <a:buNone/>
            </a:pPr>
            <a:r>
              <a:rPr lang="en-US" sz="4200" dirty="0" smtClean="0"/>
              <a:t>No </a:t>
            </a:r>
            <a:r>
              <a:rPr lang="en-US" sz="4200" dirty="0" err="1" smtClean="0"/>
              <a:t>highlightings</a:t>
            </a:r>
            <a:r>
              <a:rPr lang="en-US" sz="4200" dirty="0" smtClean="0"/>
              <a:t> were needed to do to this section. </a:t>
            </a:r>
          </a:p>
          <a:p>
            <a:pPr marL="0" indent="0">
              <a:buNone/>
            </a:pPr>
            <a:endParaRPr lang="ru-RU" dirty="0"/>
          </a:p>
        </p:txBody>
      </p:sp>
    </p:spTree>
    <p:extLst>
      <p:ext uri="{BB962C8B-B14F-4D97-AF65-F5344CB8AC3E}">
        <p14:creationId xmlns:p14="http://schemas.microsoft.com/office/powerpoint/2010/main" val="2237675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20688"/>
            <a:ext cx="8693845"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2554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32656"/>
            <a:ext cx="8822630"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0227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Abstract</a:t>
            </a:r>
            <a:endParaRPr lang="ru-RU" dirty="0"/>
          </a:p>
        </p:txBody>
      </p:sp>
      <p:sp>
        <p:nvSpPr>
          <p:cNvPr id="3" name="Объект 2"/>
          <p:cNvSpPr>
            <a:spLocks noGrp="1"/>
          </p:cNvSpPr>
          <p:nvPr>
            <p:ph idx="1"/>
          </p:nvPr>
        </p:nvSpPr>
        <p:spPr/>
        <p:txBody>
          <a:bodyPr/>
          <a:lstStyle/>
          <a:p>
            <a:r>
              <a:rPr lang="en-US" dirty="0" smtClean="0"/>
              <a:t>Background to the contribution of your paper</a:t>
            </a:r>
          </a:p>
          <a:p>
            <a:r>
              <a:rPr lang="en-US" dirty="0" smtClean="0"/>
              <a:t>Main objective of your research</a:t>
            </a:r>
          </a:p>
          <a:p>
            <a:r>
              <a:rPr lang="en-US" dirty="0" smtClean="0"/>
              <a:t>Used methodology to determine the results of your research</a:t>
            </a:r>
          </a:p>
          <a:p>
            <a:r>
              <a:rPr lang="en-US" dirty="0" smtClean="0"/>
              <a:t>Results (our section) corresponding to the contribution of your research</a:t>
            </a:r>
            <a:endParaRPr lang="ru-RU" dirty="0" smtClean="0"/>
          </a:p>
          <a:p>
            <a:r>
              <a:rPr lang="en-US" dirty="0" smtClean="0"/>
              <a:t>Impact of your research</a:t>
            </a:r>
          </a:p>
          <a:p>
            <a:endParaRPr lang="en-US" dirty="0" smtClean="0"/>
          </a:p>
          <a:p>
            <a:endParaRPr lang="ru-RU" dirty="0"/>
          </a:p>
        </p:txBody>
      </p:sp>
    </p:spTree>
    <p:extLst>
      <p:ext uri="{BB962C8B-B14F-4D97-AF65-F5344CB8AC3E}">
        <p14:creationId xmlns:p14="http://schemas.microsoft.com/office/powerpoint/2010/main" val="96608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chemeClr val="accent2"/>
                                      </p:to>
                                    </p:animClr>
                                    <p:animClr clrSpc="rgb" dir="cw">
                                      <p:cBhvr>
                                        <p:cTn id="7" dur="500" fill="hold"/>
                                        <p:tgtEl>
                                          <p:spTgt spid="3">
                                            <p:txEl>
                                              <p:pRg st="0" end="0"/>
                                            </p:txEl>
                                          </p:spTgt>
                                        </p:tgtEl>
                                        <p:attrNameLst>
                                          <p:attrName>fillcolor</p:attrName>
                                        </p:attrNameLst>
                                      </p:cBhvr>
                                      <p:to>
                                        <a:schemeClr val="accent2"/>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952</Words>
  <Application>Microsoft Office PowerPoint</Application>
  <PresentationFormat>Экран (4:3)</PresentationFormat>
  <Paragraphs>117</Paragraphs>
  <Slides>21</Slides>
  <Notes>21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From ugly duckling to white SWAN (Contribution: rewriting phase)</vt:lpstr>
      <vt:lpstr>Polishing phase</vt:lpstr>
      <vt:lpstr>Structure of an article</vt:lpstr>
      <vt:lpstr>Title</vt:lpstr>
      <vt:lpstr>Application of the SWAN</vt:lpstr>
      <vt:lpstr>Results for title evaluation: </vt:lpstr>
      <vt:lpstr>Презентация PowerPoint</vt:lpstr>
      <vt:lpstr>Презентация PowerPoint</vt:lpstr>
      <vt:lpstr>Abstract</vt:lpstr>
      <vt:lpstr>Example</vt:lpstr>
      <vt:lpstr>Презентация PowerPoint</vt:lpstr>
      <vt:lpstr>Презентация PowerPoint</vt:lpstr>
      <vt:lpstr>Results of Title evaluation</vt:lpstr>
      <vt:lpstr>Results for abstract evaluation</vt:lpstr>
      <vt:lpstr>Introduction</vt:lpstr>
      <vt:lpstr>Last paragraph of introduction</vt:lpstr>
      <vt:lpstr>Conclusion</vt:lpstr>
      <vt:lpstr>My examples</vt:lpstr>
      <vt:lpstr>SWAN application</vt:lpstr>
      <vt:lpstr>Results for abstract evaluation: </vt:lpstr>
      <vt:lpstr>Thank you for your attention  Alexander Porshnev aporshnev@gmail.com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 rewriting phase</dc:title>
  <dc:creator>Поршнев</dc:creator>
  <cp:lastModifiedBy>Поршнев</cp:lastModifiedBy>
  <cp:revision>13</cp:revision>
  <dcterms:created xsi:type="dcterms:W3CDTF">2013-09-19T05:34:41Z</dcterms:created>
  <dcterms:modified xsi:type="dcterms:W3CDTF">2013-10-25T07:10:13Z</dcterms:modified>
</cp:coreProperties>
</file>