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4" r:id="rId4"/>
    <p:sldId id="261" r:id="rId5"/>
    <p:sldId id="260"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2C9FF-54E3-4227-BBE9-2245FB4BD428}" type="datetimeFigureOut">
              <a:rPr lang="ru-RU" smtClean="0"/>
              <a:t>28.10.2013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3077E-719F-4851-BE58-FC1D4185FC84}" type="slidenum">
              <a:rPr lang="ru-RU" smtClean="0"/>
              <a:t>‹#›</a:t>
            </a:fld>
            <a:endParaRPr lang="ru-RU"/>
          </a:p>
        </p:txBody>
      </p:sp>
    </p:spTree>
    <p:extLst>
      <p:ext uri="{BB962C8B-B14F-4D97-AF65-F5344CB8AC3E}">
        <p14:creationId xmlns:p14="http://schemas.microsoft.com/office/powerpoint/2010/main" val="206671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a:t>
            </a:fld>
            <a:endParaRPr lang="ru-RU"/>
          </a:p>
        </p:txBody>
      </p:sp>
    </p:spTree>
    <p:extLst>
      <p:ext uri="{BB962C8B-B14F-4D97-AF65-F5344CB8AC3E}">
        <p14:creationId xmlns:p14="http://schemas.microsoft.com/office/powerpoint/2010/main" val="26051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10</a:t>
            </a:fld>
            <a:endParaRPr lang="ru-RU"/>
          </a:p>
        </p:txBody>
      </p:sp>
    </p:spTree>
    <p:extLst>
      <p:ext uri="{BB962C8B-B14F-4D97-AF65-F5344CB8AC3E}">
        <p14:creationId xmlns:p14="http://schemas.microsoft.com/office/powerpoint/2010/main" val="374893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11</a:t>
            </a:fld>
            <a:endParaRPr lang="ru-RU"/>
          </a:p>
        </p:txBody>
      </p:sp>
    </p:spTree>
    <p:extLst>
      <p:ext uri="{BB962C8B-B14F-4D97-AF65-F5344CB8AC3E}">
        <p14:creationId xmlns:p14="http://schemas.microsoft.com/office/powerpoint/2010/main" val="2435142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12</a:t>
            </a:fld>
            <a:endParaRPr lang="ru-RU"/>
          </a:p>
        </p:txBody>
      </p:sp>
    </p:spTree>
    <p:extLst>
      <p:ext uri="{BB962C8B-B14F-4D97-AF65-F5344CB8AC3E}">
        <p14:creationId xmlns:p14="http://schemas.microsoft.com/office/powerpoint/2010/main" val="199962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13</a:t>
            </a:fld>
            <a:endParaRPr lang="ru-RU"/>
          </a:p>
        </p:txBody>
      </p:sp>
    </p:spTree>
    <p:extLst>
      <p:ext uri="{BB962C8B-B14F-4D97-AF65-F5344CB8AC3E}">
        <p14:creationId xmlns:p14="http://schemas.microsoft.com/office/powerpoint/2010/main" val="1761197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14</a:t>
            </a:fld>
            <a:endParaRPr lang="ru-RU"/>
          </a:p>
        </p:txBody>
      </p:sp>
    </p:spTree>
    <p:extLst>
      <p:ext uri="{BB962C8B-B14F-4D97-AF65-F5344CB8AC3E}">
        <p14:creationId xmlns:p14="http://schemas.microsoft.com/office/powerpoint/2010/main" val="710168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15</a:t>
            </a:fld>
            <a:endParaRPr lang="ru-RU"/>
          </a:p>
        </p:txBody>
      </p:sp>
    </p:spTree>
    <p:extLst>
      <p:ext uri="{BB962C8B-B14F-4D97-AF65-F5344CB8AC3E}">
        <p14:creationId xmlns:p14="http://schemas.microsoft.com/office/powerpoint/2010/main" val="3214761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16</a:t>
            </a:fld>
            <a:endParaRPr lang="ru-RU"/>
          </a:p>
        </p:txBody>
      </p:sp>
    </p:spTree>
    <p:extLst>
      <p:ext uri="{BB962C8B-B14F-4D97-AF65-F5344CB8AC3E}">
        <p14:creationId xmlns:p14="http://schemas.microsoft.com/office/powerpoint/2010/main" val="2737876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17</a:t>
            </a:fld>
            <a:endParaRPr lang="ru-RU"/>
          </a:p>
        </p:txBody>
      </p:sp>
    </p:spTree>
    <p:extLst>
      <p:ext uri="{BB962C8B-B14F-4D97-AF65-F5344CB8AC3E}">
        <p14:creationId xmlns:p14="http://schemas.microsoft.com/office/powerpoint/2010/main" val="2333008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18</a:t>
            </a:fld>
            <a:endParaRPr lang="ru-RU"/>
          </a:p>
        </p:txBody>
      </p:sp>
    </p:spTree>
    <p:extLst>
      <p:ext uri="{BB962C8B-B14F-4D97-AF65-F5344CB8AC3E}">
        <p14:creationId xmlns:p14="http://schemas.microsoft.com/office/powerpoint/2010/main" val="3510239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19</a:t>
            </a:fld>
            <a:endParaRPr lang="ru-RU"/>
          </a:p>
        </p:txBody>
      </p:sp>
    </p:spTree>
    <p:extLst>
      <p:ext uri="{BB962C8B-B14F-4D97-AF65-F5344CB8AC3E}">
        <p14:creationId xmlns:p14="http://schemas.microsoft.com/office/powerpoint/2010/main" val="34455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2</a:t>
            </a:fld>
            <a:endParaRPr lang="ru-RU"/>
          </a:p>
        </p:txBody>
      </p:sp>
    </p:spTree>
    <p:extLst>
      <p:ext uri="{BB962C8B-B14F-4D97-AF65-F5344CB8AC3E}">
        <p14:creationId xmlns:p14="http://schemas.microsoft.com/office/powerpoint/2010/main" val="3502845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20</a:t>
            </a:fld>
            <a:endParaRPr lang="ru-RU"/>
          </a:p>
        </p:txBody>
      </p:sp>
    </p:spTree>
    <p:extLst>
      <p:ext uri="{BB962C8B-B14F-4D97-AF65-F5344CB8AC3E}">
        <p14:creationId xmlns:p14="http://schemas.microsoft.com/office/powerpoint/2010/main" val="236542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3</a:t>
            </a:fld>
            <a:endParaRPr lang="ru-RU"/>
          </a:p>
        </p:txBody>
      </p:sp>
    </p:spTree>
    <p:extLst>
      <p:ext uri="{BB962C8B-B14F-4D97-AF65-F5344CB8AC3E}">
        <p14:creationId xmlns:p14="http://schemas.microsoft.com/office/powerpoint/2010/main" val="2223472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4</a:t>
            </a:fld>
            <a:endParaRPr lang="ru-RU"/>
          </a:p>
        </p:txBody>
      </p:sp>
    </p:spTree>
    <p:extLst>
      <p:ext uri="{BB962C8B-B14F-4D97-AF65-F5344CB8AC3E}">
        <p14:creationId xmlns:p14="http://schemas.microsoft.com/office/powerpoint/2010/main" val="27114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5</a:t>
            </a:fld>
            <a:endParaRPr lang="ru-RU"/>
          </a:p>
        </p:txBody>
      </p:sp>
    </p:spTree>
    <p:extLst>
      <p:ext uri="{BB962C8B-B14F-4D97-AF65-F5344CB8AC3E}">
        <p14:creationId xmlns:p14="http://schemas.microsoft.com/office/powerpoint/2010/main" val="3760154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6</a:t>
            </a:fld>
            <a:endParaRPr lang="ru-RU"/>
          </a:p>
        </p:txBody>
      </p:sp>
    </p:spTree>
    <p:extLst>
      <p:ext uri="{BB962C8B-B14F-4D97-AF65-F5344CB8AC3E}">
        <p14:creationId xmlns:p14="http://schemas.microsoft.com/office/powerpoint/2010/main" val="812480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7</a:t>
            </a:fld>
            <a:endParaRPr lang="ru-RU"/>
          </a:p>
        </p:txBody>
      </p:sp>
    </p:spTree>
    <p:extLst>
      <p:ext uri="{BB962C8B-B14F-4D97-AF65-F5344CB8AC3E}">
        <p14:creationId xmlns:p14="http://schemas.microsoft.com/office/powerpoint/2010/main" val="1699852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8</a:t>
            </a:fld>
            <a:endParaRPr lang="ru-RU"/>
          </a:p>
        </p:txBody>
      </p:sp>
    </p:spTree>
    <p:extLst>
      <p:ext uri="{BB962C8B-B14F-4D97-AF65-F5344CB8AC3E}">
        <p14:creationId xmlns:p14="http://schemas.microsoft.com/office/powerpoint/2010/main" val="3469076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13077E-719F-4851-BE58-FC1D4185FC84}" type="slidenum">
              <a:rPr lang="ru-RU" smtClean="0"/>
              <a:t>9</a:t>
            </a:fld>
            <a:endParaRPr lang="ru-RU"/>
          </a:p>
        </p:txBody>
      </p:sp>
    </p:spTree>
    <p:extLst>
      <p:ext uri="{BB962C8B-B14F-4D97-AF65-F5344CB8AC3E}">
        <p14:creationId xmlns:p14="http://schemas.microsoft.com/office/powerpoint/2010/main" val="1740446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364058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00628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43430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264F76-79FE-4EF6-94C7-20869D435F33}"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272467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C264F76-79FE-4EF6-94C7-20869D435F33}" type="datetimeFigureOut">
              <a:rPr lang="ru-RU" smtClean="0"/>
              <a:t>28.10.2013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256878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C264F76-79FE-4EF6-94C7-20869D435F33}" type="datetimeFigureOut">
              <a:rPr lang="ru-RU" smtClean="0"/>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330225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C264F76-79FE-4EF6-94C7-20869D435F33}" type="datetimeFigureOut">
              <a:rPr lang="ru-RU" smtClean="0"/>
              <a:t>28.10.2013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306779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C264F76-79FE-4EF6-94C7-20869D435F33}" type="datetimeFigureOut">
              <a:rPr lang="ru-RU" smtClean="0"/>
              <a:t>28.10.2013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79206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264F76-79FE-4EF6-94C7-20869D435F33}" type="datetimeFigureOut">
              <a:rPr lang="ru-RU" smtClean="0"/>
              <a:t>28.10.2013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11750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264F76-79FE-4EF6-94C7-20869D435F33}" type="datetimeFigureOut">
              <a:rPr lang="ru-RU" smtClean="0"/>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06947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C264F76-79FE-4EF6-94C7-20869D435F33}" type="datetimeFigureOut">
              <a:rPr lang="ru-RU" smtClean="0"/>
              <a:t>28.10.2013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27D8BA-A9DF-48CC-A68A-E44AD9B9767F}" type="slidenum">
              <a:rPr lang="ru-RU" smtClean="0"/>
              <a:t>‹#›</a:t>
            </a:fld>
            <a:endParaRPr lang="ru-RU"/>
          </a:p>
        </p:txBody>
      </p:sp>
    </p:spTree>
    <p:extLst>
      <p:ext uri="{BB962C8B-B14F-4D97-AF65-F5344CB8AC3E}">
        <p14:creationId xmlns:p14="http://schemas.microsoft.com/office/powerpoint/2010/main" val="166711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64F76-79FE-4EF6-94C7-20869D435F33}" type="datetimeFigureOut">
              <a:rPr lang="ru-RU" smtClean="0"/>
              <a:t>28.10.2013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7D8BA-A9DF-48CC-A68A-E44AD9B9767F}" type="slidenum">
              <a:rPr lang="ru-RU" smtClean="0"/>
              <a:t>‹#›</a:t>
            </a:fld>
            <a:endParaRPr lang="ru-RU"/>
          </a:p>
        </p:txBody>
      </p:sp>
    </p:spTree>
    <p:extLst>
      <p:ext uri="{BB962C8B-B14F-4D97-AF65-F5344CB8AC3E}">
        <p14:creationId xmlns:p14="http://schemas.microsoft.com/office/powerpoint/2010/main" val="90634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Peer-review</a:t>
            </a:r>
            <a:endParaRPr lang="ru-RU" dirty="0"/>
          </a:p>
        </p:txBody>
      </p:sp>
      <p:sp>
        <p:nvSpPr>
          <p:cNvPr id="3" name="Подзаголовок 2"/>
          <p:cNvSpPr>
            <a:spLocks noGrp="1"/>
          </p:cNvSpPr>
          <p:nvPr>
            <p:ph type="subTitle" idx="1"/>
          </p:nvPr>
        </p:nvSpPr>
        <p:spPr>
          <a:xfrm>
            <a:off x="1371600" y="3886200"/>
            <a:ext cx="7232848" cy="1752600"/>
          </a:xfrm>
        </p:spPr>
        <p:txBody>
          <a:bodyPr/>
          <a:lstStyle/>
          <a:p>
            <a:pPr algn="r"/>
            <a:r>
              <a:rPr lang="ru-RU" dirty="0" err="1" smtClean="0"/>
              <a:t>А.Поршнев</a:t>
            </a:r>
            <a:r>
              <a:rPr lang="ru-RU" dirty="0" smtClean="0"/>
              <a:t> </a:t>
            </a:r>
          </a:p>
          <a:p>
            <a:pPr algn="r"/>
            <a:r>
              <a:rPr lang="ru-RU" dirty="0" smtClean="0"/>
              <a:t>НИУ ВШЭ </a:t>
            </a:r>
            <a:r>
              <a:rPr lang="ru-RU" dirty="0" err="1" smtClean="0"/>
              <a:t>Н.Новгрод</a:t>
            </a:r>
            <a:endParaRPr lang="ru-RU" dirty="0"/>
          </a:p>
        </p:txBody>
      </p:sp>
    </p:spTree>
    <p:extLst>
      <p:ext uri="{BB962C8B-B14F-4D97-AF65-F5344CB8AC3E}">
        <p14:creationId xmlns:p14="http://schemas.microsoft.com/office/powerpoint/2010/main" val="776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Техническое решение</a:t>
            </a:r>
            <a:endParaRPr lang="ru-RU" dirty="0"/>
          </a:p>
        </p:txBody>
      </p:sp>
      <p:sp>
        <p:nvSpPr>
          <p:cNvPr id="3" name="Объект 2"/>
          <p:cNvSpPr>
            <a:spLocks noGrp="1"/>
          </p:cNvSpPr>
          <p:nvPr>
            <p:ph idx="1"/>
          </p:nvPr>
        </p:nvSpPr>
        <p:spPr/>
        <p:txBody>
          <a:bodyPr/>
          <a:lstStyle/>
          <a:p>
            <a:r>
              <a:rPr lang="en-US" dirty="0" smtClean="0"/>
              <a:t>LMS – </a:t>
            </a:r>
            <a:r>
              <a:rPr lang="ru-RU" dirty="0" smtClean="0"/>
              <a:t>пока не готово </a:t>
            </a:r>
          </a:p>
          <a:p>
            <a:r>
              <a:rPr lang="en-US" b="1" dirty="0"/>
              <a:t>Online Peer Review </a:t>
            </a:r>
            <a:r>
              <a:rPr lang="en-US" b="1" dirty="0" smtClean="0"/>
              <a:t>System</a:t>
            </a:r>
            <a:r>
              <a:rPr lang="ru-RU" b="1" dirty="0" smtClean="0"/>
              <a:t> </a:t>
            </a:r>
            <a:r>
              <a:rPr lang="ru-RU" dirty="0" smtClean="0"/>
              <a:t>– разработана в марте 2010 при поддержке гранта Австралийского совета по Учению и Преподаванию</a:t>
            </a:r>
            <a:endParaRPr lang="ru-RU" dirty="0"/>
          </a:p>
          <a:p>
            <a:endParaRPr lang="ru-R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971" y="3861048"/>
            <a:ext cx="4985569" cy="2368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2033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Обзор системы</a:t>
            </a:r>
            <a:endParaRPr lang="ru-RU" dirty="0"/>
          </a:p>
        </p:txBody>
      </p:sp>
      <p:sp>
        <p:nvSpPr>
          <p:cNvPr id="3" name="Объект 2"/>
          <p:cNvSpPr>
            <a:spLocks noGrp="1"/>
          </p:cNvSpPr>
          <p:nvPr>
            <p:ph idx="1"/>
          </p:nvPr>
        </p:nvSpPr>
        <p:spPr/>
        <p:txBody>
          <a:bodyPr/>
          <a:lstStyle/>
          <a:p>
            <a:pPr marL="0" indent="0">
              <a:buNone/>
            </a:pPr>
            <a:endParaRPr lang="ru-RU"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43050"/>
            <a:ext cx="8382000"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Овал 3"/>
          <p:cNvSpPr/>
          <p:nvPr/>
        </p:nvSpPr>
        <p:spPr>
          <a:xfrm>
            <a:off x="1115616" y="1412776"/>
            <a:ext cx="2592288" cy="80583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4015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Управление рецензиями</a:t>
            </a:r>
            <a:endParaRPr lang="ru-RU" dirty="0"/>
          </a:p>
        </p:txBody>
      </p:sp>
      <p:sp>
        <p:nvSpPr>
          <p:cNvPr id="3" name="Объект 2"/>
          <p:cNvSpPr>
            <a:spLocks noGrp="1"/>
          </p:cNvSpPr>
          <p:nvPr>
            <p:ph idx="1"/>
          </p:nvPr>
        </p:nvSpPr>
        <p:spPr/>
        <p:txBody>
          <a:bodyPr/>
          <a:lstStyle/>
          <a:p>
            <a:endParaRPr lang="ru-RU"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84784"/>
            <a:ext cx="4780930" cy="3981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212976"/>
            <a:ext cx="4837176" cy="3373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939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Создание рецензии </a:t>
            </a:r>
            <a:endParaRPr lang="ru-RU" dirty="0"/>
          </a:p>
        </p:txBody>
      </p:sp>
      <p:sp>
        <p:nvSpPr>
          <p:cNvPr id="3" name="Объект 2"/>
          <p:cNvSpPr>
            <a:spLocks noGrp="1"/>
          </p:cNvSpPr>
          <p:nvPr>
            <p:ph idx="1"/>
          </p:nvPr>
        </p:nvSpPr>
        <p:spPr/>
        <p:txBody>
          <a:bodyPr/>
          <a:lstStyle/>
          <a:p>
            <a:endParaRPr lang="ru-RU"/>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412776"/>
            <a:ext cx="5688632" cy="5175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2037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Возможности по конструированию рецензий</a:t>
            </a:r>
            <a:endParaRPr lang="ru-RU" dirty="0"/>
          </a:p>
        </p:txBody>
      </p:sp>
      <p:sp>
        <p:nvSpPr>
          <p:cNvPr id="3" name="Объект 2"/>
          <p:cNvSpPr>
            <a:spLocks noGrp="1"/>
          </p:cNvSpPr>
          <p:nvPr>
            <p:ph idx="1"/>
          </p:nvPr>
        </p:nvSpPr>
        <p:spPr/>
        <p:txBody>
          <a:bodyPr/>
          <a:lstStyle/>
          <a:p>
            <a:endParaRPr lang="ru-RU"/>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012" y="2060848"/>
            <a:ext cx="8966494"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317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Назначение рецензентов</a:t>
            </a:r>
            <a:endParaRPr lang="ru-RU" dirty="0"/>
          </a:p>
        </p:txBody>
      </p:sp>
      <p:sp>
        <p:nvSpPr>
          <p:cNvPr id="3" name="Объект 2"/>
          <p:cNvSpPr>
            <a:spLocks noGrp="1"/>
          </p:cNvSpPr>
          <p:nvPr>
            <p:ph idx="1"/>
          </p:nvPr>
        </p:nvSpPr>
        <p:spPr/>
        <p:txBody>
          <a:bodyPr/>
          <a:lstStyle/>
          <a:p>
            <a:endParaRPr lang="ru-RU"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085" y="1196752"/>
            <a:ext cx="10572931"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076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a:t>
            </a:r>
            <a:endParaRPr lang="ru-RU" dirty="0"/>
          </a:p>
        </p:txBody>
      </p:sp>
      <p:sp>
        <p:nvSpPr>
          <p:cNvPr id="3" name="Объект 2"/>
          <p:cNvSpPr>
            <a:spLocks noGrp="1"/>
          </p:cNvSpPr>
          <p:nvPr>
            <p:ph idx="1"/>
          </p:nvPr>
        </p:nvSpPr>
        <p:spPr/>
        <p:txBody>
          <a:bodyPr/>
          <a:lstStyle/>
          <a:p>
            <a:endParaRPr lang="ru-RU"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25" y="1612900"/>
            <a:ext cx="9650720" cy="4336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7731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Заполнение оценок</a:t>
            </a:r>
            <a:endParaRPr lang="ru-RU" dirty="0"/>
          </a:p>
        </p:txBody>
      </p:sp>
      <p:sp>
        <p:nvSpPr>
          <p:cNvPr id="3" name="Объект 2"/>
          <p:cNvSpPr>
            <a:spLocks noGrp="1"/>
          </p:cNvSpPr>
          <p:nvPr>
            <p:ph idx="1"/>
          </p:nvPr>
        </p:nvSpPr>
        <p:spPr/>
        <p:txBody>
          <a:bodyPr/>
          <a:lstStyle/>
          <a:p>
            <a:endParaRPr lang="ru-RU"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6050"/>
            <a:ext cx="10055863" cy="4965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9891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a:t>
            </a:r>
            <a:endParaRPr lang="ru-RU" dirty="0"/>
          </a:p>
        </p:txBody>
      </p:sp>
      <p:sp>
        <p:nvSpPr>
          <p:cNvPr id="3" name="Объект 2"/>
          <p:cNvSpPr>
            <a:spLocks noGrp="1"/>
          </p:cNvSpPr>
          <p:nvPr>
            <p:ph idx="1"/>
          </p:nvPr>
        </p:nvSpPr>
        <p:spPr/>
        <p:txBody>
          <a:bodyPr/>
          <a:lstStyle/>
          <a:p>
            <a:endParaRPr lang="ru-RU"/>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362652"/>
            <a:ext cx="10154152" cy="5084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1110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Дискуссия</a:t>
            </a:r>
            <a:endParaRPr lang="ru-RU" dirty="0"/>
          </a:p>
        </p:txBody>
      </p:sp>
      <p:sp>
        <p:nvSpPr>
          <p:cNvPr id="3" name="Объект 2"/>
          <p:cNvSpPr>
            <a:spLocks noGrp="1"/>
          </p:cNvSpPr>
          <p:nvPr>
            <p:ph idx="1"/>
          </p:nvPr>
        </p:nvSpPr>
        <p:spPr/>
        <p:txBody>
          <a:bodyPr>
            <a:normAutofit fontScale="92500"/>
          </a:bodyPr>
          <a:lstStyle/>
          <a:p>
            <a:pPr marL="0" indent="0">
              <a:buNone/>
            </a:pPr>
            <a:r>
              <a:rPr lang="ru-RU" b="1" dirty="0" smtClean="0"/>
              <a:t>Междисциплинарный</a:t>
            </a:r>
            <a:r>
              <a:rPr lang="ru-RU" dirty="0" smtClean="0"/>
              <a:t> конкурс</a:t>
            </a:r>
          </a:p>
          <a:p>
            <a:pPr marL="514350" indent="-514350">
              <a:buAutoNum type="arabicPeriod"/>
            </a:pPr>
            <a:r>
              <a:rPr lang="ru-RU" dirty="0" smtClean="0"/>
              <a:t> Необходимо </a:t>
            </a:r>
            <a:r>
              <a:rPr lang="ru-RU" dirty="0"/>
              <a:t>з</a:t>
            </a:r>
            <a:r>
              <a:rPr lang="ru-RU" dirty="0" smtClean="0"/>
              <a:t>арегистрироваться в системе</a:t>
            </a:r>
          </a:p>
          <a:p>
            <a:pPr marL="514350" indent="-514350">
              <a:buAutoNum type="arabicPeriod"/>
            </a:pPr>
            <a:r>
              <a:rPr lang="ru-RU" dirty="0" smtClean="0"/>
              <a:t> Отправить работу </a:t>
            </a:r>
          </a:p>
          <a:p>
            <a:pPr marL="514350" indent="-514350">
              <a:buAutoNum type="arabicPeriod"/>
            </a:pPr>
            <a:r>
              <a:rPr lang="ru-RU" dirty="0" smtClean="0"/>
              <a:t> Прорецензировать не менее 5 штук</a:t>
            </a:r>
          </a:p>
          <a:p>
            <a:pPr marL="514350" indent="-514350">
              <a:buAutoNum type="arabicPeriod"/>
            </a:pPr>
            <a:r>
              <a:rPr lang="ru-RU" dirty="0" smtClean="0"/>
              <a:t> Подводные камни?</a:t>
            </a:r>
          </a:p>
          <a:p>
            <a:pPr marL="0" indent="0">
              <a:buNone/>
            </a:pPr>
            <a:endParaRPr lang="ru-RU" dirty="0" smtClean="0"/>
          </a:p>
          <a:p>
            <a:pPr marL="0" indent="0">
              <a:buNone/>
            </a:pPr>
            <a:r>
              <a:rPr lang="ru-RU" dirty="0" smtClean="0"/>
              <a:t>Возможно ли применение модели письменных работ </a:t>
            </a:r>
            <a:r>
              <a:rPr lang="en-US" dirty="0" err="1" smtClean="0"/>
              <a:t>Coursera</a:t>
            </a:r>
            <a:r>
              <a:rPr lang="en-US" dirty="0" smtClean="0"/>
              <a:t> </a:t>
            </a:r>
            <a:r>
              <a:rPr lang="ru-RU" dirty="0" smtClean="0"/>
              <a:t>в Конкурсе НИРС?</a:t>
            </a:r>
          </a:p>
          <a:p>
            <a:pPr marL="514350" indent="-514350">
              <a:buAutoNum type="arabicPeriod"/>
            </a:pPr>
            <a:endParaRPr lang="ru-RU" dirty="0" smtClean="0"/>
          </a:p>
          <a:p>
            <a:pPr marL="0" indent="0">
              <a:buNone/>
            </a:pPr>
            <a:endParaRPr lang="ru-RU" dirty="0"/>
          </a:p>
          <a:p>
            <a:pPr marL="0" indent="0">
              <a:buNone/>
            </a:pPr>
            <a:endParaRPr lang="ru-RU" dirty="0"/>
          </a:p>
        </p:txBody>
      </p:sp>
    </p:spTree>
    <p:extLst>
      <p:ext uri="{BB962C8B-B14F-4D97-AF65-F5344CB8AC3E}">
        <p14:creationId xmlns:p14="http://schemas.microsoft.com/office/powerpoint/2010/main" val="329654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Опыт пользователя </a:t>
            </a:r>
            <a:r>
              <a:rPr lang="en-US" dirty="0" err="1" smtClean="0"/>
              <a:t>Coursera</a:t>
            </a:r>
            <a:endParaRPr lang="ru-RU" dirty="0"/>
          </a:p>
        </p:txBody>
      </p:sp>
      <p:sp>
        <p:nvSpPr>
          <p:cNvPr id="3" name="Объект 2"/>
          <p:cNvSpPr>
            <a:spLocks noGrp="1"/>
          </p:cNvSpPr>
          <p:nvPr>
            <p:ph idx="1"/>
          </p:nvPr>
        </p:nvSpPr>
        <p:spPr>
          <a:xfrm>
            <a:off x="457200" y="1600200"/>
            <a:ext cx="8435280" cy="4709120"/>
          </a:xfrm>
        </p:spPr>
        <p:txBody>
          <a:bodyPr>
            <a:normAutofit/>
          </a:bodyPr>
          <a:lstStyle/>
          <a:p>
            <a:pPr marL="0" indent="0">
              <a:buNone/>
            </a:pPr>
            <a:r>
              <a:rPr lang="ru-RU" b="1" dirty="0" smtClean="0"/>
              <a:t>От 3 до 5 рецензий</a:t>
            </a:r>
          </a:p>
          <a:p>
            <a:pPr marL="0" indent="0">
              <a:buNone/>
            </a:pPr>
            <a:r>
              <a:rPr lang="ru-RU" b="1" dirty="0" smtClean="0"/>
              <a:t>В некоторых курсах учитывается самооценка</a:t>
            </a:r>
          </a:p>
          <a:p>
            <a:pPr marL="0" indent="0">
              <a:buNone/>
            </a:pPr>
            <a:r>
              <a:rPr lang="ru-RU" b="1" dirty="0" smtClean="0"/>
              <a:t>От 2 до 5 критериев оценки.</a:t>
            </a:r>
          </a:p>
          <a:p>
            <a:pPr marL="0" indent="0">
              <a:buNone/>
            </a:pPr>
            <a:r>
              <a:rPr lang="ru-RU" b="1" dirty="0" smtClean="0"/>
              <a:t>Обязательное поле – комментарии автору</a:t>
            </a:r>
            <a:endParaRPr lang="en-US" b="1" dirty="0"/>
          </a:p>
        </p:txBody>
      </p:sp>
    </p:spTree>
    <p:extLst>
      <p:ext uri="{BB962C8B-B14F-4D97-AF65-F5344CB8AC3E}">
        <p14:creationId xmlns:p14="http://schemas.microsoft.com/office/powerpoint/2010/main" val="358582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endParaRPr lang="en-US" sz="4000" i="1" dirty="0" smtClean="0"/>
          </a:p>
          <a:p>
            <a:pPr marL="0" indent="0">
              <a:buNone/>
            </a:pPr>
            <a:endParaRPr lang="en-US" sz="4000" i="1" dirty="0"/>
          </a:p>
          <a:p>
            <a:pPr marL="0" indent="0">
              <a:buNone/>
            </a:pPr>
            <a:endParaRPr lang="en-US" sz="4000" i="1" dirty="0" smtClean="0"/>
          </a:p>
          <a:p>
            <a:pPr marL="0" indent="0" algn="ctr">
              <a:buNone/>
            </a:pPr>
            <a:r>
              <a:rPr lang="ru-RU" sz="4000" i="1" dirty="0" smtClean="0"/>
              <a:t>Спасибо за участие</a:t>
            </a:r>
            <a:r>
              <a:rPr lang="en-US" sz="4000" i="1" dirty="0"/>
              <a:t>.</a:t>
            </a:r>
            <a:endParaRPr lang="ru-RU" sz="4000" i="1" dirty="0" smtClean="0"/>
          </a:p>
        </p:txBody>
      </p:sp>
    </p:spTree>
    <p:extLst>
      <p:ext uri="{BB962C8B-B14F-4D97-AF65-F5344CB8AC3E}">
        <p14:creationId xmlns:p14="http://schemas.microsoft.com/office/powerpoint/2010/main" val="89022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 оценки</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Например:</a:t>
            </a:r>
          </a:p>
          <a:p>
            <a:r>
              <a:rPr lang="ru-RU" i="1" dirty="0" smtClean="0"/>
              <a:t>Насколько факты используемые в эссе советуют действительности?</a:t>
            </a:r>
            <a:endParaRPr lang="en-US" i="1" dirty="0" smtClean="0"/>
          </a:p>
          <a:p>
            <a:r>
              <a:rPr lang="ru-RU" i="1" dirty="0" smtClean="0"/>
              <a:t>Насколько эссе соответствует курсу?</a:t>
            </a:r>
          </a:p>
          <a:p>
            <a:r>
              <a:rPr lang="ru-RU" i="1" dirty="0" smtClean="0"/>
              <a:t>Насколько оно понятно написано? </a:t>
            </a:r>
          </a:p>
          <a:p>
            <a:r>
              <a:rPr lang="ru-RU" i="1" dirty="0" smtClean="0"/>
              <a:t>Логично ли заключение?</a:t>
            </a:r>
            <a:endParaRPr lang="en-US" i="1" dirty="0" smtClean="0"/>
          </a:p>
          <a:p>
            <a:r>
              <a:rPr lang="ru-RU" i="1" dirty="0" smtClean="0"/>
              <a:t>Насколько творчески, оригинально рассматривается тема эссе?</a:t>
            </a:r>
          </a:p>
          <a:p>
            <a:pPr marL="0" indent="0">
              <a:buNone/>
            </a:pPr>
            <a:r>
              <a:rPr lang="ru-RU" i="1" dirty="0" smtClean="0"/>
              <a:t>Или </a:t>
            </a:r>
          </a:p>
          <a:p>
            <a:r>
              <a:rPr lang="ru-RU" i="1" dirty="0" smtClean="0"/>
              <a:t>Оцените насколько убедительно написана работа?</a:t>
            </a:r>
          </a:p>
          <a:p>
            <a:r>
              <a:rPr lang="ru-RU" i="1" dirty="0" smtClean="0"/>
              <a:t>Оцените новизну работы?</a:t>
            </a:r>
            <a:endParaRPr lang="en-US" i="1" dirty="0" smtClean="0"/>
          </a:p>
          <a:p>
            <a:endParaRPr lang="ru-RU" dirty="0"/>
          </a:p>
        </p:txBody>
      </p:sp>
    </p:spTree>
    <p:extLst>
      <p:ext uri="{BB962C8B-B14F-4D97-AF65-F5344CB8AC3E}">
        <p14:creationId xmlns:p14="http://schemas.microsoft.com/office/powerpoint/2010/main" val="319450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Процесс</a:t>
            </a:r>
            <a:endParaRPr lang="ru-RU" dirty="0"/>
          </a:p>
        </p:txBody>
      </p:sp>
      <p:sp>
        <p:nvSpPr>
          <p:cNvPr id="3" name="Объект 2"/>
          <p:cNvSpPr>
            <a:spLocks noGrp="1"/>
          </p:cNvSpPr>
          <p:nvPr>
            <p:ph idx="1"/>
          </p:nvPr>
        </p:nvSpPr>
        <p:spPr/>
        <p:txBody>
          <a:bodyPr/>
          <a:lstStyle/>
          <a:p>
            <a:r>
              <a:rPr lang="ru-RU" dirty="0" smtClean="0"/>
              <a:t>Отправка своего эссе</a:t>
            </a:r>
          </a:p>
          <a:p>
            <a:r>
              <a:rPr lang="ru-RU" dirty="0" smtClean="0"/>
              <a:t>Получение возможности оценивать другие эссе (если студент не успеет оценить </a:t>
            </a:r>
            <a:r>
              <a:rPr lang="en-US" dirty="0" smtClean="0"/>
              <a:t>n</a:t>
            </a:r>
            <a:r>
              <a:rPr lang="ru-RU" dirty="0" smtClean="0"/>
              <a:t>-других эссе то штраф 20% от оценки)</a:t>
            </a:r>
          </a:p>
          <a:p>
            <a:r>
              <a:rPr lang="ru-RU" dirty="0" smtClean="0"/>
              <a:t>Получение оценки за эссе (может быть использована среднее или медиана оценок)</a:t>
            </a:r>
          </a:p>
          <a:p>
            <a:endParaRPr lang="ru-RU" dirty="0"/>
          </a:p>
        </p:txBody>
      </p:sp>
    </p:spTree>
    <p:extLst>
      <p:ext uri="{BB962C8B-B14F-4D97-AF65-F5344CB8AC3E}">
        <p14:creationId xmlns:p14="http://schemas.microsoft.com/office/powerpoint/2010/main" val="49635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Итоги</a:t>
            </a:r>
            <a:endParaRPr lang="ru-RU" dirty="0"/>
          </a:p>
        </p:txBody>
      </p:sp>
      <p:sp>
        <p:nvSpPr>
          <p:cNvPr id="3" name="Объект 2"/>
          <p:cNvSpPr>
            <a:spLocks noGrp="1"/>
          </p:cNvSpPr>
          <p:nvPr>
            <p:ph idx="1"/>
          </p:nvPr>
        </p:nvSpPr>
        <p:spPr/>
        <p:txBody>
          <a:bodyPr>
            <a:normAutofit fontScale="85000" lnSpcReduction="20000"/>
          </a:bodyPr>
          <a:lstStyle/>
          <a:p>
            <a:r>
              <a:rPr lang="en-US" b="1" dirty="0"/>
              <a:t>peer 1 →</a:t>
            </a:r>
            <a:r>
              <a:rPr lang="en-US" dirty="0"/>
              <a:t> The opening paragraph is strong, and gives a clear indication of why the behavior is problematic. It would have made sense to propose the solution in one of the opening paragraphs, then back it up with research. As it is, the structure of the paper describes a problem, gives some facts, and then proposes a solution in the last 150 words. I also noticed the word loose is used instead of lose a lot. Overall it was a strong argument for problematic behavior, lacking a clear solution.</a:t>
            </a:r>
            <a:endParaRPr lang="ru-RU" dirty="0"/>
          </a:p>
          <a:p>
            <a:r>
              <a:rPr lang="en-US" b="1" dirty="0"/>
              <a:t>peer 3 →</a:t>
            </a:r>
            <a:r>
              <a:rPr lang="en-US" dirty="0"/>
              <a:t> Well-expressed paper about a challenging behavior. </a:t>
            </a:r>
            <a:r>
              <a:rPr lang="ru-RU" dirty="0"/>
              <a:t>I </a:t>
            </a:r>
            <a:r>
              <a:rPr lang="ru-RU" dirty="0" err="1"/>
              <a:t>found</a:t>
            </a:r>
            <a:r>
              <a:rPr lang="ru-RU" dirty="0"/>
              <a:t> </a:t>
            </a:r>
            <a:r>
              <a:rPr lang="ru-RU" dirty="0" err="1"/>
              <a:t>this</a:t>
            </a:r>
            <a:r>
              <a:rPr lang="ru-RU" dirty="0"/>
              <a:t> </a:t>
            </a:r>
            <a:r>
              <a:rPr lang="ru-RU" dirty="0" err="1"/>
              <a:t>interesting</a:t>
            </a:r>
            <a:r>
              <a:rPr lang="ru-RU" dirty="0"/>
              <a:t>.</a:t>
            </a:r>
          </a:p>
        </p:txBody>
      </p:sp>
    </p:spTree>
    <p:extLst>
      <p:ext uri="{BB962C8B-B14F-4D97-AF65-F5344CB8AC3E}">
        <p14:creationId xmlns:p14="http://schemas.microsoft.com/office/powerpoint/2010/main" val="58650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 по оценке</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b="1" dirty="0" smtClean="0"/>
              <a:t>Что должен включать комментарий:</a:t>
            </a:r>
          </a:p>
          <a:p>
            <a:r>
              <a:rPr lang="ru-RU" dirty="0" smtClean="0"/>
              <a:t>Если Вы снижаете оценку, укажите за что (в чем работа </a:t>
            </a:r>
            <a:r>
              <a:rPr lang="ru-RU" dirty="0" err="1" smtClean="0"/>
              <a:t>несоотвествует</a:t>
            </a:r>
            <a:r>
              <a:rPr lang="ru-RU" dirty="0" smtClean="0"/>
              <a:t> критерию оценки)</a:t>
            </a:r>
            <a:endParaRPr lang="en-US" dirty="0"/>
          </a:p>
          <a:p>
            <a:r>
              <a:rPr lang="ru-RU" dirty="0" smtClean="0"/>
              <a:t>Если какие-то моменты в работе хорошо – напишите об этом</a:t>
            </a:r>
          </a:p>
          <a:p>
            <a:r>
              <a:rPr lang="ru-RU" dirty="0" smtClean="0"/>
              <a:t>Если Вы видите способы улучшить работу, напишите о них й дайте пример, как Вы бы написала, какие факты использовали и т.д.</a:t>
            </a:r>
          </a:p>
          <a:p>
            <a:pPr marL="0" indent="0">
              <a:buNone/>
            </a:pPr>
            <a:r>
              <a:rPr lang="ru-RU" i="1" dirty="0" smtClean="0"/>
              <a:t>Хороший комментарий обязательно должен включать в себя два последних пункта</a:t>
            </a:r>
          </a:p>
        </p:txBody>
      </p:sp>
    </p:spTree>
    <p:extLst>
      <p:ext uri="{BB962C8B-B14F-4D97-AF65-F5344CB8AC3E}">
        <p14:creationId xmlns:p14="http://schemas.microsoft.com/office/powerpoint/2010/main" val="97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Дополнительная проверка</a:t>
            </a:r>
            <a:endParaRPr lang="ru-RU" dirty="0"/>
          </a:p>
        </p:txBody>
      </p:sp>
      <p:sp>
        <p:nvSpPr>
          <p:cNvPr id="3" name="Объект 2"/>
          <p:cNvSpPr>
            <a:spLocks noGrp="1"/>
          </p:cNvSpPr>
          <p:nvPr>
            <p:ph idx="1"/>
          </p:nvPr>
        </p:nvSpPr>
        <p:spPr/>
        <p:txBody>
          <a:bodyPr/>
          <a:lstStyle/>
          <a:p>
            <a:r>
              <a:rPr lang="ru-RU" dirty="0" smtClean="0"/>
              <a:t>Оценивается эталонное эссе (не идеально написанное, а то по которому есть оценка преподавателя)</a:t>
            </a:r>
          </a:p>
          <a:p>
            <a:r>
              <a:rPr lang="ru-RU" dirty="0" smtClean="0"/>
              <a:t>После оценки эталонного эссе студент переходит к </a:t>
            </a:r>
            <a:r>
              <a:rPr lang="en-US" dirty="0" smtClean="0"/>
              <a:t>peer-review</a:t>
            </a:r>
            <a:endParaRPr lang="ru-RU" dirty="0" smtClean="0"/>
          </a:p>
          <a:p>
            <a:endParaRPr lang="ru-RU" dirty="0"/>
          </a:p>
        </p:txBody>
      </p:sp>
    </p:spTree>
    <p:extLst>
      <p:ext uri="{BB962C8B-B14F-4D97-AF65-F5344CB8AC3E}">
        <p14:creationId xmlns:p14="http://schemas.microsoft.com/office/powerpoint/2010/main" val="231369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Возможные ограничения метода?</a:t>
            </a:r>
            <a:endParaRPr lang="ru-RU" dirty="0"/>
          </a:p>
        </p:txBody>
      </p:sp>
      <p:sp>
        <p:nvSpPr>
          <p:cNvPr id="3" name="Объект 2"/>
          <p:cNvSpPr>
            <a:spLocks noGrp="1"/>
          </p:cNvSpPr>
          <p:nvPr>
            <p:ph idx="1"/>
          </p:nvPr>
        </p:nvSpPr>
        <p:spPr/>
        <p:txBody>
          <a:bodyPr/>
          <a:lstStyle/>
          <a:p>
            <a:r>
              <a:rPr lang="ru-RU" dirty="0" smtClean="0"/>
              <a:t>Должно быть много студентов</a:t>
            </a:r>
          </a:p>
          <a:p>
            <a:r>
              <a:rPr lang="ru-RU" dirty="0" smtClean="0"/>
              <a:t>Студенты должны быть мотивированы</a:t>
            </a:r>
          </a:p>
          <a:p>
            <a:r>
              <a:rPr lang="ru-RU" dirty="0" smtClean="0"/>
              <a:t>Система </a:t>
            </a:r>
            <a:r>
              <a:rPr lang="en-US" dirty="0" smtClean="0"/>
              <a:t>peer-review </a:t>
            </a:r>
            <a:r>
              <a:rPr lang="ru-RU" dirty="0" smtClean="0"/>
              <a:t>должна обеспечивать анонимность оценивания</a:t>
            </a:r>
            <a:endParaRPr lang="ru-RU" dirty="0"/>
          </a:p>
        </p:txBody>
      </p:sp>
    </p:spTree>
    <p:extLst>
      <p:ext uri="{BB962C8B-B14F-4D97-AF65-F5344CB8AC3E}">
        <p14:creationId xmlns:p14="http://schemas.microsoft.com/office/powerpoint/2010/main" val="375556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 если попробовать применить?</a:t>
            </a:r>
            <a:endParaRPr lang="ru-RU" dirty="0"/>
          </a:p>
        </p:txBody>
      </p:sp>
      <p:sp>
        <p:nvSpPr>
          <p:cNvPr id="3" name="Объект 2"/>
          <p:cNvSpPr>
            <a:spLocks noGrp="1"/>
          </p:cNvSpPr>
          <p:nvPr>
            <p:ph idx="1"/>
          </p:nvPr>
        </p:nvSpPr>
        <p:spPr/>
        <p:txBody>
          <a:bodyPr/>
          <a:lstStyle/>
          <a:p>
            <a:pPr marL="0" indent="0">
              <a:buNone/>
            </a:pPr>
            <a:r>
              <a:rPr lang="ru-RU" dirty="0" smtClean="0"/>
              <a:t>Конкурс НИРС</a:t>
            </a:r>
          </a:p>
          <a:p>
            <a:r>
              <a:rPr lang="ru-RU" dirty="0" smtClean="0"/>
              <a:t>Много студентов</a:t>
            </a:r>
          </a:p>
          <a:p>
            <a:r>
              <a:rPr lang="ru-RU" dirty="0" smtClean="0"/>
              <a:t>Важно чтобы работы были понятны не только узкому профессионалу (обычное требование для заявок на гранты)</a:t>
            </a:r>
          </a:p>
          <a:p>
            <a:r>
              <a:rPr lang="ru-RU" dirty="0" smtClean="0"/>
              <a:t>Мотивированы</a:t>
            </a:r>
            <a:endParaRPr lang="ru-RU" dirty="0"/>
          </a:p>
        </p:txBody>
      </p:sp>
    </p:spTree>
    <p:extLst>
      <p:ext uri="{BB962C8B-B14F-4D97-AF65-F5344CB8AC3E}">
        <p14:creationId xmlns:p14="http://schemas.microsoft.com/office/powerpoint/2010/main" val="11014703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354</Words>
  <Application>Microsoft Office PowerPoint</Application>
  <PresentationFormat>Экран (4:3)</PresentationFormat>
  <Paragraphs>87</Paragraphs>
  <Slides>20</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Peer-review</vt:lpstr>
      <vt:lpstr>Опыт пользователя Coursera</vt:lpstr>
      <vt:lpstr>Критерии оценки</vt:lpstr>
      <vt:lpstr>Процесс</vt:lpstr>
      <vt:lpstr>Итоги</vt:lpstr>
      <vt:lpstr>Рекомендации по оценке</vt:lpstr>
      <vt:lpstr>Дополнительная проверка</vt:lpstr>
      <vt:lpstr>Возможные ограничения метода?</vt:lpstr>
      <vt:lpstr>А если попробовать применить?</vt:lpstr>
      <vt:lpstr>Техническое решение</vt:lpstr>
      <vt:lpstr>Обзор системы</vt:lpstr>
      <vt:lpstr>Управление рецензиями</vt:lpstr>
      <vt:lpstr>Создание рецензии </vt:lpstr>
      <vt:lpstr>Возможности по конструированию рецензий</vt:lpstr>
      <vt:lpstr>Назначение рецензентов</vt:lpstr>
      <vt:lpstr>Пример</vt:lpstr>
      <vt:lpstr>Заполнение оценок</vt:lpstr>
      <vt:lpstr>Результаты</vt:lpstr>
      <vt:lpstr>Дискуссия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Peer-review</dc:title>
  <dc:creator>Поршнев</dc:creator>
  <cp:lastModifiedBy>Дина</cp:lastModifiedBy>
  <cp:revision>9</cp:revision>
  <dcterms:created xsi:type="dcterms:W3CDTF">2013-10-27T09:34:21Z</dcterms:created>
  <dcterms:modified xsi:type="dcterms:W3CDTF">2013-10-28T02:43:41Z</dcterms:modified>
</cp:coreProperties>
</file>