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303" r:id="rId3"/>
    <p:sldId id="297" r:id="rId4"/>
    <p:sldId id="298" r:id="rId5"/>
    <p:sldId id="299" r:id="rId6"/>
    <p:sldId id="300" r:id="rId7"/>
    <p:sldId id="301" r:id="rId8"/>
    <p:sldId id="29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72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EE2E9D-50DA-3F4A-BABC-97B21F8993FC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4DA159-E87C-B54C-80D2-8DFA9DF6C0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472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>
              <a:latin typeface="Calibri" charset="0"/>
              <a:cs typeface="Arial" charset="0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00F9D3A4-C10D-574D-8D5E-7576AC1B585E}" type="slidenum">
              <a:rPr lang="ru-RU"/>
              <a:pPr eaLnBrk="1" hangingPunct="1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9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73CF1-9D63-2A4C-84A8-381D96A5F3AC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69D03-622C-694B-9799-F1B5E2523D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10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738BB9-3C03-E749-97D8-61E67631D847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168CB-E29B-CE4E-AEDB-52ED9FC539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ABE548-514D-E749-A79A-5980765FABBA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5E7B4-8E65-DD40-842D-2147FA7255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83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E8A32-D98B-4F45-8D41-55A890810504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022F0-A912-CC48-A07D-AB3E58D7FA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4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76E05-6000-504A-805A-540A70E33BDA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515A7-9648-FA4C-B413-C5AAF45CC2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84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10E01-35E4-6F42-89E2-24E39ED45C6A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7AB67-DAAB-CE43-A13E-08DD812C34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7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83E57-47E9-FF43-BC90-4D88D03F12D2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3A8BC-5F6A-F84F-B5AD-48DC46AF62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6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A4A296-1018-3949-BBC2-ABF5CFE1CE45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EA699-99DE-DB4C-B597-C36C39291A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3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B8056-353D-324D-8F63-305A958D82E6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D8A82-0027-EA41-955B-1FCAF52DF0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4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9FCB7-FA97-6940-91EB-76C5DB3FEA07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C5C96-47C6-9A47-B2D3-198FE08D3D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5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D2E24A-AA02-B741-95DA-2329221E70AA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78724-0B85-E442-BD2D-12B5F965E4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9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DC28B5-E35A-7141-A11E-B8B099E8733D}" type="datetimeFigureOut">
              <a:rPr lang="ru-RU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C6C6C1C-F47F-B541-88BC-3670A98D7F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2"/>
          <p:cNvSpPr>
            <a:spLocks noChangeArrowheads="1"/>
          </p:cNvSpPr>
          <p:nvPr/>
        </p:nvSpPr>
        <p:spPr bwMode="auto">
          <a:xfrm>
            <a:off x="971600" y="1700808"/>
            <a:ext cx="730408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6000" b="1" dirty="0" smtClean="0">
                <a:solidFill>
                  <a:srgbClr val="17375E"/>
                </a:solidFill>
                <a:latin typeface="Calibri" charset="0"/>
              </a:rPr>
              <a:t>Преподавание письма через программы обучения</a:t>
            </a:r>
            <a:endParaRPr lang="ru-RU" sz="6000" b="1" dirty="0">
              <a:solidFill>
                <a:srgbClr val="17375E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3959"/>
            <a:ext cx="8229600" cy="1143000"/>
          </a:xfrm>
        </p:spPr>
        <p:txBody>
          <a:bodyPr/>
          <a:lstStyle/>
          <a:p>
            <a:r>
              <a:rPr lang="ru-RU" sz="4000" dirty="0">
                <a:solidFill>
                  <a:srgbClr val="FFFFFF"/>
                </a:solidFill>
              </a:rPr>
              <a:t>Письмо  - сложившаяся ситуация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522" y="1268760"/>
            <a:ext cx="4321453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Позиция студентов</a:t>
            </a:r>
            <a:r>
              <a:rPr lang="ru-RU" dirty="0"/>
              <a:t>:</a:t>
            </a:r>
          </a:p>
          <a:p>
            <a:r>
              <a:rPr lang="ru-RU" dirty="0"/>
              <a:t>Эссе и рефераты – лишняя нагрузка в учебном процессе</a:t>
            </a:r>
          </a:p>
          <a:p>
            <a:r>
              <a:rPr lang="ru-RU" dirty="0"/>
              <a:t> «</a:t>
            </a:r>
            <a:r>
              <a:rPr lang="en-US" dirty="0"/>
              <a:t>copy-past</a:t>
            </a:r>
            <a:r>
              <a:rPr lang="ru-RU" dirty="0"/>
              <a:t>» - алгоритм решения проблемы</a:t>
            </a:r>
          </a:p>
          <a:p>
            <a:r>
              <a:rPr lang="ru-RU" dirty="0"/>
              <a:t>«ничего нового для преподавателя написать практически не возможно»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268760"/>
            <a:ext cx="4702473" cy="518457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Позиция преподавателей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Эссе и рефераты – неподъемная нагрузка, ввиду объема проверки</a:t>
            </a:r>
          </a:p>
          <a:p>
            <a:r>
              <a:rPr lang="ru-RU" dirty="0" smtClean="0"/>
              <a:t>«</a:t>
            </a:r>
            <a:r>
              <a:rPr lang="en-US" dirty="0"/>
              <a:t>copy-past</a:t>
            </a:r>
            <a:r>
              <a:rPr lang="ru-RU" dirty="0"/>
              <a:t>» - </a:t>
            </a:r>
            <a:r>
              <a:rPr lang="ru-RU" dirty="0" smtClean="0"/>
              <a:t> обычный результат студенческой работы</a:t>
            </a:r>
          </a:p>
          <a:p>
            <a:r>
              <a:rPr lang="ru-RU" dirty="0" smtClean="0"/>
              <a:t>«что-либо особо нового и свежего в студенческих работах найти достаточно сложно»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32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99592" y="-99392"/>
            <a:ext cx="8676456" cy="1331640"/>
          </a:xfrm>
        </p:spPr>
        <p:txBody>
          <a:bodyPr/>
          <a:lstStyle/>
          <a:p>
            <a:r>
              <a:rPr lang="ru-RU" sz="3900" dirty="0">
                <a:solidFill>
                  <a:srgbClr val="FFFFFF"/>
                </a:solidFill>
              </a:rPr>
              <a:t>Преподавание письма для </a:t>
            </a:r>
            <a:r>
              <a:rPr lang="ru-RU" sz="3900" dirty="0" smtClean="0">
                <a:solidFill>
                  <a:srgbClr val="FFFFFF"/>
                </a:solidFill>
              </a:rPr>
              <a:t>студентов</a:t>
            </a:r>
            <a:endParaRPr lang="ru-RU" sz="3900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Элементы концепции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Письмо для изучения</a:t>
            </a:r>
          </a:p>
          <a:p>
            <a:r>
              <a:rPr lang="ru-RU" dirty="0" smtClean="0"/>
              <a:t>Коммуникация в программах обучения</a:t>
            </a:r>
          </a:p>
          <a:p>
            <a:r>
              <a:rPr lang="ru-RU" dirty="0" smtClean="0"/>
              <a:t>Письмо как коммуникация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7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FFFFFF"/>
                </a:solidFill>
              </a:rPr>
              <a:t>Письмо и мышление (</a:t>
            </a:r>
            <a:r>
              <a:rPr lang="en-US" sz="3600" dirty="0" smtClean="0">
                <a:solidFill>
                  <a:srgbClr val="FFFFFF"/>
                </a:solidFill>
              </a:rPr>
              <a:t>Art Young chart)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139952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Письмо для изучения</a:t>
            </a:r>
          </a:p>
          <a:p>
            <a:r>
              <a:rPr lang="ru-RU" sz="2000" dirty="0" smtClean="0"/>
              <a:t>Раскрытие мышления</a:t>
            </a:r>
          </a:p>
          <a:p>
            <a:r>
              <a:rPr lang="ru-RU" sz="2000" dirty="0" smtClean="0"/>
              <a:t>Создание: выражение словами, генерирование</a:t>
            </a:r>
          </a:p>
          <a:p>
            <a:r>
              <a:rPr lang="ru-RU" sz="2000" dirty="0" smtClean="0"/>
              <a:t>Проза для писателя (объяснение содержания для самого себя)</a:t>
            </a:r>
          </a:p>
          <a:p>
            <a:r>
              <a:rPr lang="ru-RU" sz="2000" dirty="0" smtClean="0"/>
              <a:t>Аудитория: сам писатель и доверенные читатели</a:t>
            </a:r>
          </a:p>
          <a:p>
            <a:r>
              <a:rPr lang="ru-RU" sz="2000" dirty="0" smtClean="0"/>
              <a:t>Личный язык в социальной общности</a:t>
            </a:r>
          </a:p>
          <a:p>
            <a:r>
              <a:rPr lang="ru-RU" sz="2000" dirty="0" smtClean="0"/>
              <a:t>Преподаватель как координатор</a:t>
            </a:r>
            <a:endParaRPr lang="en-US" sz="2000" dirty="0" smtClean="0"/>
          </a:p>
          <a:p>
            <a:r>
              <a:rPr lang="ru-RU" sz="2000" dirty="0" smtClean="0"/>
              <a:t>Персональное знание</a:t>
            </a:r>
          </a:p>
          <a:p>
            <a:r>
              <a:rPr lang="ru-RU" sz="2000" dirty="0" smtClean="0"/>
              <a:t>Формы: журналы, полевые заметки, черновики, блоги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Письмо для коммуникации</a:t>
            </a:r>
          </a:p>
          <a:p>
            <a:r>
              <a:rPr lang="ru-RU" sz="2000" dirty="0" smtClean="0"/>
              <a:t>Критическое мышление</a:t>
            </a:r>
          </a:p>
          <a:p>
            <a:r>
              <a:rPr lang="ru-RU" sz="2000" dirty="0" smtClean="0"/>
              <a:t>Переработка: тщательная, подробная</a:t>
            </a:r>
          </a:p>
          <a:p>
            <a:r>
              <a:rPr lang="ru-RU" sz="2000" dirty="0" smtClean="0"/>
              <a:t>Проза для читателя (объяснение содержания для других)</a:t>
            </a:r>
          </a:p>
          <a:p>
            <a:r>
              <a:rPr lang="ru-RU" sz="2000" dirty="0" smtClean="0"/>
              <a:t>Аудитория: удаленная</a:t>
            </a:r>
          </a:p>
          <a:p>
            <a:r>
              <a:rPr lang="ru-RU" sz="2000" dirty="0" smtClean="0"/>
              <a:t>Формальный язык общности дискурса</a:t>
            </a:r>
          </a:p>
          <a:p>
            <a:r>
              <a:rPr lang="ru-RU" sz="2000" dirty="0" smtClean="0"/>
              <a:t>Преподаватель как профессионал</a:t>
            </a:r>
          </a:p>
          <a:p>
            <a:r>
              <a:rPr lang="ru-RU" sz="2000" dirty="0" smtClean="0"/>
              <a:t>Контекстуальное знание</a:t>
            </a:r>
          </a:p>
          <a:p>
            <a:r>
              <a:rPr lang="ru-RU" sz="2000" dirty="0" smtClean="0"/>
              <a:t>Формы: эссе, доклады, деловые письма, публикации в сети интернет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947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FFFFFF"/>
                </a:solidFill>
              </a:rPr>
              <a:t>Формы письменных заданий по направлению: «письмо для изучения»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733256"/>
          </a:xfrm>
        </p:spPr>
        <p:txBody>
          <a:bodyPr/>
          <a:lstStyle/>
          <a:p>
            <a:r>
              <a:rPr lang="ru-RU" sz="2300" b="1" dirty="0" smtClean="0"/>
              <a:t>Короткое эссе </a:t>
            </a:r>
            <a:r>
              <a:rPr lang="ru-RU" sz="2300" dirty="0" smtClean="0"/>
              <a:t>(за 1 минуту) – что было изучено на семинарском занятии?; какие вопросы и неясности остались неразрешенными?</a:t>
            </a:r>
          </a:p>
          <a:p>
            <a:r>
              <a:rPr lang="ru-RU" sz="2300" b="1" dirty="0" smtClean="0"/>
              <a:t>Журнал</a:t>
            </a:r>
            <a:r>
              <a:rPr lang="ru-RU" sz="2300" dirty="0" smtClean="0"/>
              <a:t> – формат регулярного написания, обдумывания, организации, постановки вопросов, разработки проблем (например, 3 записи по 200 слов в неделю)</a:t>
            </a:r>
          </a:p>
          <a:p>
            <a:r>
              <a:rPr lang="ru-RU" sz="2300" b="1" dirty="0" smtClean="0"/>
              <a:t>Написание стихов, историй, пьес, притч, т.д. </a:t>
            </a:r>
            <a:r>
              <a:rPr lang="ru-RU" sz="2300" dirty="0" smtClean="0"/>
              <a:t>– креативное письмо (время - 30 минут)</a:t>
            </a:r>
          </a:p>
          <a:p>
            <a:r>
              <a:rPr lang="ru-RU" sz="2300" b="1" dirty="0" smtClean="0"/>
              <a:t>Составление заметок в формате черновика </a:t>
            </a:r>
            <a:r>
              <a:rPr lang="ru-RU" sz="2300" dirty="0" smtClean="0"/>
              <a:t>– для развития базового понимания; преодоления страха/волнения перед незнакомым предметом</a:t>
            </a:r>
          </a:p>
          <a:p>
            <a:r>
              <a:rPr lang="ru-RU" sz="2300" b="1" dirty="0" smtClean="0"/>
              <a:t>Написание писем коллегам по учебе </a:t>
            </a:r>
            <a:r>
              <a:rPr lang="ru-RU" sz="2300" dirty="0" smtClean="0"/>
              <a:t>– обмен письмами между 2 студентами по определенному вопросу, мотивирует студентов использовать более академический язык в формате критики (объем – 200 слов)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6353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31280" y="-99392"/>
            <a:ext cx="8686800" cy="1417638"/>
          </a:xfrm>
        </p:spPr>
        <p:txBody>
          <a:bodyPr/>
          <a:lstStyle/>
          <a:p>
            <a:r>
              <a:rPr lang="ru-RU" sz="4000" dirty="0" smtClean="0">
                <a:solidFill>
                  <a:srgbClr val="FFFFFF"/>
                </a:solidFill>
              </a:rPr>
              <a:t>Направление «письмо для коммуникации»</a:t>
            </a:r>
            <a:endParaRPr lang="ru-RU" sz="4000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ru-RU" dirty="0" smtClean="0"/>
              <a:t>Обучение студентов знаниям по предмету , способам их развития и обсуждения</a:t>
            </a:r>
          </a:p>
          <a:p>
            <a:r>
              <a:rPr lang="ru-RU" dirty="0" smtClean="0"/>
              <a:t>Использование письменного языка как инструмента для усиления преподавания и обучения по предмету</a:t>
            </a:r>
          </a:p>
          <a:p>
            <a:r>
              <a:rPr lang="ru-RU" b="1" dirty="0" smtClean="0"/>
              <a:t>Пример</a:t>
            </a:r>
            <a:r>
              <a:rPr lang="ru-RU" dirty="0" smtClean="0"/>
              <a:t>: иметь знания по УП – оперировать знаниями по УП (дискуссия, комментарии) – мыслить как юрист по УП – писать как юрист по УП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3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36131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FF"/>
                </a:solidFill>
              </a:rPr>
              <a:t>Реализация: время и процесс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229600" cy="4925144"/>
          </a:xfrm>
        </p:spPr>
        <p:txBody>
          <a:bodyPr/>
          <a:lstStyle/>
          <a:p>
            <a:r>
              <a:rPr lang="ru-RU" sz="2700" b="1" dirty="0" smtClean="0"/>
              <a:t>Планирование</a:t>
            </a:r>
            <a:r>
              <a:rPr lang="ru-RU" sz="2700" dirty="0" smtClean="0"/>
              <a:t> – представление черновика работы (способствует генерации идей)</a:t>
            </a:r>
          </a:p>
          <a:p>
            <a:r>
              <a:rPr lang="ru-RU" sz="2700" b="1" dirty="0" smtClean="0"/>
              <a:t>Написание чернового проекта работы </a:t>
            </a:r>
            <a:r>
              <a:rPr lang="ru-RU" sz="2700" dirty="0" smtClean="0"/>
              <a:t>– поддерживает написание «читабельного» текста</a:t>
            </a:r>
          </a:p>
          <a:p>
            <a:r>
              <a:rPr lang="ru-RU" sz="2700" b="1" dirty="0" smtClean="0"/>
              <a:t>Переработка </a:t>
            </a:r>
          </a:p>
          <a:p>
            <a:r>
              <a:rPr lang="ru-RU" sz="2700" b="1" dirty="0" smtClean="0"/>
              <a:t>Редактирование</a:t>
            </a:r>
            <a:r>
              <a:rPr lang="en-US" sz="2700" dirty="0" smtClean="0"/>
              <a:t> </a:t>
            </a:r>
            <a:r>
              <a:rPr lang="ru-RU" sz="2700" dirty="0" smtClean="0"/>
              <a:t>– выработка</a:t>
            </a:r>
            <a:r>
              <a:rPr lang="en-US" sz="2700" dirty="0" smtClean="0"/>
              <a:t> </a:t>
            </a:r>
            <a:r>
              <a:rPr lang="ru-RU" sz="2700" dirty="0" smtClean="0"/>
              <a:t>приемлемого для читателя варианта, не поступаясь риторическим и стилистическим намерением писателя</a:t>
            </a:r>
            <a:endParaRPr lang="en-US" sz="2700" dirty="0" smtClean="0"/>
          </a:p>
          <a:p>
            <a:r>
              <a:rPr lang="ru-RU" sz="2700" b="1" dirty="0" smtClean="0"/>
              <a:t>Корректура</a:t>
            </a:r>
            <a:r>
              <a:rPr lang="ru-RU" sz="2700" dirty="0" smtClean="0"/>
              <a:t> – исправление грамматических ошибок</a:t>
            </a:r>
          </a:p>
          <a:p>
            <a:r>
              <a:rPr lang="ru-RU" sz="2700" b="1" dirty="0" smtClean="0"/>
              <a:t>Публикация</a:t>
            </a:r>
            <a:r>
              <a:rPr lang="ru-RU" sz="2700" dirty="0" smtClean="0"/>
              <a:t> </a:t>
            </a:r>
            <a:endParaRPr lang="en-US" sz="27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113" y="2765425"/>
            <a:ext cx="7704137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17375E"/>
                </a:solidFill>
                <a:latin typeface="Calibri" charset="0"/>
              </a:rPr>
              <a:t>Спасибо за внимание!</a:t>
            </a:r>
            <a:endParaRPr lang="ru-RU" sz="60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425</Words>
  <Application>Microsoft Office PowerPoint</Application>
  <PresentationFormat>Экран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Письмо  - сложившаяся ситуация</vt:lpstr>
      <vt:lpstr>Преподавание письма для студентов</vt:lpstr>
      <vt:lpstr>Письмо и мышление (Art Young chart)</vt:lpstr>
      <vt:lpstr>Формы письменных заданий по направлению: «письмо для изучения»</vt:lpstr>
      <vt:lpstr>Направление «письмо для коммуникации»</vt:lpstr>
      <vt:lpstr>Реализация: время и процесс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Понятие, задачи и система уголовного права. Наука уголовного права.</dc:title>
  <dc:creator>Студент НИУ ВШЭ</dc:creator>
  <cp:lastModifiedBy>Ryde</cp:lastModifiedBy>
  <cp:revision>95</cp:revision>
  <dcterms:created xsi:type="dcterms:W3CDTF">2012-10-19T16:51:59Z</dcterms:created>
  <dcterms:modified xsi:type="dcterms:W3CDTF">2013-10-26T06:28:51Z</dcterms:modified>
</cp:coreProperties>
</file>