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7" r:id="rId10"/>
    <p:sldId id="270" r:id="rId11"/>
    <p:sldId id="266" r:id="rId12"/>
    <p:sldId id="265" r:id="rId13"/>
    <p:sldId id="269" r:id="rId14"/>
    <p:sldId id="268" r:id="rId15"/>
    <p:sldId id="25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991" autoAdjust="0"/>
  </p:normalViewPr>
  <p:slideViewPr>
    <p:cSldViewPr>
      <p:cViewPr varScale="1">
        <p:scale>
          <a:sx n="76" d="100"/>
          <a:sy n="76" d="100"/>
        </p:scale>
        <p:origin x="72" y="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3A3C7-D72B-453F-8947-4BACF9860E3C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6D32F-5B43-4389-AD9B-23D132FEB5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53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04515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470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02739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1862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2110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9508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93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195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547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88863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0341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193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2599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847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6D32F-5B43-4389-AD9B-23D132FEB54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483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659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764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4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83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782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1381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5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98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687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53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854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5CDEE-7AA4-4427-AED8-367887849007}" type="datetimeFigureOut">
              <a:rPr lang="ru-RU" smtClean="0"/>
              <a:t>26.10.2013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A933A-A0A1-43A3-9629-E22ACB4C89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700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styles/gost-r-7-0-5-200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wnload.zotero.org/integration/Zotero-WinWord-Plugin-3.1.13.xpi" TargetMode="External"/><Relationship Id="rId4" Type="http://schemas.openxmlformats.org/officeDocument/2006/relationships/hyperlink" Target="http://www.zotero.org/support/screencast_tutorials/retrieve_pdf_metadat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tero.org/support/pdf_fulltext_indexin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ddons.mozilla.org/en-US/firefox/addon/zutilo-utility-for-zotero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«Библиографические менеджеры как инструмент повышения эффективности исследовательского процесса»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72112" y="4077072"/>
            <a:ext cx="6400800" cy="1752600"/>
          </a:xfrm>
        </p:spPr>
        <p:txBody>
          <a:bodyPr/>
          <a:lstStyle/>
          <a:p>
            <a:pPr algn="r"/>
            <a:r>
              <a:rPr lang="ru-RU" dirty="0" err="1" smtClean="0"/>
              <a:t>А.Поршнев</a:t>
            </a:r>
            <a:endParaRPr lang="ru-RU" dirty="0" smtClean="0"/>
          </a:p>
          <a:p>
            <a:pPr algn="r"/>
            <a:r>
              <a:rPr lang="ru-RU" dirty="0" smtClean="0"/>
              <a:t>НИУ ВШЭ </a:t>
            </a:r>
            <a:r>
              <a:rPr lang="ru-RU" dirty="0" err="1" smtClean="0"/>
              <a:t>Н.Новгород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85895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738" y="1628800"/>
            <a:ext cx="885775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14471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Урожай (или статью приняли в другой журнал …)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Изменение параметров библиографического цитирования в готовом тексте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708920"/>
            <a:ext cx="4680520" cy="3915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213055"/>
            <a:ext cx="5750950" cy="1567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454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работать вместе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Создание группы</a:t>
            </a:r>
          </a:p>
          <a:p>
            <a:r>
              <a:rPr lang="ru-RU" dirty="0" smtClean="0"/>
              <a:t>Приглашение в группу</a:t>
            </a:r>
          </a:p>
          <a:p>
            <a:r>
              <a:rPr lang="ru-RU" dirty="0" smtClean="0"/>
              <a:t>Общие статьи</a:t>
            </a:r>
            <a:endParaRPr lang="ru-RU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8084443" cy="485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вал 3"/>
          <p:cNvSpPr/>
          <p:nvPr/>
        </p:nvSpPr>
        <p:spPr>
          <a:xfrm>
            <a:off x="2771800" y="3429000"/>
            <a:ext cx="136815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69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Приглашение участников</a:t>
            </a:r>
            <a:endParaRPr lang="ru-RU" dirty="0"/>
          </a:p>
        </p:txBody>
      </p:sp>
      <p:pic>
        <p:nvPicPr>
          <p:cNvPr id="7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93" y="1603655"/>
            <a:ext cx="7529213" cy="451905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527048"/>
            <a:ext cx="4678363" cy="47244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Овал 7"/>
          <p:cNvSpPr/>
          <p:nvPr/>
        </p:nvSpPr>
        <p:spPr>
          <a:xfrm>
            <a:off x="1691680" y="4567945"/>
            <a:ext cx="1368152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3059832" y="3212976"/>
            <a:ext cx="1440160" cy="1512168"/>
          </a:xfrm>
          <a:prstGeom prst="straightConnector1">
            <a:avLst/>
          </a:prstGeom>
          <a:ln w="3175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2972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Перенос записей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5319713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788" y="3573016"/>
            <a:ext cx="5407531" cy="2475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 стрелкой 4"/>
          <p:cNvCxnSpPr/>
          <p:nvPr/>
        </p:nvCxnSpPr>
        <p:spPr>
          <a:xfrm>
            <a:off x="1907704" y="3284984"/>
            <a:ext cx="1440160" cy="1800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9582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/>
              <a:t>Спасибо за внимание, </a:t>
            </a:r>
            <a:endParaRPr lang="ru-RU" sz="4800" dirty="0" smtClean="0"/>
          </a:p>
          <a:p>
            <a:pPr marL="0" indent="0">
              <a:buNone/>
            </a:pPr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Успеха и эффективной работы.</a:t>
            </a:r>
          </a:p>
          <a:p>
            <a:pPr marL="0" indent="0">
              <a:buNone/>
            </a:pPr>
            <a:endParaRPr lang="ru-RU" sz="4800" dirty="0"/>
          </a:p>
          <a:p>
            <a:pPr marL="0" indent="0" algn="r">
              <a:buNone/>
            </a:pPr>
            <a:r>
              <a:rPr lang="ru-RU" dirty="0" err="1" smtClean="0"/>
              <a:t>А.Поршнев</a:t>
            </a:r>
            <a:r>
              <a:rPr lang="ru-RU" dirty="0" smtClean="0"/>
              <a:t> </a:t>
            </a:r>
          </a:p>
          <a:p>
            <a:pPr marL="0" indent="0" algn="r">
              <a:buNone/>
            </a:pPr>
            <a:r>
              <a:rPr lang="en-US" dirty="0" smtClean="0"/>
              <a:t>aporshnev@gmail.com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89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Бесплатный</a:t>
            </a:r>
            <a:r>
              <a:rPr lang="en-US" dirty="0" smtClean="0"/>
              <a:t> </a:t>
            </a:r>
            <a:r>
              <a:rPr lang="ru-RU" dirty="0" smtClean="0"/>
              <a:t>Сыр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</a:t>
            </a:r>
            <a:r>
              <a:rPr lang="en-US" dirty="0"/>
              <a:t>5</a:t>
            </a:r>
            <a:r>
              <a:rPr lang="ru-RU" dirty="0" smtClean="0"/>
              <a:t> из 31 менеджера являются бесплатными</a:t>
            </a:r>
            <a:r>
              <a:rPr lang="en-US" dirty="0" smtClean="0"/>
              <a:t> (19</a:t>
            </a:r>
            <a:r>
              <a:rPr lang="ru-RU" dirty="0" smtClean="0"/>
              <a:t> условно бесплатными)</a:t>
            </a:r>
          </a:p>
          <a:p>
            <a:endParaRPr lang="ru-RU" dirty="0"/>
          </a:p>
          <a:p>
            <a:r>
              <a:rPr lang="ru-RU" dirty="0" smtClean="0"/>
              <a:t>Самый известный (с 1988)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Стоит 299</a:t>
            </a:r>
            <a:r>
              <a:rPr lang="en-US" dirty="0" smtClean="0"/>
              <a:t>$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 smtClean="0"/>
              <a:t>Другое решение </a:t>
            </a:r>
            <a:r>
              <a:rPr lang="en-US" dirty="0" smtClean="0"/>
              <a:t> 2006 </a:t>
            </a:r>
            <a:r>
              <a:rPr lang="ru-RU" dirty="0" smtClean="0"/>
              <a:t>год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830" y="2823407"/>
            <a:ext cx="3099285" cy="988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119" y="5013176"/>
            <a:ext cx="23622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476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нужно для эффективного управления библиографией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dirty="0" err="1" smtClean="0">
                <a:solidFill>
                  <a:srgbClr val="FF0000"/>
                </a:solidFill>
              </a:rPr>
              <a:t>Z</a:t>
            </a:r>
            <a:r>
              <a:rPr lang="en-US" sz="4800" dirty="0" err="1" smtClean="0"/>
              <a:t>otero</a:t>
            </a:r>
            <a:endParaRPr lang="ru-RU" sz="4800" dirty="0" smtClean="0"/>
          </a:p>
          <a:p>
            <a:r>
              <a:rPr lang="ru-RU" dirty="0" smtClean="0"/>
              <a:t>Интеграция с </a:t>
            </a:r>
            <a:r>
              <a:rPr lang="en-US" dirty="0" smtClean="0"/>
              <a:t>Word </a:t>
            </a:r>
          </a:p>
          <a:p>
            <a:r>
              <a:rPr lang="ru-RU" dirty="0" smtClean="0"/>
              <a:t>Он-</a:t>
            </a:r>
            <a:r>
              <a:rPr lang="ru-RU" dirty="0" err="1" smtClean="0"/>
              <a:t>лайн</a:t>
            </a:r>
            <a:r>
              <a:rPr lang="ru-RU" dirty="0" smtClean="0"/>
              <a:t> и </a:t>
            </a:r>
            <a:r>
              <a:rPr lang="ru-RU" dirty="0" err="1" smtClean="0"/>
              <a:t>офф-лайн</a:t>
            </a:r>
            <a:endParaRPr lang="ru-RU" dirty="0" smtClean="0"/>
          </a:p>
          <a:p>
            <a:r>
              <a:rPr lang="ru-RU" dirty="0" smtClean="0"/>
              <a:t>Цитирование по </a:t>
            </a:r>
            <a:r>
              <a:rPr lang="en-US" dirty="0" smtClean="0"/>
              <a:t>APA</a:t>
            </a:r>
            <a:r>
              <a:rPr lang="ru-RU" dirty="0" smtClean="0"/>
              <a:t>, </a:t>
            </a:r>
            <a:r>
              <a:rPr lang="en-US" dirty="0" smtClean="0"/>
              <a:t>IEEE</a:t>
            </a:r>
            <a:r>
              <a:rPr lang="ru-RU" dirty="0" smtClean="0"/>
              <a:t>, ГОСТ …</a:t>
            </a:r>
          </a:p>
          <a:p>
            <a:r>
              <a:rPr lang="ru-RU" dirty="0" smtClean="0"/>
              <a:t>Совместная работа</a:t>
            </a:r>
            <a:r>
              <a:rPr lang="en-US" dirty="0" smtClean="0"/>
              <a:t> </a:t>
            </a:r>
            <a:r>
              <a:rPr lang="ru-RU" dirty="0" smtClean="0"/>
              <a:t>в он-</a:t>
            </a:r>
            <a:r>
              <a:rPr lang="ru-RU" dirty="0" err="1" smtClean="0"/>
              <a:t>лайн</a:t>
            </a:r>
            <a:r>
              <a:rPr lang="ru-RU" dirty="0" smtClean="0"/>
              <a:t> группе</a:t>
            </a:r>
          </a:p>
          <a:p>
            <a:r>
              <a:rPr lang="ru-RU" dirty="0" smtClean="0"/>
              <a:t>Поиск, автоматическое создание библиографии, хранение файлов…</a:t>
            </a:r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7079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Почему БМ повышают эффективность исследовательского процесса?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dirty="0" smtClean="0"/>
              <a:t>Возможность сотрудничества</a:t>
            </a:r>
          </a:p>
          <a:p>
            <a:r>
              <a:rPr lang="ru-RU" dirty="0" smtClean="0"/>
              <a:t>Хранение информации (индексируемый поиск по заметкам, тэгам и  т.д.)</a:t>
            </a:r>
          </a:p>
          <a:p>
            <a:r>
              <a:rPr lang="ru-RU" dirty="0" smtClean="0"/>
              <a:t>Автоматизация создания и редактирования библиографического списка </a:t>
            </a:r>
          </a:p>
          <a:p>
            <a:r>
              <a:rPr lang="ru-RU" dirty="0" smtClean="0"/>
              <a:t>Следование стандартам (</a:t>
            </a:r>
            <a:r>
              <a:rPr lang="en-US" dirty="0" smtClean="0"/>
              <a:t>APA, IEEE, </a:t>
            </a:r>
            <a:r>
              <a:rPr lang="ru-RU" dirty="0" smtClean="0"/>
              <a:t>ГОСТ)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817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 чего начать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/>
          <a:lstStyle/>
          <a:p>
            <a:r>
              <a:rPr lang="ru-RU" dirty="0" smtClean="0"/>
              <a:t>Загружаем и устанавливаем</a:t>
            </a:r>
          </a:p>
          <a:p>
            <a:r>
              <a:rPr lang="en-GB" dirty="0" smtClean="0"/>
              <a:t>http://www.zotero.org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310052" cy="3550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178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необходимо: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340768"/>
            <a:ext cx="8229600" cy="5184576"/>
          </a:xfrm>
        </p:spPr>
        <p:txBody>
          <a:bodyPr>
            <a:normAutofit/>
          </a:bodyPr>
          <a:lstStyle/>
          <a:p>
            <a:r>
              <a:rPr lang="ru-RU" dirty="0" smtClean="0"/>
              <a:t>ГОСТ -</a:t>
            </a:r>
            <a:r>
              <a:rPr lang="en-US" dirty="0" smtClean="0"/>
              <a:t> </a:t>
            </a:r>
            <a:r>
              <a:rPr lang="en-GB" dirty="0" smtClean="0">
                <a:hlinkClick r:id="rId3"/>
              </a:rPr>
              <a:t>http://www.zotero.org/styles/gost-r-7-0-5-2008 </a:t>
            </a:r>
            <a:endParaRPr lang="en-GB" dirty="0" smtClean="0"/>
          </a:p>
          <a:p>
            <a:r>
              <a:rPr lang="ru-RU" dirty="0" smtClean="0"/>
              <a:t>Распознавание </a:t>
            </a:r>
            <a:r>
              <a:rPr lang="en-US" dirty="0" err="1" smtClean="0"/>
              <a:t>pdf</a:t>
            </a:r>
            <a:r>
              <a:rPr lang="ru-RU" dirty="0" smtClean="0"/>
              <a:t> – </a:t>
            </a:r>
            <a:r>
              <a:rPr lang="en-GB" dirty="0" smtClean="0">
                <a:hlinkClick r:id="rId4"/>
              </a:rPr>
              <a:t>http://www.zotero.org/support/screencast_tutorials/retrieve_pdf_metadata</a:t>
            </a:r>
            <a:endParaRPr lang="ru-RU" dirty="0" smtClean="0"/>
          </a:p>
          <a:p>
            <a:r>
              <a:rPr lang="ru-RU" dirty="0" smtClean="0"/>
              <a:t>Интеграция с </a:t>
            </a:r>
            <a:r>
              <a:rPr lang="en-US" dirty="0" smtClean="0"/>
              <a:t>Word - </a:t>
            </a:r>
            <a:r>
              <a:rPr lang="en-GB" dirty="0" smtClean="0">
                <a:hlinkClick r:id="rId5"/>
              </a:rPr>
              <a:t>http://download.zotero.org/integration/Zotero-WinWord-Plugin-3.1.13.xpi</a:t>
            </a:r>
            <a:endParaRPr lang="ru-RU" dirty="0" smtClean="0"/>
          </a:p>
          <a:p>
            <a:pPr marL="0" indent="0">
              <a:buNone/>
            </a:pPr>
            <a:endParaRPr lang="en-GB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2223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 возможностей больше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Например,</a:t>
            </a:r>
          </a:p>
          <a:p>
            <a:r>
              <a:rPr lang="ru-RU" dirty="0" smtClean="0"/>
              <a:t>Полнотекстовый поиск по 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r>
              <a:rPr lang="en-GB" dirty="0" smtClean="0">
                <a:hlinkClick r:id="rId3"/>
              </a:rPr>
              <a:t>http://www.zotero.org/support/pdf_fulltext_indexing</a:t>
            </a:r>
            <a:endParaRPr lang="ru-RU" dirty="0" smtClean="0"/>
          </a:p>
          <a:p>
            <a:r>
              <a:rPr lang="en-US" dirty="0" err="1" smtClean="0"/>
              <a:t>Zutilo</a:t>
            </a:r>
            <a:r>
              <a:rPr lang="en-US" dirty="0" smtClean="0"/>
              <a:t> – </a:t>
            </a:r>
            <a:r>
              <a:rPr lang="ru-RU" dirty="0" smtClean="0"/>
              <a:t>возможности по копированию тегов и не только … </a:t>
            </a:r>
            <a:r>
              <a:rPr lang="en-GB" dirty="0" smtClean="0">
                <a:hlinkClick r:id="rId4"/>
              </a:rPr>
              <a:t>https://addons.mozilla.org/en-US/firefox/addon/zutilo-utility-for-zotero/</a:t>
            </a:r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301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же это работает?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Импорт файла (ссылки) – создание библиотеки</a:t>
            </a:r>
          </a:p>
          <a:p>
            <a:endParaRPr lang="ru-RU" dirty="0" smtClean="0"/>
          </a:p>
          <a:p>
            <a:r>
              <a:rPr lang="ru-RU" dirty="0" smtClean="0"/>
              <a:t>Использование (ссылка на материал из библиотеки)</a:t>
            </a:r>
          </a:p>
          <a:p>
            <a:endParaRPr lang="ru-RU" dirty="0" smtClean="0"/>
          </a:p>
          <a:p>
            <a:r>
              <a:rPr lang="ru-RU" dirty="0" smtClean="0"/>
              <a:t>Создание библиографического списка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8520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Импорт ссылки и файла</a:t>
            </a:r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12776"/>
            <a:ext cx="4633362" cy="1966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4818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254</Words>
  <Application>Microsoft Office PowerPoint</Application>
  <PresentationFormat>Экран (4:3)</PresentationFormat>
  <Paragraphs>74</Paragraphs>
  <Slides>15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8" baseType="lpstr">
      <vt:lpstr>Arial</vt:lpstr>
      <vt:lpstr>Calibri</vt:lpstr>
      <vt:lpstr>Тема Office</vt:lpstr>
      <vt:lpstr>«Библиографические менеджеры как инструмент повышения эффективности исследовательского процесса»</vt:lpstr>
      <vt:lpstr>Бесплатный Сыр</vt:lpstr>
      <vt:lpstr>Что нужно для эффективного управления библиографией</vt:lpstr>
      <vt:lpstr>Почему БМ повышают эффективность исследовательского процесса?</vt:lpstr>
      <vt:lpstr>С чего начать</vt:lpstr>
      <vt:lpstr>Что необходимо:</vt:lpstr>
      <vt:lpstr>Но возможностей больше</vt:lpstr>
      <vt:lpstr>Как же это работает?</vt:lpstr>
      <vt:lpstr>Импорт ссылки и файла</vt:lpstr>
      <vt:lpstr>Как работать</vt:lpstr>
      <vt:lpstr>Урожай (или статью приняли в другой журнал …)</vt:lpstr>
      <vt:lpstr>Как работать вместе</vt:lpstr>
      <vt:lpstr>Приглашение участников</vt:lpstr>
      <vt:lpstr>Перенос записей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«Библиографические менеджеры как инструмент повышения эффективности исследовательского процесса»</dc:title>
  <dc:creator>Поршнев</dc:creator>
  <cp:lastModifiedBy>Ryde</cp:lastModifiedBy>
  <cp:revision>11</cp:revision>
  <dcterms:created xsi:type="dcterms:W3CDTF">2013-10-09T11:49:36Z</dcterms:created>
  <dcterms:modified xsi:type="dcterms:W3CDTF">2013-10-26T05:22:28Z</dcterms:modified>
</cp:coreProperties>
</file>