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1" r:id="rId3"/>
    <p:sldId id="258" r:id="rId4"/>
    <p:sldId id="259" r:id="rId5"/>
    <p:sldId id="261" r:id="rId6"/>
    <p:sldId id="260" r:id="rId7"/>
    <p:sldId id="262" r:id="rId8"/>
    <p:sldId id="288" r:id="rId9"/>
    <p:sldId id="289" r:id="rId10"/>
    <p:sldId id="264" r:id="rId11"/>
    <p:sldId id="265" r:id="rId12"/>
    <p:sldId id="266" r:id="rId13"/>
    <p:sldId id="267" r:id="rId14"/>
    <p:sldId id="268" r:id="rId15"/>
    <p:sldId id="263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92" r:id="rId33"/>
    <p:sldId id="284" r:id="rId34"/>
    <p:sldId id="286" r:id="rId35"/>
    <p:sldId id="287" r:id="rId36"/>
    <p:sldId id="2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2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D60E-7090-4CC5-B40F-D01DB3A46B44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B0D57-8BCA-48EB-851B-F2ED51D09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6BF5-0376-41C9-973D-84D5DAF6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FB19-5825-4FE2-87C8-470F83B11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3B1D-0B40-4541-9E89-0CC8653F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2A5D-CEF2-4B64-94BE-A098FD07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AA15-A6C1-4F9B-9282-66A26A5D1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3A17-AA3E-418D-B35A-8EF614276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0C99-CE6A-4136-9AE1-3C1265530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44F1-4615-4E17-ABB8-C8CF5854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51AE-BC66-4A4F-A844-311A6499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DB5D-6D1F-439B-8B0E-8E64D371E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E48E-55BC-4277-95FE-1794324D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Higher School of Economics, Nizhny Novgorod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A0DA50-1089-47BC-8FCB-0246089F7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jel/guide/jel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n.com/ern/" TargetMode="External"/><Relationship Id="rId2" Type="http://schemas.openxmlformats.org/officeDocument/2006/relationships/hyperlink" Target="https://authors.repec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red.devecon.org/" TargetMode="External"/><Relationship Id="rId2" Type="http://schemas.openxmlformats.org/officeDocument/2006/relationships/hyperlink" Target="http://ipl.econ.duke.edu/bread/abou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nderbilt.edu/econ/faculty/Wooders/APET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ud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does it take to get published in economics?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What is the process like, and how can it be successfully navigated?</a:t>
            </a: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Publication important for: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Establishing individual and institutional reputation</a:t>
            </a:r>
          </a:p>
          <a:p>
            <a:pPr marL="1009650" lvl="1" indent="-609600" eaLnBrk="1" hangingPunct="1"/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Having impact on economics profession</a:t>
            </a:r>
          </a:p>
          <a:p>
            <a:pPr marL="1009650" lvl="1" indent="-609600" eaLnBrk="1" hangingPunct="1"/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Staying current in economic research, perhaps even teaching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Typical strategy: aim at slightly better journal than you expect to be able to publish, then lower your target if rejected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Details of the strategy depend on your discount rate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Journals represented in your bibliography, or publishing similar papers, are often good candidates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But, may need to aim at lower-ranked journals if the research is an extension of previous work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Do not judge by title of journal – titles can be misleading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err="1" smtClean="0">
                <a:latin typeface="Book Antiqua" pitchFamily="18" charset="0"/>
              </a:rPr>
              <a:t>Exs</a:t>
            </a:r>
            <a:r>
              <a:rPr lang="en-US" sz="2000" u="sng" dirty="0" smtClean="0">
                <a:latin typeface="Book Antiqua" pitchFamily="18" charset="0"/>
              </a:rPr>
              <a:t>.</a:t>
            </a:r>
            <a:r>
              <a:rPr lang="en-US" sz="2000" dirty="0" smtClean="0">
                <a:latin typeface="Book Antiqua" pitchFamily="18" charset="0"/>
              </a:rPr>
              <a:t>   </a:t>
            </a:r>
            <a:r>
              <a:rPr lang="en-US" sz="2000" i="1" dirty="0" smtClean="0">
                <a:latin typeface="Book Antiqua" pitchFamily="18" charset="0"/>
              </a:rPr>
              <a:t>Journal of Political Economy </a:t>
            </a:r>
            <a:r>
              <a:rPr lang="en-US" sz="2000" dirty="0" smtClean="0">
                <a:latin typeface="Book Antiqua" pitchFamily="18" charset="0"/>
              </a:rPr>
              <a:t>– not about political economy  </a:t>
            </a:r>
            <a:r>
              <a:rPr lang="en-US" sz="2000" i="1" dirty="0" smtClean="0">
                <a:latin typeface="Book Antiqua" pitchFamily="18" charset="0"/>
              </a:rPr>
              <a:t>Journal of Human Resources</a:t>
            </a:r>
            <a:r>
              <a:rPr lang="en-US" sz="2000" dirty="0" smtClean="0">
                <a:latin typeface="Book Antiqua" pitchFamily="18" charset="0"/>
              </a:rPr>
              <a:t> – not human resource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journals might be most receptive to Russian data?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Most general interest journals have a “home bias” in topics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smtClean="0">
                <a:latin typeface="Book Antiqua" pitchFamily="18" charset="0"/>
              </a:rPr>
              <a:t>American Economic Review</a:t>
            </a:r>
            <a:r>
              <a:rPr lang="en-US" sz="2000" dirty="0" smtClean="0">
                <a:latin typeface="Book Antiqua" pitchFamily="18" charset="0"/>
              </a:rPr>
              <a:t> more studies using US data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smtClean="0">
                <a:latin typeface="Book Antiqua" pitchFamily="18" charset="0"/>
              </a:rPr>
              <a:t>Economic Journal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i="1" dirty="0" smtClean="0">
                <a:latin typeface="Book Antiqua" pitchFamily="18" charset="0"/>
              </a:rPr>
              <a:t>Journal of the European Economic Association</a:t>
            </a:r>
            <a:r>
              <a:rPr lang="en-US" sz="2000" dirty="0" smtClean="0">
                <a:latin typeface="Book Antiqua" pitchFamily="18" charset="0"/>
              </a:rPr>
              <a:t> publish more studies using European data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smtClean="0">
                <a:latin typeface="Book Antiqua" pitchFamily="18" charset="0"/>
              </a:rPr>
              <a:t>Canadian Journal of Economics</a:t>
            </a:r>
            <a:r>
              <a:rPr lang="en-US" sz="2000" dirty="0" smtClean="0">
                <a:latin typeface="Book Antiqua" pitchFamily="18" charset="0"/>
              </a:rPr>
              <a:t>, etc.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Not necessarily “development” journals – Russia too rich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(Except on issues of broader interest within development economics, e.g. corruption or natural resources)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journals might be most receptive to Russian data?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Most receptive likely to be journals on economic transition or general interest journals based in Eastern Europe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(These are highlighted in previous ISI list of journals)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However, the more interesting the theory or policy question being tested, the more likely the research can be published nearly anywhere, regardless of where the data are from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New Journals – number of journals is increasing, partly as number of researchers and amount of research increasing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 number of these could be good outlets, even if not in ISI (yet); but, the risk is that some succeed and some fail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Berkeley Electronic Press Journals – recently sold to de </a:t>
            </a:r>
            <a:r>
              <a:rPr lang="en-US" sz="2000" dirty="0" err="1" smtClean="0">
                <a:latin typeface="Book Antiqua" pitchFamily="18" charset="0"/>
              </a:rPr>
              <a:t>Gruyter</a:t>
            </a: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Journals in theory, macroeconomics, applied economics, …</a:t>
            </a: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American Economic Journals</a:t>
            </a:r>
            <a:r>
              <a:rPr lang="en-US" sz="2000" dirty="0" smtClean="0">
                <a:latin typeface="Book Antiqua" pitchFamily="18" charset="0"/>
              </a:rPr>
              <a:t>: Microeconomics, Macroeconomics, Economic Policy, Applied Economics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Econometric Society Journals: </a:t>
            </a:r>
            <a:r>
              <a:rPr lang="en-US" sz="2000" i="1" dirty="0" smtClean="0">
                <a:latin typeface="Book Antiqua" pitchFamily="18" charset="0"/>
              </a:rPr>
              <a:t>Quantitative Economics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i="1" dirty="0" smtClean="0">
                <a:latin typeface="Book Antiqua" pitchFamily="18" charset="0"/>
              </a:rPr>
              <a:t>Theoretical Economics</a:t>
            </a: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Journal of European Economic Association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Short papers: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Economics Letters</a:t>
            </a:r>
            <a:r>
              <a:rPr lang="en-US" sz="2000" dirty="0" smtClean="0">
                <a:latin typeface="Book Antiqua" pitchFamily="18" charset="0"/>
              </a:rPr>
              <a:t> – well-established journal publishing short papers</a:t>
            </a:r>
          </a:p>
          <a:p>
            <a:pPr marL="1009650" lvl="1" indent="-609600" eaLnBrk="1" hangingPunct="1"/>
            <a:endParaRPr lang="en-US" sz="2000" i="1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i="1" dirty="0" smtClean="0">
                <a:latin typeface="Book Antiqua" pitchFamily="18" charset="0"/>
              </a:rPr>
              <a:t>Economics Bulletin</a:t>
            </a:r>
            <a:r>
              <a:rPr lang="en-US" sz="2000" dirty="0" smtClean="0">
                <a:latin typeface="Book Antiqua" pitchFamily="18" charset="0"/>
              </a:rPr>
              <a:t> – new journal publishing short results, with very simple criterion: 1) Is it correct?  2) Is it interesting to someone?</a:t>
            </a:r>
            <a:endParaRPr lang="en-US" sz="2000" i="1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2.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Second step: Pick a journal.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Once a potential journal is found: how to evaluate fit?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Read recent journal issues – check to see if your paper fits (or can be made to fit) the style, topics, and methodology typical of the journal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Research editorial board – editor’s interests can make a difference in what gets published</a:t>
            </a: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Third step: Preparing the manuscript for submission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Simple, clear writing is best</a:t>
            </a:r>
          </a:p>
          <a:p>
            <a:pPr marL="609600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Very important to have good grammar and smoothly written language – often it is worth hiring a professional editor.  Why?</a:t>
            </a:r>
          </a:p>
          <a:p>
            <a:pPr marL="609600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Quality of the writing is taken as a signal to editors/referees of overall quality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Good writing quality makes referee/editor happier to read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Quality of writing affects long-run impact the paper will have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But, do not worry about specific style guidelines of the journal for first submission – typically, as long as it’s in a standard file format (Word, PDF), it will be evaluated seriously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Make very clear the research question you are seeking to answer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 good paper is not just reporting results, but: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Framing a clear research question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Arguing the question is an unanswered, important one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-- Making clear how the research carried out has answered it in 		an interesting, substantial, and convincing way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These should all be laid out clearly in Abstract and Introduction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  Many papers do this in the title itself: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“Can Microcredit Bring Development?”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“Where Does Microfinance Flourish?  Microfinance </a:t>
            </a:r>
            <a:r>
              <a:rPr lang="en-US" sz="2000" dirty="0" err="1" smtClean="0">
                <a:latin typeface="Book Antiqua" pitchFamily="18" charset="0"/>
              </a:rPr>
              <a:t>Instution</a:t>
            </a:r>
            <a:r>
              <a:rPr lang="en-US" sz="2000" dirty="0" smtClean="0">
                <a:latin typeface="Book Antiqua" pitchFamily="18" charset="0"/>
              </a:rPr>
              <a:t> 	Performance in Macroeconomic Context”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Introduction (and Abstract) very important!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Editor starts by reading these – if after reading them, he is not convinced the paper has a hope of being valuable, </a:t>
            </a:r>
            <a:r>
              <a:rPr lang="en-US" sz="2000" b="1" i="1" dirty="0" smtClean="0">
                <a:latin typeface="Book Antiqua" pitchFamily="18" charset="0"/>
              </a:rPr>
              <a:t>even if it perfectly accomplishes everything it says it does</a:t>
            </a:r>
            <a:r>
              <a:rPr lang="en-US" sz="2000" dirty="0" smtClean="0">
                <a:latin typeface="Book Antiqua" pitchFamily="18" charset="0"/>
              </a:rPr>
              <a:t>, he will often “desk-reject”, i.e. reject without sending to referees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 Introduction needs to explain what you’ve done, why it’s important, how it’s new, and ideally how it’s non-obvious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  <a:sym typeface="Symbol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But, beware of claiming too much in the introduction – this can turn referees against the paper, if they feel the authors are “overselling” their results</a:t>
            </a: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Introduction must </a:t>
            </a:r>
            <a:r>
              <a:rPr lang="en-US" sz="2000" b="1" dirty="0" smtClean="0">
                <a:latin typeface="Book Antiqua" pitchFamily="18" charset="0"/>
              </a:rPr>
              <a:t>motivate </a:t>
            </a:r>
            <a:r>
              <a:rPr lang="en-US" sz="2000" dirty="0" smtClean="0">
                <a:latin typeface="Book Antiqua" pitchFamily="18" charset="0"/>
              </a:rPr>
              <a:t>the research – i.e. convince that it is worth publishing, that people will read it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12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</a:rPr>
              <a:t>Why is the research question important – for economic policy, human well-being, and/or within broader context of economics?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But not easy: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On the other hand, need not be mysterious…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publi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5808136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Common ways of motivating research: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A “puzzle” – empirical facts that seem inconsistent with theory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Interesting or policy-relevant issue or direction that current research 	has neglected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Improved approach or technique that deals with flaws in previous 	research in the field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Empirical evidence testing a well-known economic theory or adding 	weight to one side of an economic policy debate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Enriching understanding of received empirical understanding – 	discovering channels of operation, or heterogeneous impacts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Using quotations, case studies, or recent current events to frame the 	topic as interesting and relevant</a:t>
            </a:r>
          </a:p>
          <a:p>
            <a:pPr marL="609600" indent="-609600" eaLnBrk="1" hangingPunct="1">
              <a:buNone/>
            </a:pPr>
            <a:r>
              <a:rPr lang="en-US" sz="1800" dirty="0" smtClean="0">
                <a:latin typeface="Book Antiqua" pitchFamily="18" charset="0"/>
              </a:rPr>
              <a:t>	-- Setting up the reader to be surprised that the non-obvious results are 	true, but then convinced – an “Aha!” moment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3.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In general, the Introduction must accomplish a few things simply: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What is the research question?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Why is it important?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does this research help answer it?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 does it do so in a novel, non-obvious way?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The Abstract must do the same things, in a very condensed way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3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AutoNum type="arabicPeriod" startAt="3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Literature Review should present main ideas of the related literature, but make clear what’s different in this paper:</a:t>
            </a: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1600" dirty="0" smtClean="0">
                <a:latin typeface="Book Antiqua" pitchFamily="18" charset="0"/>
              </a:rPr>
              <a:t>		</a:t>
            </a:r>
            <a:r>
              <a:rPr lang="en-US" sz="2000" dirty="0" smtClean="0">
                <a:latin typeface="Book Antiqua" pitchFamily="18" charset="0"/>
              </a:rPr>
              <a:t>Different assumptions?  Questions?  Data?  Results?</a:t>
            </a:r>
          </a:p>
          <a:p>
            <a:pPr marL="609600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Referee/editor must not need to guess or infer what the contribution of the paper is – author must be very clear about it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They may have a better idea than you, but they also have the 	right to rely on you to tell them (and are often hard to fool)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Sometimes, details of how the research is novel are put in a later section – “Related Literature” or “Literature Review”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If it’s more than ~1 page, it should probably be briefly 	summarized in the Introduction and discussed in detail later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3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Third step: Preparing the manuscript for submission.    How?</a:t>
            </a:r>
          </a:p>
          <a:p>
            <a:pPr marL="609600" indent="-609600" eaLnBrk="1" hangingPunct="1">
              <a:buAutoNum type="arabicPeriod" startAt="3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Dilemma of Literature Review: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Want to show how the current literature is lacking, incomplete, or mistaken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versus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Want to be respectful of current literature, because these authors will be your referees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sym typeface="Symbol"/>
              </a:rPr>
              <a:t>  Be complimentary of current literature, but honest about its shortcomings and where your paper contributes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  <a:sym typeface="Symbol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  <a:sym typeface="Symbol"/>
              </a:rPr>
              <a:t>	Editor ideally also mediates between vested interests in the literature and new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4.	Fourth step: Submit the Manuscript.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Typically very easy these days: upload files online at the journal website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Sometimes need to supply “keywords” and “JEL codes” (for easy search)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  Keywords: dynamic contracts, adverse selection, microcredit, group lending.    </a:t>
            </a:r>
            <a:r>
              <a:rPr lang="en-US" sz="2000" dirty="0" smtClean="0">
                <a:latin typeface="Book Antiqua" pitchFamily="18" charset="0"/>
                <a:hlinkClick r:id="rId2"/>
              </a:rPr>
              <a:t>JEL Codes</a:t>
            </a:r>
            <a:r>
              <a:rPr lang="en-US" sz="2000" dirty="0" smtClean="0">
                <a:latin typeface="Book Antiqua" pitchFamily="18" charset="0"/>
              </a:rPr>
              <a:t>: D82, D86, G21, O16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Cover letter is unimportant – if required, can be extremely brief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Submission fees may exist, especially high for finance journals.  May be discounts for submission from non-high-income countries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4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Fourth step: Submit the Manuscript.</a:t>
            </a:r>
          </a:p>
          <a:p>
            <a:pPr marL="609600" indent="-609600" eaLnBrk="1" hangingPunct="1">
              <a:buAutoNum type="arabicPeriod" startAt="4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to expect after submitting?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Paper gets looked at by editor usually within a few days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May get “desk-rejected” within a week – editor decides it’s not worth sending to referee(s)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Otherwise, paper sent to referee(s)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The wait  to hear from editor can be from 1 day – 12 months, or longer    (my record: 21 months)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Can often check on submission status online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OK to email editor about submission status after 6-8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4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Fourth step: Submit the Manuscript.</a:t>
            </a:r>
          </a:p>
          <a:p>
            <a:pPr marL="609600" indent="-609600" eaLnBrk="1" hangingPunct="1">
              <a:buAutoNum type="arabicPeriod" startAt="4"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What to expect after submitting?</a:t>
            </a:r>
          </a:p>
          <a:p>
            <a:pPr marL="609600" indent="-609600" eaLnBrk="1" hangingPunct="1">
              <a:buNone/>
            </a:pPr>
            <a:endParaRPr lang="en-US" sz="18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Most submissions to journals get rejected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Rule of Thumb: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&lt;1% accepted at first submission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10% resubmission allowed for after revising paper to address 	concerns of editor/referee(s) – “Revise and Resubmit”, 	“R&amp;R”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90% rejection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Need to develop a “thick skin”, and also not think the process is perfect – not infrequently, referee reports are poorly done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Fifth step: Respond to Outcome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If accepted, rejoice!  (And deal with style issues, final edits, etc.)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If rejected, as is common, read reports carefully and decide what to do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Often, valuable comments are made that can help in revising the paper for the next submission elsewhere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Can get a sense of how successful the paper is likely to be based on the criticisms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But, keep in mind there is randomness in referee opinions – cannot please everyone, so best strategy may be not to address all criticisms or take them too seriously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If a revision is allowed for, also rejoice!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Most papers that are published went through at least one round of revision with no guarantee of eventual publication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And, most papers that are invited for revision get published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On the negative side, you may have a lot of work left!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  JDE 2011 paper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On the positive side, your To-Do List is now finite – in contrast with the infinite set of tasks you could do before submission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And, you have almost an implicit contract – if you successfully address all the critiques raised in reasonable time, you should get published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Also on the positive side, you have a time advantage over the editor/referee(s)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They will not spend days on your paper, you will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So if you compile a thorough and sound response to every point, they likely will be less willing to dig in and be combative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Also on the positive side, your paper will likely end up a lot better and more convincing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Mine always have!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First (obvious) step: Need good research product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Time needed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Research-active faculty in US top-100 economics departments typically teach at most 2 classes at a time – 4 academic hours per week – 8 months of the year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Administrative burden is manageable, and if exceptional is compensated with reduced teaching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Even less teaching in Europe</a:t>
            </a: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Why?  Partly because research is expected from these academics, and research takes significant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Your job is to send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1)  A draft of the paper that addresses as many of the concerns as possible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2) Letters responding individually to the editor and to each referee detailing your response to each of the points raised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Letters should 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  be respectful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  frame the referee/editor comments as positively as possible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  be detailed and organized – address every comment and use 	the same numbering, e.g.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What if there are comments/critiques you do not agree with?</a:t>
            </a:r>
          </a:p>
          <a:p>
            <a:pPr marL="1009650" lvl="1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You can disagree politely, affirm what you do agree with, and gently argue that the comments is not applicable or desirable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What if there are conflicting comments/critiques from different referees? 	</a:t>
            </a:r>
          </a:p>
          <a:p>
            <a:pPr marL="1009650" lvl="1" indent="-609600" eaLnBrk="1" hangingPunct="1">
              <a:buNone/>
            </a:pPr>
            <a:endParaRPr lang="en-US" sz="8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Hopefully the editor tells you which path to take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If not, use best judgment and politely inform one referee you have been asked to take a different route and chose to do so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dick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5257800" cy="473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5.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Fifth step: Respond to Outcome.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How to respond to a request for revision (R&amp;R)</a:t>
            </a: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What if (as usual) there are comments/critiques that are valid but (virtually) impossible to deal with?  Several choices:</a:t>
            </a:r>
          </a:p>
          <a:p>
            <a:pPr marL="1009650" lvl="1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1.  Argue “beyond the scope of this paper” – that you accomplish enough without doing this, and it would create enough work for another paper</a:t>
            </a:r>
          </a:p>
          <a:p>
            <a:pPr marL="1009650" lvl="1" indent="-609600" eaLnBrk="1" hangingPunct="1">
              <a:buNone/>
            </a:pPr>
            <a:endParaRPr lang="en-US" sz="4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2.  “Damage control” – yes, it is a weakness of the paper, but it is not as damaging as it may at first seem because of X (X = auxiliary evidence, logical argument, etc.); and the contribution of the paper is still significant</a:t>
            </a:r>
          </a:p>
          <a:p>
            <a:pPr marL="1009650" lvl="1" indent="-609600" eaLnBrk="1" hangingPunct="1">
              <a:buNone/>
            </a:pPr>
            <a:endParaRPr lang="en-US" sz="400" dirty="0" smtClean="0">
              <a:latin typeface="Book Antiqua" pitchFamily="18" charset="0"/>
            </a:endParaRP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3.  Give up and send the paper elsewhere (usually not optimal)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6.	Other step: Market your Research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Send paper to authors on citation list (and any other potentially interested authors) when it is published, with a brief introduction in the email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Make the Introduction very clear and a self-contained summary of the paper, through which readers can easily grasp the question, methods, and main results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People often skim papers, read only the introduction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Maintain a web page that has your current and published research in an accessible, readable format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6.	Other step: Market your Research.    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Present your research at conferences and seminars as often as possible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People often learn about papers by seeing them presented 	rather than reading them in the journal when they come out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Join </a:t>
            </a:r>
            <a:r>
              <a:rPr lang="en-US" sz="2000" dirty="0" err="1" smtClean="0">
                <a:latin typeface="Book Antiqua" pitchFamily="18" charset="0"/>
                <a:hlinkClick r:id="rId2"/>
              </a:rPr>
              <a:t>RePEc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smtClean="0">
                <a:latin typeface="Book Antiqua" pitchFamily="18" charset="0"/>
                <a:hlinkClick r:id="rId3"/>
              </a:rPr>
              <a:t>SSRN</a:t>
            </a:r>
            <a:r>
              <a:rPr lang="en-US" sz="2000" dirty="0" smtClean="0">
                <a:latin typeface="Book Antiqua" pitchFamily="18" charset="0"/>
              </a:rPr>
              <a:t>, etc. – searchable online research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800" dirty="0" smtClean="0">
                <a:latin typeface="Book Antiqua" pitchFamily="18" charset="0"/>
              </a:rPr>
              <a:t>As always, trying is a necessary condition for succeeding!</a:t>
            </a:r>
          </a:p>
          <a:p>
            <a:pPr marL="609600" indent="-609600" eaLnBrk="1" hangingPunct="1"/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endParaRPr lang="en-US" sz="12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First (obvious) step: Need good research product.  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Need to connect to current research stream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Read and follow literature in a given sub-field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Microcredit, or corruption, or economic development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Read recent top general interest journal articles, or top field journal articles, on these themes</a:t>
            </a:r>
          </a:p>
          <a:p>
            <a:pPr marL="1009650" lvl="1" indent="-609600" eaLnBrk="1" hangingPunct="1">
              <a:buNone/>
            </a:pPr>
            <a:endParaRPr lang="en-US" sz="2000" u="sng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Find high-quality conferences on a given theme and attend.  Ideally, read papers in advance and talk to authors with clarifications or ideas for new (joint)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First (obvious) step: Need good research product.  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Ideal to connect to international research “group”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Pick and attend themed conferences </a:t>
            </a:r>
            <a:r>
              <a:rPr lang="en-US" sz="2000" b="1" dirty="0" smtClean="0">
                <a:latin typeface="Book Antiqua" pitchFamily="18" charset="0"/>
              </a:rPr>
              <a:t>regularly</a:t>
            </a:r>
            <a:r>
              <a:rPr lang="en-US" sz="2000" dirty="0" smtClean="0">
                <a:latin typeface="Book Antiqua" pitchFamily="18" charset="0"/>
              </a:rPr>
              <a:t>, to become part of an international research “group”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dirty="0" smtClean="0">
                <a:latin typeface="Book Antiqua" pitchFamily="18" charset="0"/>
                <a:hlinkClick r:id="rId2"/>
              </a:rPr>
              <a:t>BREAD</a:t>
            </a:r>
            <a:r>
              <a:rPr lang="en-US" sz="2000" dirty="0" smtClean="0">
                <a:latin typeface="Book Antiqua" pitchFamily="18" charset="0"/>
              </a:rPr>
              <a:t> – Bureau for Research in Economic Development; </a:t>
            </a:r>
            <a:r>
              <a:rPr lang="en-US" sz="2000" dirty="0" err="1" smtClean="0">
                <a:latin typeface="Book Antiqua" pitchFamily="18" charset="0"/>
                <a:hlinkClick r:id="rId3"/>
              </a:rPr>
              <a:t>ThReD</a:t>
            </a:r>
            <a:r>
              <a:rPr lang="en-US" sz="2000" dirty="0" smtClean="0">
                <a:latin typeface="Book Antiqua" pitchFamily="18" charset="0"/>
              </a:rPr>
              <a:t> – Theoretical Research in Economic Development; </a:t>
            </a:r>
            <a:r>
              <a:rPr lang="en-US" sz="2000" dirty="0" smtClean="0">
                <a:latin typeface="Book Antiqua" pitchFamily="18" charset="0"/>
                <a:hlinkClick r:id="rId4"/>
              </a:rPr>
              <a:t>APET</a:t>
            </a:r>
            <a:r>
              <a:rPr lang="en-US" sz="2000" dirty="0" smtClean="0">
                <a:latin typeface="Book Antiqua" pitchFamily="18" charset="0"/>
              </a:rPr>
              <a:t> – Association for Public Economic Theory, etc.</a:t>
            </a:r>
          </a:p>
          <a:p>
            <a:pPr marL="1009650" lvl="1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Being regular part of a research group gives a set of people who know your work, have a shared set of interests and methodology, and may be your journal referee or editor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1.	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First (obvious) step: Need good research product.  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(	There exist two basic kinds of good conferences:</a:t>
            </a:r>
          </a:p>
          <a:p>
            <a:pPr marL="609600" indent="-609600" eaLnBrk="1" hangingPunct="1">
              <a:buNone/>
            </a:pPr>
            <a:endParaRPr lang="en-US" sz="14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Mass-production</a:t>
            </a:r>
            <a:r>
              <a:rPr lang="en-US" sz="2000" dirty="0" smtClean="0">
                <a:latin typeface="Book Antiqua" pitchFamily="18" charset="0"/>
              </a:rPr>
              <a:t>: AEA or EEA meetings, </a:t>
            </a:r>
            <a:r>
              <a:rPr lang="en-US" sz="2000" dirty="0" smtClean="0">
                <a:latin typeface="Book Antiqua" pitchFamily="18" charset="0"/>
                <a:hlinkClick r:id="rId2"/>
              </a:rPr>
              <a:t>NEUDC</a:t>
            </a:r>
            <a:r>
              <a:rPr lang="en-US" sz="2000" dirty="0" smtClean="0">
                <a:latin typeface="Book Antiqua" pitchFamily="18" charset="0"/>
              </a:rPr>
              <a:t>, etc.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Advantages: can see many papers, meet many different people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Disadvantages: presentations are very brief (advertisements), 		comments on research are scarce, harder to develop 		research community</a:t>
            </a:r>
          </a:p>
          <a:p>
            <a:pPr marL="609600" indent="-609600" eaLnBrk="1" hangingPunct="1">
              <a:buNone/>
            </a:pPr>
            <a:endParaRPr lang="en-US" sz="12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Intimate</a:t>
            </a:r>
            <a:r>
              <a:rPr lang="en-US" sz="2000" dirty="0" smtClean="0">
                <a:latin typeface="Book Antiqua" pitchFamily="18" charset="0"/>
              </a:rPr>
              <a:t>: BREAD, NBER, </a:t>
            </a:r>
            <a:r>
              <a:rPr lang="en-US" sz="2000" dirty="0" err="1" smtClean="0">
                <a:latin typeface="Book Antiqua" pitchFamily="18" charset="0"/>
              </a:rPr>
              <a:t>ThReD</a:t>
            </a: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Advantages: large audience for a few papers, lots of good 		comments, develop research community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	Disadvantages: hard to get into, fewer people to meet	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2"/>
            </a:pPr>
            <a:r>
              <a:rPr lang="en-US" sz="2000" dirty="0" smtClean="0">
                <a:latin typeface="Book Antiqua" pitchFamily="18" charset="0"/>
              </a:rPr>
              <a:t>Second step: Pick a journal.  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Many lists exist – can use these for inspiration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2"/>
            </a:pPr>
            <a:r>
              <a:rPr lang="en-US" sz="2000" dirty="0" smtClean="0">
                <a:latin typeface="Book Antiqua" pitchFamily="18" charset="0"/>
              </a:rPr>
              <a:t>Second step: Pick a journal.  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Many lists exist – can use these for inspiration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235 “ISI-indexed” journals in economics – this list is used to create “citation counts” (counts of articles that cite another article), so people consider it a list of credible journals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00400" y="4038601"/>
          <a:ext cx="1524000" cy="6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Acrobat Document" r:id="rId3" imgW="7767000" imgH="10060560" progId="AcroExch.Document.7">
                  <p:embed/>
                </p:oleObj>
              </mc:Choice>
              <mc:Fallback>
                <p:oleObj name="Acrobat Document" r:id="rId3" imgW="7767000" imgH="1006056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38601"/>
                        <a:ext cx="1524000" cy="685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9900"/>
                </a:solidFill>
              </a:rPr>
              <a:t>The Publication Process in Economics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53000"/>
          </a:xfrm>
        </p:spPr>
        <p:txBody>
          <a:bodyPr/>
          <a:lstStyle/>
          <a:p>
            <a:pPr marL="609600" indent="-609600" eaLnBrk="1" hangingPunct="1">
              <a:buAutoNum type="arabicPeriod" startAt="2"/>
            </a:pPr>
            <a:r>
              <a:rPr lang="en-US" sz="2000" dirty="0" smtClean="0">
                <a:latin typeface="Book Antiqua" pitchFamily="18" charset="0"/>
              </a:rPr>
              <a:t>Second step: Pick a journal.    </a:t>
            </a:r>
          </a:p>
          <a:p>
            <a:pPr marL="609600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How?</a:t>
            </a:r>
          </a:p>
          <a:p>
            <a:pPr marL="609600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609600" indent="-609600" eaLnBrk="1" hangingPunct="1"/>
            <a:r>
              <a:rPr lang="en-US" sz="2000" dirty="0" smtClean="0">
                <a:latin typeface="Book Antiqua" pitchFamily="18" charset="0"/>
              </a:rPr>
              <a:t>Many lists exist – can use these for inspiration</a:t>
            </a:r>
          </a:p>
          <a:p>
            <a:pPr marL="609600" indent="-609600" eaLnBrk="1" hangingPunct="1">
              <a:buNone/>
            </a:pPr>
            <a:endParaRPr lang="en-US" sz="16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235 “ISI-indexed” journals in economics – this list is used to create “citation counts” (counts of articles that cite another article), so people consider it a list of credible journals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marL="1009650" lvl="1" indent="-609600" eaLnBrk="1" hangingPunct="1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marL="1009650" lvl="1" indent="-609600" eaLnBrk="1" hangingPunct="1"/>
            <a:r>
              <a:rPr lang="en-US" sz="2000" dirty="0" smtClean="0">
                <a:latin typeface="Book Antiqua" pitchFamily="18" charset="0"/>
              </a:rPr>
              <a:t>A number of fairly exhaustive journal rankings exist (Google “economics journal rankings”) – not all agree</a:t>
            </a:r>
          </a:p>
          <a:p>
            <a:pPr marL="1009650" lvl="1" indent="-609600" eaLnBrk="1" hangingPunct="1"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u="sng" dirty="0" smtClean="0">
                <a:latin typeface="Book Antiqua" pitchFamily="18" charset="0"/>
              </a:rPr>
              <a:t>Ex.</a:t>
            </a:r>
            <a:r>
              <a:rPr lang="en-US" sz="2000" dirty="0" smtClean="0">
                <a:latin typeface="Book Antiqua" pitchFamily="18" charset="0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Prepared for Seminar at Higher School of Economics, Nizhny Novgorod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0" y="5486400"/>
          <a:ext cx="990599" cy="81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Acrobat Document" r:id="rId3" imgW="7551360" imgH="11013480" progId="AcroExch.Document.7">
                  <p:embed/>
                </p:oleObj>
              </mc:Choice>
              <mc:Fallback>
                <p:oleObj name="Acrobat Document" r:id="rId3" imgW="7551360" imgH="110134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86400"/>
                        <a:ext cx="990599" cy="811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3600" y="54864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Acrobat Document" r:id="rId5" imgW="7551360" imgH="10695960" progId="AcroExch.Document.7">
                  <p:embed/>
                </p:oleObj>
              </mc:Choice>
              <mc:Fallback>
                <p:oleObj name="Acrobat Document" r:id="rId5" imgW="7551360" imgH="1069596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4864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774</Words>
  <Application>Microsoft Office PowerPoint</Application>
  <PresentationFormat>Экран (4:3)</PresentationFormat>
  <Paragraphs>409</Paragraphs>
  <Slides>36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Book Antiqua</vt:lpstr>
      <vt:lpstr>Calibri</vt:lpstr>
      <vt:lpstr>Symbol</vt:lpstr>
      <vt:lpstr>Default Design</vt:lpstr>
      <vt:lpstr>Acrobat Document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  <vt:lpstr>The Publication Process in Economics</vt:lpstr>
    </vt:vector>
  </TitlesOfParts>
  <Company>Michigan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Growth</dc:title>
  <dc:creator>ahlinc</dc:creator>
  <cp:lastModifiedBy>Ryde</cp:lastModifiedBy>
  <cp:revision>759</cp:revision>
  <dcterms:created xsi:type="dcterms:W3CDTF">2009-02-10T21:58:50Z</dcterms:created>
  <dcterms:modified xsi:type="dcterms:W3CDTF">2013-10-26T05:30:54Z</dcterms:modified>
</cp:coreProperties>
</file>