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273" r:id="rId3"/>
    <p:sldId id="285" r:id="rId4"/>
    <p:sldId id="274" r:id="rId5"/>
    <p:sldId id="271" r:id="rId6"/>
    <p:sldId id="272" r:id="rId7"/>
    <p:sldId id="283" r:id="rId8"/>
    <p:sldId id="284" r:id="rId9"/>
    <p:sldId id="270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5" r:id="rId19"/>
    <p:sldId id="264" r:id="rId20"/>
    <p:sldId id="266" r:id="rId21"/>
    <p:sldId id="267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2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FB7E6-6525-4E40-85C9-8A2CEECF29F7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68BB-D718-40B3-9A87-F1D6F8F94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4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25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88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2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31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89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1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78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79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25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54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6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8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39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04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3E29-9B18-4C00-90C0-72C9D015EB5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58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3E29-9B18-4C00-90C0-72C9D015EB5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53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3E29-9B18-4C00-90C0-72C9D015EB5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15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3E29-9B18-4C00-90C0-72C9D015EB5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07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3E29-9B18-4C00-90C0-72C9D015EB5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04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3E29-9B18-4C00-90C0-72C9D015EB5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56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3E29-9B18-4C00-90C0-72C9D015EB5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11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3E29-9B18-4C00-90C0-72C9D015EB5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5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4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8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0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1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2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68BB-D718-40B3-9A87-F1D6F8F94F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9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4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4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8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4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5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5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2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7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C948-4206-40A7-BBAF-DFE87CE9BFE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3CF8-232A-4941-97FA-6BC28A866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8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gboylesingle.com/book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zilla.org/ru/firefox/fx/#deskto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Семинар 1. Мастерская публикаций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Поршнев А.В.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«Мастерская </a:t>
            </a:r>
            <a:r>
              <a:rPr lang="ru-RU" dirty="0" smtClean="0"/>
              <a:t>публикаций»: Семинар </a:t>
            </a:r>
            <a:r>
              <a:rPr lang="ru-RU" dirty="0" smtClean="0"/>
              <a:t>1: 30.04.2013 </a:t>
            </a:r>
          </a:p>
          <a:p>
            <a:r>
              <a:rPr lang="ru-RU" dirty="0" smtClean="0"/>
              <a:t>Подготовлен </a:t>
            </a:r>
            <a:r>
              <a:rPr lang="ru-RU" dirty="0" smtClean="0"/>
              <a:t>в рамках проекта «Разработка системы по развитию блока </a:t>
            </a:r>
            <a:r>
              <a:rPr lang="ru-RU" dirty="0" smtClean="0"/>
              <a:t>академических </a:t>
            </a:r>
            <a:r>
              <a:rPr lang="ru-RU" dirty="0" smtClean="0"/>
              <a:t>компетенций </a:t>
            </a:r>
            <a:r>
              <a:rPr lang="ru-RU" dirty="0" smtClean="0"/>
              <a:t>преподавателей </a:t>
            </a:r>
            <a:r>
              <a:rPr lang="ru-RU" dirty="0" smtClean="0"/>
              <a:t>НИУ ВШЭ в Нижнем Новгороде» ИОП КР НИУ ВШЭ 2013</a:t>
            </a:r>
            <a:endParaRPr lang="ru-RU" dirty="0"/>
          </a:p>
        </p:txBody>
      </p:sp>
      <p:sp>
        <p:nvSpPr>
          <p:cNvPr id="2" name="AutoShape 2" descr="data:image/jpeg;base64,/9j/4AAQSkZJRgABAQAAAQABAAD/2wCEAAkGBhQSERUUExQWFBUWGB8aGBgYFxofHhwXGBkaHR4bGxsXHSYgGBwkGhcYHy8gJCcpLCwsGB4xNTAqNSYrLCkBCQoKDgwOGg8PGiwkHyQsLywsKiwsLCwsLCwsLCwsLCksLCwsLCwsLCwsLCwsLCwsLCwsLCwsLCwsLCksLCwsKf/AABEIAMIBAwMBIgACEQEDEQH/xAAbAAACAgMBAAAAAAAAAAAAAAAFBgMEAAIHAf/EAEYQAAECAwUFBAcGBQMDBAMAAAECEQADIQQFEjFBBiJRYXETgZGxIzJCocHR8AcUUmJy4TOCksLxJKKyc4PSFSWjwxdDY//EABoBAAMBAQEBAAAAAAAAAAAAAAIDBAEABQb/xAAwEQACAgECBAUDBAIDAQAAAAAAAQIRAxIhBDFBURMiMmGBcaHwFJGx0TNSI8HxQv/aAAwDAQACEQMRAD8AUZWIdYty5p4P0jS2EFaQxqOnvEX7PJADg14x4kp0enHGmjSTOHAiNLvmFU2ZulbsEglgGMWRZ3Lv8o0umScc1qVzP6lfCB1akwow0yROSRmz8P3jZEwjT3xHOsZckKfk0Q41AZ14RikjHjYQRaDxaJU2nmIHonK4DxjJ1tCcxGrfkC1XMKotEbGYGdw3OAM23nQN5/KIgSSCVEnnB+G+piYcXe6R6rk8jTxPwiBd4LVrhHLPxilKRFhMxCefSO0o02CA1Kk5xPKlq/TFVVv4AJEaG04hqfL5RrTZqkkEErSKFTnlGJthFEpbrFNHUD3+VIlQgccXX9qQNJHObZIq1KJqovwHyEYgl+HM/s8ehI4ADlHrDjG6uxlXzPcDu5fv5cq5vrGJSxyHUZ97xotJ0IMR9sQKjvzgd2baRaE9tR35x4Zx1in97748Fpc0d+QeM0M7UiyogxqFNkYrzUzHG4WPFJHnHolEKAKgOJzHueGeFNc0Brib9tWoiMyyXaCMu61FgnefUZV4k0HfFuy3fITiKiZmAOWOFBUSyUgneU5fIJoFEPAxTfQJ7AD7ssnJzw1PdBSybPT1hsOEGpxkJoOpf3RYvLapcmStcpCEBKcpaQCW0xFzHOrwvSdOmTZwWopJCXKjiCXG6hzSvD5w/FiUxWSTgdBXsmgfxLRKRyS6z4CNpd32GWHWqZM4k4UJ99YTLhvkghONUxJTTFmFAgNyFYv2ixdoXWQonmWHIAEQ6GCcpVtXcCUkldlnaO1WYTZC7OmWAlWCYUrclM3dDvwUAY3TKUksA+pGdB9GFS/7qwoUUOMOYJdjoQTXNobbpt2MSpwFFpBPXX3vFGhwpNks8m6SXMMWWcMAdxyaMgUbcE0wu3lp7oyCo4HWdYzxDv8A3i2CWp7jDPZ9jlTA4SO+kUrw2d7NKjgqBoNY8+eBrmitZuzAUuQSXKi/l4QT2blA9uCKk064lRliQN1/wxPsxKeZOGYCjn1VC8uHRBsbjy65JFOcjeIq4zDcPKKhnlRAKHY5sOBOhbSLl7KUJqmYBSmrzOp6ecVlqWkKBSHBBpzV+5HcY7HijRrySJUpDhwz5H4U1ipfQ3U9fhElql4wxSpJzChx+MaImhaElYrq4cOKFu8GF6KeqIfiWqYH7YRui1HpBMWeW7sO94uBKTKwJAzxBjxIcEHTxyirHU3TEZG4AUYzm/eY9Eo8fAQTmy8CHmbrCr6fKBxt0mbZ5+BSktgQFYTnMJfDq5CSH5wLhNz0oJSjp1NG8pbaA9R843+9g+z4RXsd2yk2ZM2UVg4Qmagl8MxzvMeitchFCXaFir+L1jpYZJ1ZqnBqwv244kdY37Z9QYgQxY98ez5CQs5NpyBrCI7ug5R0qyf7z1jw3jzgbidRAIbMVzEbWeZMC3GEJGRAxHq5oPAt1hvh1zAUuwWCls6gED8xYnmEh1Ec2bnHhtaAD6ymHJI5/iPlFUpmKxLbEAd4k+ZNTp4xIiSd6jsDuvnTJzyjaSeyBadbkE3aFKZpSEIYZKCCsmjkuosw6aGHK77WmRK+8TFmYV0lpyFQS4SKAsCeQHWOYCyzEqwYcK072YJbIBwdWPjDhtapaZdmKfVErLQqZNK8o9DFFXa6IjyN7LuH7v21TPm9lMlhJNEl3D/hL5O7e6A1+2YypxQkEhSSpIFaVfuGFXcIFXHZsSkAAuuYK94L/Hxhq22kotK0mWCopSRu0clRNTkAK++BlOOSL1dHsFFOEqXbcEWbahEtKioVYBKiklIBUHCiGYN8YltVrWssWAJJZIYYjmdSS2pJyhdvbYu0GalWNCZR0qSAc6VCjq78OEME271tuKoOPKmYiWeNtLSymE0n5kb3pPTMlSZUlZdMupYPjWSVMk5tRPPDzhFtOz81C0n1wTixoH9uhjoNiurEy8agocCxByIfQiojaz3OkE6h+ORcvlpALiNO6CePUqYmSbuEodosBO8Bh4JL1OmbeEGF2YKwqOQ0Z68RzpnDLabolTJSkFIYhnavUE6wpztirag4ZU0KRpvCg6Ky7jFHD8VFpqQnJia5A6/bQAgp9qYaDgkZk+EX9jln7vMkkEKkzKD8kwYk+aotWHYQoCploXjXwBeoOpOfQREiyiTeCHVu2mWUngFy2I67o98MlnjN0iXPjlHG5dty+qzvVoyLhnLBZwIyGamQrim/9f3Oh7a3x9zszy0Fc2YcEpKQ7rILEtoMzHMZtivmed+Z2QIepQmn/bST3PDZtFesybMxqSgSgGwkkkVJdWFiklhkaUgDa9qLStBxJCgnJaHcBgxCkg1FXcdYdOOjmimD1cjW6LoXZ3kzZomqAJeuRGW9Wnxi/s2j0i9A5HfiVWAt17WSVLHaKwqIIJX+LmQ7d7Q1bDWcrnqKMKkYi5zBGJTMRTV4hzY3lWnuWYp6HbFDaZbOK1mE5aD9yYDzbQTQ1ADAkZA9c2MdwvD7PrJOJJQpJLuUqIdy5oXGkcv2tuWXZbSuTKSWRhIUpTqOJILaDWH48KjDTzPU4TiIyWhLfcD3dOxIwpSMb6uQBoQ+UG7LZ8LJ5Dx49+vWAU6xGegiWrBMxDEpy5S758mJ7oZLHIUAkLOJQFSKOeI4cWjz5rQ6A4jfI/yjQSBVwPCKdqsiaUHOC/Z5n6+ngfaBSJwEI21Fr3+yTklsVc1GvuigqVNlyEkgiXMXiHNSRQ+BU3fGXsf9RNf8Z8/lDxfN2pVY5qQQkYUrBIp6OrciUuB15x6WNqNLuTZV5WKWz1rZakvRYGf4goNTV6pI4KVxMXhZFmauUkE4SP6VBw56U7oDXLgE0dpkQR0JSWL6EHI6Foc7M/30GnpLMFlgwfGTloxJT3QzPsrF4d3RAmyEACv10iaXJU3UNWDNyyQq0SQsBSTMSCOIKgIr3jZVImKllsSSU+BaPOa2v3K73oTJCXIoYNy7tmsDgLHiRFSz2YBQcN6ZQ8qd0OAyR1h2V8hUG0CzKUmRhLA40gHOqlywPBj4xIlGFRJbe4cciOmcS22Xuk8Jkt/60tEhl4k6ese8YjA6tkdXMisN3IUqod6k5aatXl3QaRY0TEJkzR6P2S+TEsH0IGT6UjSwWVlH60+cTTJ6ZSMcxQQkO6lFgK84yGeUJWjnjUi5dl1WaxusFSlsWKiCQD+EDwdu/SBkkgmaSkBBILJ4KcYQBw498U5d9WeeoiXMCiA4DFJbUjEA46cYtSyUtT1nSfBx09rxh2TJLJUar2Exgo27s0tc4YkygKJ4nRszzyjZCWxHGk6YQz8FP/UD/mFaXeC5sqXhWRMJ35iqqJ/CAC2Hmakk8oLWKyNPImK7QhIJLAVLtQfpz5coYouOzOu+QxSJQBUR7Ve/I+UZJID0ep84lAp3O+jQKFsWVK7NlAcO5/eY85Y3J1Er1pK2FJqN0nk8Wk8fqsBrLaQpKzMUt2ZIBYEnppF+6UKmyp2+PQysRpXEHo7/AIWrFL4DKopif1MG6JrdK3FdHhG2rGGUmcmqrPMQv+V2I8DDMm9lTJb4SlKhQn8RSze4xRvC4VTJKkj20lJHF3Y90Lx+R7hTSkmi6ialYCnzrQUj2FbZ3aFKbNLRNUy0AoUHHsKKfICMi3VW1HyMuDkpNJM3m7UTVBjh6hJHxjWVfKgnDhSzu9Xhhu/ZuUsq9ah/EYobTXYizTUpSogFANS9XPyhXj26Pp/DpcgamTLtC0oVJClqIAKVMpzlVj747dsrcCLJZkSk5s6jxUakxzX7N5CZttSc8CFL8kj3qjsIEWwvTuKlzo9jiH2rpKbxURQlCD7iP7Y7fHG/tdkNbUq4yU+5SxGsq4J1l+BNu63dnNSsmjsocjmfFj3c4fLLJcnLJ+vMRz9MkEO4EO10fw5T6oD14axDxMF6j0eLW6ki1MkFNCGMD7VLpBRZc5k/WUU7VLpEHO2TLoc02wsJROxturr/ADABx5HviZW0omWMyVPjAAB0UARnwOF+sPdpuZE+WqWsOD4gjIjgY5vflz/dZ6pWLEwBdmooUccWi7h5KbUX0E5tog1I1hy2PthmzN8jFLk4Ec0YyoudSCr3woTMqQ57B2L15pFCMKfNXvAHjFeetDsmw3qGG71YZ0o8FpPgoRe2ps+G3TRxWD4gGKJopJ4Vg9trIH3vF+JIPgVD4CIIq4P6lUnU19BDmIInAEUMxZDuC5WljTOh98NEmTugvqw8DCxeDiYDU4VrPQCYj5Q1JWQUhqYs+gaOyckDEF3zaQnClqzFoSK6hTv03W74IIksnxbvr4wKv4FU+zgD1VKVl015MT3jjDCJG7AS2SNXNlqyyKgchC7LlC0zpy1sZVnUpEtJyMwB1LI1IcJHDrDRYU74OgApADZlkLtMlQ3pc5S66oWxChy3TWBhsm0FJXsC7zlplSEzSN6StJSTnmAoOakEEgjpBy3KwySv8BxD674XVq7ay2aUmoMtAf8AFMUmoHES0lalHiEjNxBbbVU5NleSAUv6TiE0Zh+pnOY51inVrmn7iNNRaKVwWQGyJOYxKbCK83bUH3NG9nvJImT1KxAlSUZaolJfwUpVIq7C3ZMAXOIMuWssmXXeNN9iaAZDUuakNDPstdKpwmKlpSpRXaFAKLCqlS0nIuaCOfraD5RTYBtEwTneZNIZmShgEvlR43uqzbzSUTplN5OAth/lSOEdBO3MmzpSiZJXLLAE4WS4bJTMoPwiqv7SpEslKZBBoSAwJcA1AGbHLMZFodCo8m/2J5SvogMu77UoMLJNZ3aorl5cYms9zW5AWJdnKBMDLDp3hzdXlDBce34tU5MpElScT1UcgM+pgLtD9qy7JOXKMlKyhqjF7QfU8IZaff7g3XYrSdi7cQwlypY/MofAmLSNj7cEv2iH4A5140YNWAUz7dZns2dPiYhV9ttoOUpA+ukDoi//AJf2/s7xH3/kAbQ/ZTa1WmYpknEQSQujkAnTjGQYV9rdpJfdHQD5RkUKSSrS/t/Znie6+4x3TOBJUkggsodDl7ot7Q2RK5bmqksx5EjxEAth99B/JhR1Adj4NDLfViUlBPskAd7iPG01kRW35TfYeypTOBCQCZZelTVBh7EIuzU4ImSXIAIIqW//AFk69PdDp97Q3rJoHNRkMzHrrkSMmjk32w2f/UyVcZRHgs/+UdNm3vJSSFTUAjMYho3zHjCb9oVkk2pMtYmOZeIbvBWHiOKdOMZKcYq2UcLLRkTZze5Ll7ZQoyQQCT5CHhF0nEUpaif28mivdFjSgBKNDUu+9z8IZLKlphdqp+MeZly+I/YuzZdcvYWLMhQcK406RHaEwStrY1fXfFC1ANEyMPZUsdm/tBYIPJiCPfA3abZSTOmha0qCiACUlnAGudRl0gzYAChWXrfCLd/ScKktWnwgoScXaAkk1TOeTNjZCC++QKsVBvcAYYLExAYYQAwADMO6MWAojqx74lOFCiHZsoc5Skt2CklyKs5BDdIZNrkuuUvi48SlX98LC54JYaQ1XycUmWrgZZ/qkSz5pMMx+mSAn6osVbzu0OpnGLGONVkH3EZc4LJR6v6hFW1Vf9UEJNkUUKUxISRlpQqJ7kj3gAVpii5pIxtRbIbQhOHEwxBwCwdsWT5tlFkKdHd84pmalQW/qgqLuzaVcZO8SS1shQLUHmH05EeMLlFs1SQUsKd4DlA3aa7pa5Uxa0AlCVqSrUMFHPhTI0gxYkOtPQeUUdqJalWW0JSCpXZzQkCpJKVAAAZlzARtS+Q3uDLtuwS0y1VKuxSHUSSAAN0P6o5Bsg7x7tHaQmzFvaUgNzO83+2ClpkEBKeAIy4HnAa+MeGUhTVmOK54QWo1BXi8MwJvS2KnsmXZdqEuSgKFUpDfmYZg+Y0zyrBn7N0ASkAliJKVKZvbZRd+ZfugBfAw2FalbyjLIFKBwwCU9SOJ5w2bNXdLSsJCR6ja+zhA1h0a1/IMrcPg5ptvKJtJILgJ8Dkc+YhfE5RUCVOE0c90NO2EwdvNqxwoSOFQ+WQzhTmywCQlTkVIoaDz6RYmedY//ZtOe2IHJRHTDCp9py//AHKbwAT/AMRDB9mSgbfK/QvT8o/aFz7Tktb5ueSc/wBI11jIepjZ1sLClgmPFKfnlGsqWDqKc4xiBUdO6HWLZIVy9SX+uUexV7Q8oyN1ewG52HYkFNoUhSChM0ULEDGmrudc4ctq5PoGHL/kPfA7a2zGXIMyznBNlgEZGimBJBcFQSFFtM4ivXaDtZBlBKsaCA5KTiYJLuWrV8miLwZNOa6NFjyq9LKyST2Y0IBL9BEktZecA38KcC7UpM10684IXVcS5kiXNNGSN1nKgBQpILV0eB9jVS0aEyZoY6bqszpG5L2+oUev0Ddh2cK5YWFgBe8AEmgIoM4E26UeyqY9VtNPQcCSEoSAE7qcm6aUgQu2TCGKlEHjEWbJjvylcMc2WV2pEj0kw4U4hViak6BNSYKSb+syloUmdLUkpLEKB9b1QRmDQ0NYV7antk4JgxIJBILaHOlQYrWKxJlK3EpQQ3qszgNkKO2ucLhlxpb2G8M2+gWva8JXaKStaAGJz9mBdrv6QCE9oneyYuMhm2WbRFOs6CpyhJNasHc59YqLRJXMw4UEscQYM9Gpk7H3x0Hj9wpRn7DDdd4yygjGMVDxpxcUaC+0NtlrMvCtCqeyoHTWE2zWJKHwBuPTg+bcokU7Np9co3xMfSzPCm+dE60JGRHrP74r2mYCo1HjyjUIH4R4ftEK1ucKEhxmWoPDXlBRyQ9znjkbHCEhiCesNtsL2YcpdnV7lI+AhQEhZNVD+n5wzTLQsSWWMSTZknEgZBE5XrJLnk4PDKH4pRlaQnJGSpsHzWr+ofCDd12kBXZE0mILBiXVVYCgMwUghtQSIHWGw9qJq3GGWHds3S+T8miOZNMqalYS5GEpI4AApd+TRuKbhToCcdToF3vazJRRihRSlJZvRqBUk55mnRyNIEXlfOC0Tt4sQkMC1cLPmMnPhBS97PZ/vBBT6JyUhORUUJmVwmmBBHe/CAd5dhMGMEla1MDvAYFAhLhmZzi4tSDdNvZmUdDXbkTbPZZ0skAhZBZjuzEivRvfFew3ioy56iXUhSWcUCt9wGNQ6OsULutAlyUSMQCJZUlOJndanUDzxA05GKs+y/eDMQlYSgzca1JNVLTi3EsfU9IXPQcTEzlF/QYoNINT7dMWAoqDlSk+rkA9WB/Lx1MbzLoTaJCcThQGPEDr2ZUwGTaVivJsJUyMZBBJB5l+Bpn7oNS1qloKPy4QoH/+WDJuIBjFkS5M5wfYX07KrmJllE2YQxUUrVukJST7OuLD9ULpdcg4xhZ8CiHLBxhZ20doSbXeMxJs6EKKcSKscwqahLeAVDxd7haVJqWLDiDhfPLj3Q9y86T7i68rOWbZTsNomh29WnHcTCZMmAKoWhw2xvMJtc1O84wtUN6iflC8m8R+Z34RQrsirYavsomPeKP0LI/pAgb9rUgi3rW9CG7wB8Ggp9lU97xTwEqYcgNUcn1ix9oqEqVNWckr9zCCh6ma+SOYz0pbcBxO+en+dI1NoKs2oOGfIxflCWrESG/CB84qIm4FF0uNQR/uaGWKbMSUNVJ8T8o9jPvcv8JMewVmWO2ytuvC8kKlJWgDJcwo3mOhAYLxVqat3QxbTWO32CwzlJnFSitK8aEJTgSElKqbzg7p/ljTYG+kWCSUTEBa1HEVJdJroRV20yhhvPbyXOlql9ilQUGImbyW5pIAPQxnixiqTHuDbuhq2VnFdhsyzUqky1F+JQCfOEuwzHmL5hTjiFEFjx9YwTuvbyTLky5eBW4gJoEhNA1A9BTJoCXSkupRrSh7xy5RFxORSjsyrDFqW6KN9ns1qmAkbwxMfZpkDQMBoBFqbKZOJgB11ybKMvaxdoiYAzk0fLSLU1TSm5CvQAfCPO0xcdytSknsUvuZIzA8Ytf+kYU+uNS+HpzrTyiATchwi/8AfMQHKMUIhSnLuA/u++zg820PfFK23vLkonSlSx2ilIVLmABwWBOJxkzilT4MTEshalfmA72J+IhVvO8lfeSlvaIcaaNxIw0bUGLuFitbXsTZ5PSghZLSuY4QxIFRQEaZGsbmyz6snLOogPKs0wT3kgllZhzxLk5MRSHWSSXcAFhBZcUcb2SOhklJbtiupU1iQQ4Yd6iwbvMW7FcU8ii0gDOpz7hEtps2Agu47RJ7sTeZEGrKpkKblSEt1yQaV9RWm3bNxMZja6w53Wj0MkGpNlnJP8swqgFeS6pLGjv0p84YLkBKLLTWegnqkHprDsLv89wMioDXbbuwVOlAOlYSoV9XC51zc07xFm3TwqrYUkijuzADOBVqPplAaISH6qB/ti5OUyUg8RpoGeneIXeyNa3YOvSzN2CQ2c89caFGta5t0AgBdoxSFlqJkCvBSUor1O/DnbUgpBIchJY8HFfIRUs1xlMibLQQCvEBTJKqAVrRPvhkcvNMCUDe8LMEoUQXIaZ/MTNU3c4D8oyz3OkTFyZQAG+Kn8UuyuSTzKjG95SlCQ5qrskAkCj1FPGLtiDWpZ5r/wCMj5QGt6TdO4Ilj0ixxmSx4TFj4QPt1pWky2WsOtLstWRWt8jkxHgIJiSozZuHRaTXgJs1++kC7Wnesx0VMHuWPnDI0+YMthskXekolTVAlUsACvMmo4A174brrmBJBJYBCqngGjm12faFZpjSTjBHtYRhUAdGUSO8CHLZmapU5asTowEpZiGDO3vhVSWRNhypwdHLtslf6+aOac/0JgcbqlKRSaUrGiksOoIf6917bJ02xa2O+3D8KRTnCxbFqdiTwIdv8iL4ps81q+Q6/Y4P/ci9CJKy/HfQPiYu7SKKp1pQOTA1rhHyEDfsXS15K/6C/NBizbpv+tmc1EeTQL2bHRraxDtM/CxCwpwCRwPA8+cQfeOMeXpI7OfMTUso0bvHuMYw1hr2EyVMwh6sPFPzjIwSuZjIywDrN0WRBnEKSFBvarrzgztJcspUobolFDkKQlI4Z0qPlASwH0qg+mmlRBu1qUqWce9ut3R5TfmXwerXlFRNnmynI9KhyKUVT8vyeGe4rYlckKSaEkdC+RgLPdKiAW3j4kv5xbuhkrUGo39qIo4iK0GYX5gmpblQHHPuERzicFSTTXrGJmBz1+AiOcolJfhSILKqPZRp9cIuS7uSgqIJJUQegbThFCVRn+qRZm2wpBIrSkauxzKM1bKUPzDxb5ERRtN0yyszCl1K4mjgZsM++Nl2grJPtEjxGZi1mM9DDU5QdoW0pbMsWZTIIA1YAMAB5RtliJ5RrZDunr8I3UoMeg+Mc29RyWxTmpCiQciCI3sdooUKLL/5Din4jTwJhevjHqAFpKVB+vSOZyIrYo4g2eFXkD/aIYLjtgTIlAHGUzyEJGZBMrw9YhzQQpW2WErRUs+WJQpTn5NDVsnZQizrZNU2lIJ4jHKzOZyh+D1IXl9N+4sWmb2SlBZdaiSWD5CrflSKP1ghOGJD86P9Z/tEG0W7aFUFJpGWhxDWJiqg5kfCAyOqOXUtWpIwEcolkDdPSIp+RiaxKoekITGNG8yz45QRkSkZ6EMfhHstHpSrTfHeSj4CCCJxBZ2A4iIrYRjp9Ug5KkwYu2UUSgMRYOZi66tiJA/3HxgBeNiwz7Kl3DmhHAAn65QyTJYT/Moq8REZu+WspmK9aW+Gpo4rTI98FCdMyUbRzO07FqEyUBMdKzRt1RSJiUkEksSElwQK4co7Bs5LwTAlKWQmWrLoP89YXJckES6OUlTGtDUP4OO+D9gvWXJDrWlJZXrFn3cj82h8puUo3+bi1FKLo5ptFakLnrRMQUqoScLsWFKF2ygKmxAkNvcAMjxbUHkQ8dJn3DJnrUpNpk4lHPFhJPIrSxLB2eIpWwk0JxywqYFVCwpBccsJypwii294nnOEobNA/wCy+7FSretSgP4C2Id8050gFe6ii2zwxYKBS+rACnhD7svdk6TaSZktSR2Sw5SqrByPVDaQlX7ZVqtUyZUpUosKUFNM9OEbG6d8/wDwZF+mwHtMlpgU1FpBfmKZ9GhfWvjDtbLCmZLQmYFUcAgGh8tNYULwu/s1qQTlry4wUZWLl6mivj5NGRrjakewdHUdQs9tSleIqSl8n7oNC3JWhWBQVul2ILU5RzS9LRNUssgpALDoMoqWeZNQrEklJGvLgeRhEuDXRlcc+1NHQps51kn8R1iaxr9Ir69lPygLY7XiTio5q3BwPjBe7T6RXQeX7QrP6WOxepBRCNWzy7hwzz4xvKsSpxTKSsyysgYgASKvR4rSrlab957UMpPZGW1XS6grE9c2ZqcYK3Ph7eS/4xrEsIeePvQ6cvLL5Ib+uafInY1LXOQojGohIwle6O58PjFW0qp3Q4bW2xIlTUEhyZTAVJaYCTTJgDCbOmpOVYfxWLzpoDFm1QqXTYW74sOOdLU4Aq7hTVDD1a8ItbOqwyAk5B9Dxz98T26SVFPZqYh/XD0plhYjWNLDNVZpSnJWsJJKgSmiXUwALB8i79IFU4qEma3TbigpZJpU4Qha3b1Uk9YiXbjjKChlYghlEA4sOKozbCQSdIjm/aRNVuBKZYwA5KPAMkPhJ5t3QnW++8U8pUVhlYpj1JJTRgA4bCB3nKHrDjvqxXiToc5ctSpJn45SBhCgFO5KsgzZ8oFC0zSaKAHEdWj27FPKlkv6oDl3cUOfMHziIzVhYASkodRKipj/ABVA0b9PjpAa8dOMY7ruwlCVpuRrPsisQUqYDw/zD/sxbEdnNS4KlrCkpdircBLPmQRCLPWCIeNjJhMidhbF2IKX4pK0+FB4wnFO8q/O47LCsT/OwtbdKwzpxGaZoP8Au/eJ5C3RXVvGCv2j3UFImTkM6FDGOKcYD9QaHu5QEs3qeEHmjX7iMcrLs8bqunwjeRkQdREFoUyVdPhGlotBAQkFjMWlI4tVSv8AYlUTRVj5MJTLwRKQCtTAEJdRzJUEip5kROQSo9fdSEraSyrts9NjkqCQhlzVE0AdIAbMkO7c+UOakkH6yhuWNQQvHvIlmIBIHf7o9RINcNGTXpyjyUHUNc/KBN73gZQUtJ9UV6B2HfSFw32Dl1MkIxJTo715Yo2n3eFesyizVByzZ+HziPZBWOTIJL081/vF5Z9U8veC3k0NyL/v+QIPn+dBdtVzS1pUhSFBJILIVkRV0uaENwgndt5KkpwJVNZNEleJWAUBASQUsw7tI0moqSDUVDvXhGSZrJqzkcNXg43H0tmOVvdIKDatWAJlrEsmqlp9ZSxlundSlmBo5aCE7bFRSl5aFkNiC2ZXRkluNYX3xJIUAaaxvPlo/CB0p5QfjZF1+wLjB9A4m/bBMHpbIZZ5Skkf1Si/uERT7uuqccKSUkh2KlpH/wAu6O+Ac2XvUJA7teRERpkKc72Qeo4Rv6lrmkB4EH3DP/41sCqibQ/9D/wjyAi7Cp/Y8P2jIP8AUr/X7gfpo9/sUJqEmAt9rSE9nKTiWaqU1Ej4xZmW0hBLBOVWpn3uK+6Cs+YiVZ3woCiMwkBR73NMqaNlFmfNo2QrDBXbF+6rOyC2ZoO794PXVP8ASkUqkeSoCSJ26BTJwOpJzi5YpnphxIH90QZd4stUryWEbVYkGcJuF5gThBc5Ek5O2ucWWWRqwinaLXhCSFNn1PVsx+8UL5s65y0hE7s8UvNSmTXEd4uGDgVgcMLS3Byy8zChxlVetf8AMbJThclVDy8YXtn8KkoKrQrtQQTKIIBTvJ3XG97LsWD9DDDfkg2WSmfNT6M4WLh94GgSauMJBGjQU8Uk+QMcse5VttsCUqVQUcAlvm2njAqdePaILpKndsvUORwg+sQRUnVwziIJFoTapxmYQUSxQEOxJQTUFjQLNHyilZbbhlLxOE7ySoA1UX8DzfSGwwRSuXMGWaTexJs5bMcwrUAkYNygADHTuRmIyzFM20TXKwneOOUElVWYssgEAFQzDA8o2uiUZlFFCRNQQVEUQQQCQnXIsBWuYg1Ou+yyZDJQVTDRSnUyknNgdaBtM+Rhyh5nL2FueyTMtdoAQrAvEUVLGrAh3D0oDGlntJUsgpphV7BcHtppLqyDgJDV9UR7JtEsjDgSHBFHyImDXlNPgOEWZ17ShuAb806ZDemqfxmYW5CAeFRTYSy6mkRECnAkeYhx2AqhadeymJ7xg+LwoTFBk9R8Ia/s7m+mUnTe/wBycUQQX/KvzuWSf/E1+dCTbC3hrbLVSjp/WjAVf1S1ILflVxgXNkgS5cxBOBTA8Qpg6T5g6g9Y929lY59pTzSr+kJfxSpR/wC3FhWCUJZbFInS0EgcmBI/MhYJHVsiYoypNfJNDZ/BUtit1TcPhCbthes1M4FJKey3UMfaUlKlKcasoDu5w8XlZuzcFiGdKhkpJFFDkf2hN2quCdNnCZLKezCXJUWYsAqgDmiE/tCOHqM/MNyu47BH7OZACpkwTFTVqYTMSWwgkqxY8W8ol3DHKHKaawhbJXuqQrskJCxMLsSxBAzfhhBoRpDvMm1hvGKgeHZOmaxHQwnfaDeOGWJaXxTDQe4D+o+6GebNy745zb73TMvDGveRIqEjVSXAH9ZKukJ4eO99g8r2oetnpXYy5aH/AIYz5hTn3wStwCafmV/bC1dN4+iQpZqoK96icov229sZThQo6GmtHPuhkot8vf8AkCLUfz2MkX5Z54AlTAVIQSsEFJCUsSWUzgVcjSK8u0BeRcDgflHt1bDSVJmLRiQrs1oIdwUrSUqKcT+ySOTwp7Q7CmyDGmYQSWAZSVdXAYhhyzEPWBOOwpZdxzTOofrUR7NmvHP7Ou3pQFoUtaC4cgLFMxV1CJZe2E5B9JLSrizpPgYB4JdAvEQ9iZXPhHs211SABTUa55+Ld0Kth2sTMUEmWtzoE4vcmp8IYRZZqmUJa25pIPgawieKafIbCce4Q7aMgetCwWZQ7jGRnhy7My49xbmW2pxAALJwgOU10Bb64QTs1scOoAU0Ql6UGggBZVFIbj7JqDFlNpYHgMxR0/8AkOefGO4pyyJQXNfuSJdgletpQnAkKDlySkaDryfPhFK7pwM1JzDVavlA+ZaMRO6Sps3jy7VKlzEuSX+aYbDGoYtPUdj5hm9FUcBQ6g/HvhUtF6KBJO+QUnCQCCElwCDTDRm1hmt9oUdfrl4wq31ZFJImAHCzE+OcNwNaUdm9TL8jbCVZ7ULRKsuAhLdjMUpaHIZRGPeYiobIwU2o20/9RkBMyWmWEIKpQQkBPaOMRUVF/USUgDVQzMC9n71UlICmKcLpCkvmVDdOgp5w0SLusKSFqIxO+EKdIJY0ByYgnv5Q/LmcfKyXwJSrSwJZLgtcmTgSjEFpSpxmMKJhKSC1B2iiSH9WB9rlMlsYVLRQKLpBUXJCQRTLNoebRtZIRRMsrOTlm8dfCAtkvNfaFSUhS1PTCVOFOCMJcGh4QpZZPmihwrqBrxmJAQUoVLQAlnehZ1F01Yq1L01rDHcF32WclJmWh1HNL4QDwBIZXiIpG51LfBLUAM3SWDZ1OoPGNkbEzCntKSg/rA1JPECh74JZF1QOkPWvYNKi9nWeLOWL80n5wt2+zrsswonJ3kpAOebpUCCmlSk0eGq5dj2SQqcVKHAUfRwFF+oMG07GSyBimlamxMAAKN1MGpuVqKMaS5v7CjIuW0hIVMlzACoH1DupPE8ePDKGrY4NbAwAK5QJA/GgKlK76JV/PDVYbeoAJUgkCgIBygnKQk72GuTtXTUxi4datVm+O600cs26nf6ycP0+LDzDp749uomZY1Sj60o9oj9NMY/pwr7jDftzd8kyFkIT2hGLERXdIq4D5OG1jnd2XytMxKwxUnCAnRWABJTwcgd+NuEBkxtfubGdsYbEoTpRkKIxV7FRPtHNBP4VHLgesULbZiuWqWdxR3a6FxmO5ogvWYlB9GXQS6CPwmo6KGR4EGC9rP3iSJwLTEYTN/MkEb/hn48Yk0t/VD7XwL107PLlTTMmqQpgQnCTQlg+Q9nEO+DiZmf1rEaprqcEFLe9x8Hilbr2RJQpazyAGZPARuZuaOxVE22hvQSZJWSApjhHFRDD3l+6OZImjCFANidzqfoRLtDecyerErUbqXYAUoH6wyy9lpCZMicFrWmagrTiAS7EJIZJJHee6KcOLTEXkmrDmxVzyV9mlUybLAklZIXSmF3C8QAGImjUTDPd85EpZ7KZLtSM0qUGNRlukpIrmUDLvgXc97Jkyk4bJMTMSGCkh6n8zuK8YV5C2CWoQB1yGohebIsMFfVk+TMou6OhztoJyCWRuv6vss5ywseOkAdorYm0y0pUnfRMC2LDEkO6NCHycwNkW+bKroRqB5tnziWdeeNIMyUFJciuRLDo9CNIyPFqXP8Ar8/cxZMb9hY2kv8AWZwXKBswSAkgKBCgMgUp3S1atrE1gvBFoSBNCCeLBOdKpeuYy8IOS0WIn+GEKfPCM6Z4gQR0A6xOu60kDB2ShRjhAUDxFKGHLKmthiV8ja5LmlWS0pmNhWAoHdJFQ31SGZF9S1MRgUTVkEYtaUII8IXrbNJrMEwEDIAFJ6lP7wHOA5ljDIZ3BcrBeJTfMel2sPlNH8xjIRDayKdooNwUr5x7D/1i/wBWD+nfdCzjV0EblQBCsdRWlf2gV25pvExfkTBnR48lxSeoqjjMNpSCaO/Fh5aQSscpSs8I145cPnAS0TKmJrtvUyyxDghgOH7GKJR8uxkXuGzZ+0WBiKWcuODDQ0MBLZOVjUhRxMWKePMP4tmIM3bP9L3Hy/aKE2YBaJ5UnEM2OrAGOxqsSfubk3yNexUsskJDJSo6bytM6DqT4xdQ/IdXiktQxJKN3G+IfhIUKDkX/wAQTXaAEY1JcDPWnFusZkWTXS3Ch4enU9iWyWcFQxEFPBIZ6jXPWGe5bKmXNxJAb9PsnME83PjCwJgUuQQsBClsSWbeSoAvpvMO+HOzTAQhvWwkE8S5qT0bwhkcckvNzEymm/LyGG0WvHKw+slLpFHc0STzBZ++KNrkgSDV2L9wijc0zCFpPsq9x/xF+er0SwR7J94jHvZiWxFs7PHaNqrwoYb7AsCWkM1NPCOe3VaQJiC4Hjr/AJh0s14hKasRyzd9IowrzMTL0oK2e1FK20b6b61jy/beUy2SWcsT8op2BR7MLObkjvNIiviaDKbgR7oprqLsUtu7wMmVKloUQpaxiLmqXYg8jiNOUctN5KTMUnQKVoMn6VyHhDhtrbFKno1DoT3gpJ76+cIFr/iqJ0WodzmJpPU2PSqhrF5GdJQX3wsBTH1kk58SUmvRR6wcl38bPhWhnHGoZquNRy5wjXXa8MxGocEjjhOXvIHWDy5eL1iSfo6UgPD1NPsHrpUM16T5UmUmeKSlpdIGiiHMsa0OT6dDHOrxvJU5eJXcBoOH7wYtt1mYwK1Ml8KKEDFWnWkCLZdISsJEx1KJDYTRg51qwIgPCp2GsioDJXjm5skEJfgVHPu+EdHu68kTpMuQAE/d0rwhIWrEFHEo5boBHOmsDrBcFll2ZsClzxvDEzKxqCSQAQUqFWbF6pqKxNO2VUllS1YVjNK9FDMAjnxgpT0bgqKnszoVhtKGkkzUFKcRWwSoghIw1FRV3HIZNHOkTMo3nX5MlWdMmZKTiSSO1mALdJcYQSCAAMLMXDHiGH2e1uUgsVE5ZecT8Wnliq3JsnDyfpGaTPLACh5fIM/gY3tVpHZkFqOWb2lAA0yBYD2QaCBYv1CgE5d/TRTjwie1rPZli9NXcVHH590SU0IlFx5gybNoekErFNSJSSQxPtOQ1dW0aAk5dDBCyzPRDg3z+cBhtPYzG6PF7RzJSS7qUADhJBdzoQabtXi0bzC/4iA7OGDu/lAFcwBZUwCmYnJwaMWz74votADE0yf+gfOLIzUuSKVlb5E5Ms1wTPA/GPIprtzl8QjIp0oZ4jFUmo+uEXpRpGRkSy5FseZBPOf1xiOXmOvzjIyKHyJ48w7dh9L4+Sor2k+mndP7RGRkDH/F8jJ/5fgrD1h9aiDFkyH1rGRkOX+X4/oTL/F8/wBlG5qkJOQtKA2jYxpHSbuQHTQep/8AXGRkMfMV0PLu9Zf1rGWiYTaE1PqDXkIyMhHcaiiuk+SBQFbEDUc+MHJit498ZGRRh9IqYzzPVR3f8YpXx/CPT4GMjIpEIRLwDyLQ9WWgjr2oD9WJHeY5xa/4q+p/5RkZES6/UrlzX0X8GXR6w6j4Q0IjIyG4xbLdkDrS/wCIecCZg/1CP1Tf+SR5UjyMjWCTy076P1J95EOV6oCZ6wkMA1BQZcI8jIm4wdgBdrqGhLvBATaFJAAS2QoMuEZGRNh5spkVpZYqan0YK2W0KKlOol1KJcmpJqTxjyMh0/QxOb0mWrIwRsh9Gf0fER5GR5+I8+ILtf8AEH6fe5jLSdxXUeSY9jIsx+pfAceYrzZpc1PjGRkZFw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QSERUUExQWFBUWGB8aGBgYFxofHhwXGBkaHR4bGxsXHSYgGBwkGhcYHy8gJCcpLCwsGB4xNTAqNSYrLCkBCQoKDgwOGg8PGiwkHyQsLywsKiwsLCwsLCwsLCwsLCksLCwsLCwsLCwsLCwsLCwsLCwsLCwsLCwsLCksLCwsKf/AABEIAMIBAwMBIgACEQEDEQH/xAAbAAACAgMBAAAAAAAAAAAAAAAFBgMEAAIHAf/EAEYQAAECAwUFBAcGBQMDBAMAAAECEQADIQQFEjFBBiJRYXETgZGxIzJCocHR8AcUUmJy4TOCksLxJKKyc4PSFSWjwxdDY//EABoBAAMBAQEBAAAAAAAAAAAAAAIDBAEABQb/xAAwEQACAgECBAUDBAIDAQAAAAAAAQIRAxIhBDFBURMiMmGBcaHwFJGx0TNSI8HxQv/aAAwDAQACEQMRAD8AUZWIdYty5p4P0jS2EFaQxqOnvEX7PJADg14x4kp0enHGmjSTOHAiNLvmFU2ZulbsEglgGMWRZ3Lv8o0umScc1qVzP6lfCB1akwow0yROSRmz8P3jZEwjT3xHOsZckKfk0Q41AZ14RikjHjYQRaDxaJU2nmIHonK4DxjJ1tCcxGrfkC1XMKotEbGYGdw3OAM23nQN5/KIgSSCVEnnB+G+piYcXe6R6rk8jTxPwiBd4LVrhHLPxilKRFhMxCefSO0o02CA1Kk5xPKlq/TFVVv4AJEaG04hqfL5RrTZqkkEErSKFTnlGJthFEpbrFNHUD3+VIlQgccXX9qQNJHObZIq1KJqovwHyEYgl+HM/s8ehI4ADlHrDjG6uxlXzPcDu5fv5cq5vrGJSxyHUZ97xotJ0IMR9sQKjvzgd2baRaE9tR35x4Zx1in97748Fpc0d+QeM0M7UiyogxqFNkYrzUzHG4WPFJHnHolEKAKgOJzHueGeFNc0Brib9tWoiMyyXaCMu61FgnefUZV4k0HfFuy3fITiKiZmAOWOFBUSyUgneU5fIJoFEPAxTfQJ7AD7ssnJzw1PdBSybPT1hsOEGpxkJoOpf3RYvLapcmStcpCEBKcpaQCW0xFzHOrwvSdOmTZwWopJCXKjiCXG6hzSvD5w/FiUxWSTgdBXsmgfxLRKRyS6z4CNpd32GWHWqZM4k4UJ99YTLhvkghONUxJTTFmFAgNyFYv2ixdoXWQonmWHIAEQ6GCcpVtXcCUkldlnaO1WYTZC7OmWAlWCYUrclM3dDvwUAY3TKUksA+pGdB9GFS/7qwoUUOMOYJdjoQTXNobbpt2MSpwFFpBPXX3vFGhwpNks8m6SXMMWWcMAdxyaMgUbcE0wu3lp7oyCo4HWdYzxDv8A3i2CWp7jDPZ9jlTA4SO+kUrw2d7NKjgqBoNY8+eBrmitZuzAUuQSXKi/l4QT2blA9uCKk064lRliQN1/wxPsxKeZOGYCjn1VC8uHRBsbjy65JFOcjeIq4zDcPKKhnlRAKHY5sOBOhbSLl7KUJqmYBSmrzOp6ecVlqWkKBSHBBpzV+5HcY7HijRrySJUpDhwz5H4U1ipfQ3U9fhElql4wxSpJzChx+MaImhaElYrq4cOKFu8GF6KeqIfiWqYH7YRui1HpBMWeW7sO94uBKTKwJAzxBjxIcEHTxyirHU3TEZG4AUYzm/eY9Eo8fAQTmy8CHmbrCr6fKBxt0mbZ5+BSktgQFYTnMJfDq5CSH5wLhNz0oJSjp1NG8pbaA9R843+9g+z4RXsd2yk2ZM2UVg4Qmagl8MxzvMeitchFCXaFir+L1jpYZJ1ZqnBqwv244kdY37Z9QYgQxY98ez5CQs5NpyBrCI7ug5R0qyf7z1jw3jzgbidRAIbMVzEbWeZMC3GEJGRAxHq5oPAt1hvh1zAUuwWCls6gED8xYnmEh1Ec2bnHhtaAD6ymHJI5/iPlFUpmKxLbEAd4k+ZNTp4xIiSd6jsDuvnTJzyjaSeyBadbkE3aFKZpSEIYZKCCsmjkuosw6aGHK77WmRK+8TFmYV0lpyFQS4SKAsCeQHWOYCyzEqwYcK072YJbIBwdWPjDhtapaZdmKfVErLQqZNK8o9DFFXa6IjyN7LuH7v21TPm9lMlhJNEl3D/hL5O7e6A1+2YypxQkEhSSpIFaVfuGFXcIFXHZsSkAAuuYK94L/Hxhq22kotK0mWCopSRu0clRNTkAK++BlOOSL1dHsFFOEqXbcEWbahEtKioVYBKiklIBUHCiGYN8YltVrWssWAJJZIYYjmdSS2pJyhdvbYu0GalWNCZR0qSAc6VCjq78OEME271tuKoOPKmYiWeNtLSymE0n5kb3pPTMlSZUlZdMupYPjWSVMk5tRPPDzhFtOz81C0n1wTixoH9uhjoNiurEy8agocCxByIfQiojaz3OkE6h+ORcvlpALiNO6CePUqYmSbuEodosBO8Bh4JL1OmbeEGF2YKwqOQ0Z68RzpnDLabolTJSkFIYhnavUE6wpztirag4ZU0KRpvCg6Ky7jFHD8VFpqQnJia5A6/bQAgp9qYaDgkZk+EX9jln7vMkkEKkzKD8kwYk+aotWHYQoCploXjXwBeoOpOfQREiyiTeCHVu2mWUngFy2I67o98MlnjN0iXPjlHG5dty+qzvVoyLhnLBZwIyGamQrim/9f3Oh7a3x9zszy0Fc2YcEpKQ7rILEtoMzHMZtivmed+Z2QIepQmn/bST3PDZtFesybMxqSgSgGwkkkVJdWFiklhkaUgDa9qLStBxJCgnJaHcBgxCkg1FXcdYdOOjmimD1cjW6LoXZ3kzZomqAJeuRGW9Wnxi/s2j0i9A5HfiVWAt17WSVLHaKwqIIJX+LmQ7d7Q1bDWcrnqKMKkYi5zBGJTMRTV4hzY3lWnuWYp6HbFDaZbOK1mE5aD9yYDzbQTQ1ADAkZA9c2MdwvD7PrJOJJQpJLuUqIdy5oXGkcv2tuWXZbSuTKSWRhIUpTqOJILaDWH48KjDTzPU4TiIyWhLfcD3dOxIwpSMb6uQBoQ+UG7LZ8LJ5Dx49+vWAU6xGegiWrBMxDEpy5S758mJ7oZLHIUAkLOJQFSKOeI4cWjz5rQ6A4jfI/yjQSBVwPCKdqsiaUHOC/Z5n6+ngfaBSJwEI21Fr3+yTklsVc1GvuigqVNlyEkgiXMXiHNSRQ+BU3fGXsf9RNf8Z8/lDxfN2pVY5qQQkYUrBIp6OrciUuB15x6WNqNLuTZV5WKWz1rZakvRYGf4goNTV6pI4KVxMXhZFmauUkE4SP6VBw56U7oDXLgE0dpkQR0JSWL6EHI6Foc7M/30GnpLMFlgwfGTloxJT3QzPsrF4d3RAmyEACv10iaXJU3UNWDNyyQq0SQsBSTMSCOIKgIr3jZVImKllsSSU+BaPOa2v3K73oTJCXIoYNy7tmsDgLHiRFSz2YBQcN6ZQ8qd0OAyR1h2V8hUG0CzKUmRhLA40gHOqlywPBj4xIlGFRJbe4cciOmcS22Xuk8Jkt/60tEhl4k6ese8YjA6tkdXMisN3IUqod6k5aatXl3QaRY0TEJkzR6P2S+TEsH0IGT6UjSwWVlH60+cTTJ6ZSMcxQQkO6lFgK84yGeUJWjnjUi5dl1WaxusFSlsWKiCQD+EDwdu/SBkkgmaSkBBILJ4KcYQBw498U5d9WeeoiXMCiA4DFJbUjEA46cYtSyUtT1nSfBx09rxh2TJLJUar2Exgo27s0tc4YkygKJ4nRszzyjZCWxHGk6YQz8FP/UD/mFaXeC5sqXhWRMJ35iqqJ/CAC2Hmakk8oLWKyNPImK7QhIJLAVLtQfpz5coYouOzOu+QxSJQBUR7Ve/I+UZJID0ep84lAp3O+jQKFsWVK7NlAcO5/eY85Y3J1Er1pK2FJqN0nk8Wk8fqsBrLaQpKzMUt2ZIBYEnppF+6UKmyp2+PQysRpXEHo7/AIWrFL4DKopif1MG6JrdK3FdHhG2rGGUmcmqrPMQv+V2I8DDMm9lTJb4SlKhQn8RSze4xRvC4VTJKkj20lJHF3Y90Lx+R7hTSkmi6ialYCnzrQUj2FbZ3aFKbNLRNUy0AoUHHsKKfICMi3VW1HyMuDkpNJM3m7UTVBjh6hJHxjWVfKgnDhSzu9Xhhu/ZuUsq9ah/EYobTXYizTUpSogFANS9XPyhXj26Pp/DpcgamTLtC0oVJClqIAKVMpzlVj747dsrcCLJZkSk5s6jxUakxzX7N5CZttSc8CFL8kj3qjsIEWwvTuKlzo9jiH2rpKbxURQlCD7iP7Y7fHG/tdkNbUq4yU+5SxGsq4J1l+BNu63dnNSsmjsocjmfFj3c4fLLJcnLJ+vMRz9MkEO4EO10fw5T6oD14axDxMF6j0eLW6ki1MkFNCGMD7VLpBRZc5k/WUU7VLpEHO2TLoc02wsJROxturr/ADABx5HviZW0omWMyVPjAAB0UARnwOF+sPdpuZE+WqWsOD4gjIjgY5vflz/dZ6pWLEwBdmooUccWi7h5KbUX0E5tog1I1hy2PthmzN8jFLk4Ec0YyoudSCr3woTMqQ57B2L15pFCMKfNXvAHjFeetDsmw3qGG71YZ0o8FpPgoRe2ps+G3TRxWD4gGKJopJ4Vg9trIH3vF+JIPgVD4CIIq4P6lUnU19BDmIInAEUMxZDuC5WljTOh98NEmTugvqw8DCxeDiYDU4VrPQCYj5Q1JWQUhqYs+gaOyckDEF3zaQnClqzFoSK6hTv03W74IIksnxbvr4wKv4FU+zgD1VKVl015MT3jjDCJG7AS2SNXNlqyyKgchC7LlC0zpy1sZVnUpEtJyMwB1LI1IcJHDrDRYU74OgApADZlkLtMlQ3pc5S66oWxChy3TWBhsm0FJXsC7zlplSEzSN6StJSTnmAoOakEEgjpBy3KwySv8BxD674XVq7ay2aUmoMtAf8AFMUmoHES0lalHiEjNxBbbVU5NleSAUv6TiE0Zh+pnOY51inVrmn7iNNRaKVwWQGyJOYxKbCK83bUH3NG9nvJImT1KxAlSUZaolJfwUpVIq7C3ZMAXOIMuWssmXXeNN9iaAZDUuakNDPstdKpwmKlpSpRXaFAKLCqlS0nIuaCOfraD5RTYBtEwTneZNIZmShgEvlR43uqzbzSUTplN5OAth/lSOEdBO3MmzpSiZJXLLAE4WS4bJTMoPwiqv7SpEslKZBBoSAwJcA1AGbHLMZFodCo8m/2J5SvogMu77UoMLJNZ3aorl5cYms9zW5AWJdnKBMDLDp3hzdXlDBce34tU5MpElScT1UcgM+pgLtD9qy7JOXKMlKyhqjF7QfU8IZaff7g3XYrSdi7cQwlypY/MofAmLSNj7cEv2iH4A5140YNWAUz7dZns2dPiYhV9ttoOUpA+ukDoi//AJf2/s7xH3/kAbQ/ZTa1WmYpknEQSQujkAnTjGQYV9rdpJfdHQD5RkUKSSrS/t/Znie6+4x3TOBJUkggsodDl7ot7Q2RK5bmqksx5EjxEAth99B/JhR1Adj4NDLfViUlBPskAd7iPG01kRW35TfYeypTOBCQCZZelTVBh7EIuzU4ImSXIAIIqW//AFk69PdDp97Q3rJoHNRkMzHrrkSMmjk32w2f/UyVcZRHgs/+UdNm3vJSSFTUAjMYho3zHjCb9oVkk2pMtYmOZeIbvBWHiOKdOMZKcYq2UcLLRkTZze5Ll7ZQoyQQCT5CHhF0nEUpaif28mivdFjSgBKNDUu+9z8IZLKlphdqp+MeZly+I/YuzZdcvYWLMhQcK406RHaEwStrY1fXfFC1ANEyMPZUsdm/tBYIPJiCPfA3abZSTOmha0qCiACUlnAGudRl0gzYAChWXrfCLd/ScKktWnwgoScXaAkk1TOeTNjZCC++QKsVBvcAYYLExAYYQAwADMO6MWAojqx74lOFCiHZsoc5Skt2CklyKs5BDdIZNrkuuUvi48SlX98LC54JYaQ1XycUmWrgZZ/qkSz5pMMx+mSAn6osVbzu0OpnGLGONVkH3EZc4LJR6v6hFW1Vf9UEJNkUUKUxISRlpQqJ7kj3gAVpii5pIxtRbIbQhOHEwxBwCwdsWT5tlFkKdHd84pmalQW/qgqLuzaVcZO8SS1shQLUHmH05EeMLlFs1SQUsKd4DlA3aa7pa5Uxa0AlCVqSrUMFHPhTI0gxYkOtPQeUUdqJalWW0JSCpXZzQkCpJKVAAAZlzARtS+Q3uDLtuwS0y1VKuxSHUSSAAN0P6o5Bsg7x7tHaQmzFvaUgNzO83+2ClpkEBKeAIy4HnAa+MeGUhTVmOK54QWo1BXi8MwJvS2KnsmXZdqEuSgKFUpDfmYZg+Y0zyrBn7N0ASkAliJKVKZvbZRd+ZfugBfAw2FalbyjLIFKBwwCU9SOJ5w2bNXdLSsJCR6ja+zhA1h0a1/IMrcPg5ptvKJtJILgJ8Dkc+YhfE5RUCVOE0c90NO2EwdvNqxwoSOFQ+WQzhTmywCQlTkVIoaDz6RYmedY//ZtOe2IHJRHTDCp9py//AHKbwAT/AMRDB9mSgbfK/QvT8o/aFz7Tktb5ueSc/wBI11jIepjZ1sLClgmPFKfnlGsqWDqKc4xiBUdO6HWLZIVy9SX+uUexV7Q8oyN1ewG52HYkFNoUhSChM0ULEDGmrudc4ctq5PoGHL/kPfA7a2zGXIMyznBNlgEZGimBJBcFQSFFtM4ivXaDtZBlBKsaCA5KTiYJLuWrV8miLwZNOa6NFjyq9LKyST2Y0IBL9BEktZecA38KcC7UpM10684IXVcS5kiXNNGSN1nKgBQpILV0eB9jVS0aEyZoY6bqszpG5L2+oUev0Ddh2cK5YWFgBe8AEmgIoM4E26UeyqY9VtNPQcCSEoSAE7qcm6aUgQu2TCGKlEHjEWbJjvylcMc2WV2pEj0kw4U4hViak6BNSYKSb+syloUmdLUkpLEKB9b1QRmDQ0NYV7antk4JgxIJBILaHOlQYrWKxJlK3EpQQ3qszgNkKO2ucLhlxpb2G8M2+gWva8JXaKStaAGJz9mBdrv6QCE9oneyYuMhm2WbRFOs6CpyhJNasHc59YqLRJXMw4UEscQYM9Gpk7H3x0Hj9wpRn7DDdd4yygjGMVDxpxcUaC+0NtlrMvCtCqeyoHTWE2zWJKHwBuPTg+bcokU7Np9co3xMfSzPCm+dE60JGRHrP74r2mYCo1HjyjUIH4R4ftEK1ucKEhxmWoPDXlBRyQ9znjkbHCEhiCesNtsL2YcpdnV7lI+AhQEhZNVD+n5wzTLQsSWWMSTZknEgZBE5XrJLnk4PDKH4pRlaQnJGSpsHzWr+ofCDd12kBXZE0mILBiXVVYCgMwUghtQSIHWGw9qJq3GGWHds3S+T8miOZNMqalYS5GEpI4AApd+TRuKbhToCcdToF3vazJRRihRSlJZvRqBUk55mnRyNIEXlfOC0Tt4sQkMC1cLPmMnPhBS97PZ/vBBT6JyUhORUUJmVwmmBBHe/CAd5dhMGMEla1MDvAYFAhLhmZzi4tSDdNvZmUdDXbkTbPZZ0skAhZBZjuzEivRvfFew3ioy56iXUhSWcUCt9wGNQ6OsULutAlyUSMQCJZUlOJndanUDzxA05GKs+y/eDMQlYSgzca1JNVLTi3EsfU9IXPQcTEzlF/QYoNINT7dMWAoqDlSk+rkA9WB/Lx1MbzLoTaJCcThQGPEDr2ZUwGTaVivJsJUyMZBBJB5l+Bpn7oNS1qloKPy4QoH/+WDJuIBjFkS5M5wfYX07KrmJllE2YQxUUrVukJST7OuLD9ULpdcg4xhZ8CiHLBxhZ20doSbXeMxJs6EKKcSKscwqahLeAVDxd7haVJqWLDiDhfPLj3Q9y86T7i68rOWbZTsNomh29WnHcTCZMmAKoWhw2xvMJtc1O84wtUN6iflC8m8R+Z34RQrsirYavsomPeKP0LI/pAgb9rUgi3rW9CG7wB8Ggp9lU97xTwEqYcgNUcn1ix9oqEqVNWckr9zCCh6ma+SOYz0pbcBxO+en+dI1NoKs2oOGfIxflCWrESG/CB84qIm4FF0uNQR/uaGWKbMSUNVJ8T8o9jPvcv8JMewVmWO2ytuvC8kKlJWgDJcwo3mOhAYLxVqat3QxbTWO32CwzlJnFSitK8aEJTgSElKqbzg7p/ljTYG+kWCSUTEBa1HEVJdJroRV20yhhvPbyXOlql9ilQUGImbyW5pIAPQxnixiqTHuDbuhq2VnFdhsyzUqky1F+JQCfOEuwzHmL5hTjiFEFjx9YwTuvbyTLky5eBW4gJoEhNA1A9BTJoCXSkupRrSh7xy5RFxORSjsyrDFqW6KN9ns1qmAkbwxMfZpkDQMBoBFqbKZOJgB11ybKMvaxdoiYAzk0fLSLU1TSm5CvQAfCPO0xcdytSknsUvuZIzA8Ytf+kYU+uNS+HpzrTyiATchwi/8AfMQHKMUIhSnLuA/u++zg820PfFK23vLkonSlSx2ilIVLmABwWBOJxkzilT4MTEshalfmA72J+IhVvO8lfeSlvaIcaaNxIw0bUGLuFitbXsTZ5PSghZLSuY4QxIFRQEaZGsbmyz6snLOogPKs0wT3kgllZhzxLk5MRSHWSSXcAFhBZcUcb2SOhklJbtiupU1iQQ4Yd6iwbvMW7FcU8ii0gDOpz7hEtps2Agu47RJ7sTeZEGrKpkKblSEt1yQaV9RWm3bNxMZja6w53Wj0MkGpNlnJP8swqgFeS6pLGjv0p84YLkBKLLTWegnqkHprDsLv89wMioDXbbuwVOlAOlYSoV9XC51zc07xFm3TwqrYUkijuzADOBVqPplAaISH6qB/ti5OUyUg8RpoGeneIXeyNa3YOvSzN2CQ2c89caFGta5t0AgBdoxSFlqJkCvBSUor1O/DnbUgpBIchJY8HFfIRUs1xlMibLQQCvEBTJKqAVrRPvhkcvNMCUDe8LMEoUQXIaZ/MTNU3c4D8oyz3OkTFyZQAG+Kn8UuyuSTzKjG95SlCQ5qrskAkCj1FPGLtiDWpZ5r/wCMj5QGt6TdO4Ilj0ixxmSx4TFj4QPt1pWky2WsOtLstWRWt8jkxHgIJiSozZuHRaTXgJs1++kC7Wnesx0VMHuWPnDI0+YMthskXekolTVAlUsACvMmo4A174brrmBJBJYBCqngGjm12faFZpjSTjBHtYRhUAdGUSO8CHLZmapU5asTowEpZiGDO3vhVSWRNhypwdHLtslf6+aOac/0JgcbqlKRSaUrGiksOoIf6917bJ02xa2O+3D8KRTnCxbFqdiTwIdv8iL4ps81q+Q6/Y4P/ci9CJKy/HfQPiYu7SKKp1pQOTA1rhHyEDfsXS15K/6C/NBizbpv+tmc1EeTQL2bHRraxDtM/CxCwpwCRwPA8+cQfeOMeXpI7OfMTUso0bvHuMYw1hr2EyVMwh6sPFPzjIwSuZjIywDrN0WRBnEKSFBvarrzgztJcspUobolFDkKQlI4Z0qPlASwH0qg+mmlRBu1qUqWce9ut3R5TfmXwerXlFRNnmynI9KhyKUVT8vyeGe4rYlckKSaEkdC+RgLPdKiAW3j4kv5xbuhkrUGo39qIo4iK0GYX5gmpblQHHPuERzicFSTTXrGJmBz1+AiOcolJfhSILKqPZRp9cIuS7uSgqIJJUQegbThFCVRn+qRZm2wpBIrSkauxzKM1bKUPzDxb5ERRtN0yyszCl1K4mjgZsM++Nl2grJPtEjxGZi1mM9DDU5QdoW0pbMsWZTIIA1YAMAB5RtliJ5RrZDunr8I3UoMeg+Mc29RyWxTmpCiQciCI3sdooUKLL/5Din4jTwJhevjHqAFpKVB+vSOZyIrYo4g2eFXkD/aIYLjtgTIlAHGUzyEJGZBMrw9YhzQQpW2WErRUs+WJQpTn5NDVsnZQizrZNU2lIJ4jHKzOZyh+D1IXl9N+4sWmb2SlBZdaiSWD5CrflSKP1ghOGJD86P9Z/tEG0W7aFUFJpGWhxDWJiqg5kfCAyOqOXUtWpIwEcolkDdPSIp+RiaxKoekITGNG8yz45QRkSkZ6EMfhHstHpSrTfHeSj4CCCJxBZ2A4iIrYRjp9Ug5KkwYu2UUSgMRYOZi66tiJA/3HxgBeNiwz7Kl3DmhHAAn65QyTJYT/Moq8REZu+WspmK9aW+Gpo4rTI98FCdMyUbRzO07FqEyUBMdKzRt1RSJiUkEksSElwQK4co7Bs5LwTAlKWQmWrLoP89YXJckES6OUlTGtDUP4OO+D9gvWXJDrWlJZXrFn3cj82h8puUo3+bi1FKLo5ptFakLnrRMQUqoScLsWFKF2ygKmxAkNvcAMjxbUHkQ8dJn3DJnrUpNpk4lHPFhJPIrSxLB2eIpWwk0JxywqYFVCwpBccsJypwii294nnOEobNA/wCy+7FSretSgP4C2Id8050gFe6ii2zwxYKBS+rACnhD7svdk6TaSZktSR2Sw5SqrByPVDaQlX7ZVqtUyZUpUosKUFNM9OEbG6d8/wDwZF+mwHtMlpgU1FpBfmKZ9GhfWvjDtbLCmZLQmYFUcAgGh8tNYULwu/s1qQTlry4wUZWLl6mivj5NGRrjakewdHUdQs9tSleIqSl8n7oNC3JWhWBQVul2ILU5RzS9LRNUssgpALDoMoqWeZNQrEklJGvLgeRhEuDXRlcc+1NHQps51kn8R1iaxr9Ir69lPygLY7XiTio5q3BwPjBe7T6RXQeX7QrP6WOxepBRCNWzy7hwzz4xvKsSpxTKSsyysgYgASKvR4rSrlab957UMpPZGW1XS6grE9c2ZqcYK3Ph7eS/4xrEsIeePvQ6cvLL5Ib+uafInY1LXOQojGohIwle6O58PjFW0qp3Q4bW2xIlTUEhyZTAVJaYCTTJgDCbOmpOVYfxWLzpoDFm1QqXTYW74sOOdLU4Aq7hTVDD1a8ItbOqwyAk5B9Dxz98T26SVFPZqYh/XD0plhYjWNLDNVZpSnJWsJJKgSmiXUwALB8i79IFU4qEma3TbigpZJpU4Qha3b1Uk9YiXbjjKChlYghlEA4sOKozbCQSdIjm/aRNVuBKZYwA5KPAMkPhJ5t3QnW++8U8pUVhlYpj1JJTRgA4bCB3nKHrDjvqxXiToc5ctSpJn45SBhCgFO5KsgzZ8oFC0zSaKAHEdWj27FPKlkv6oDl3cUOfMHziIzVhYASkodRKipj/ABVA0b9PjpAa8dOMY7ruwlCVpuRrPsisQUqYDw/zD/sxbEdnNS4KlrCkpdircBLPmQRCLPWCIeNjJhMidhbF2IKX4pK0+FB4wnFO8q/O47LCsT/OwtbdKwzpxGaZoP8Au/eJ5C3RXVvGCv2j3UFImTkM6FDGOKcYD9QaHu5QEs3qeEHmjX7iMcrLs8bqunwjeRkQdREFoUyVdPhGlotBAQkFjMWlI4tVSv8AYlUTRVj5MJTLwRKQCtTAEJdRzJUEip5kROQSo9fdSEraSyrts9NjkqCQhlzVE0AdIAbMkO7c+UOakkH6yhuWNQQvHvIlmIBIHf7o9RINcNGTXpyjyUHUNc/KBN73gZQUtJ9UV6B2HfSFw32Dl1MkIxJTo715Yo2n3eFesyizVByzZ+HziPZBWOTIJL081/vF5Z9U8veC3k0NyL/v+QIPn+dBdtVzS1pUhSFBJILIVkRV0uaENwgndt5KkpwJVNZNEleJWAUBASQUsw7tI0moqSDUVDvXhGSZrJqzkcNXg43H0tmOVvdIKDatWAJlrEsmqlp9ZSxlundSlmBo5aCE7bFRSl5aFkNiC2ZXRkluNYX3xJIUAaaxvPlo/CB0p5QfjZF1+wLjB9A4m/bBMHpbIZZ5Skkf1Si/uERT7uuqccKSUkh2KlpH/wAu6O+Ac2XvUJA7teRERpkKc72Qeo4Rv6lrmkB4EH3DP/41sCqibQ/9D/wjyAi7Cp/Y8P2jIP8AUr/X7gfpo9/sUJqEmAt9rSE9nKTiWaqU1Ej4xZmW0hBLBOVWpn3uK+6Cs+YiVZ3woCiMwkBR73NMqaNlFmfNo2QrDBXbF+6rOyC2ZoO794PXVP8ASkUqkeSoCSJ26BTJwOpJzi5YpnphxIH90QZd4stUryWEbVYkGcJuF5gThBc5Ek5O2ucWWWRqwinaLXhCSFNn1PVsx+8UL5s65y0hE7s8UvNSmTXEd4uGDgVgcMLS3Byy8zChxlVetf8AMbJThclVDy8YXtn8KkoKrQrtQQTKIIBTvJ3XG97LsWD9DDDfkg2WSmfNT6M4WLh94GgSauMJBGjQU8Uk+QMcse5VttsCUqVQUcAlvm2njAqdePaILpKndsvUORwg+sQRUnVwziIJFoTapxmYQUSxQEOxJQTUFjQLNHyilZbbhlLxOE7ySoA1UX8DzfSGwwRSuXMGWaTexJs5bMcwrUAkYNygADHTuRmIyzFM20TXKwneOOUElVWYssgEAFQzDA8o2uiUZlFFCRNQQVEUQQQCQnXIsBWuYg1Ou+yyZDJQVTDRSnUyknNgdaBtM+Rhyh5nL2FueyTMtdoAQrAvEUVLGrAh3D0oDGlntJUsgpphV7BcHtppLqyDgJDV9UR7JtEsjDgSHBFHyImDXlNPgOEWZ17ShuAb806ZDemqfxmYW5CAeFRTYSy6mkRECnAkeYhx2AqhadeymJ7xg+LwoTFBk9R8Ia/s7m+mUnTe/wBycUQQX/KvzuWSf/E1+dCTbC3hrbLVSjp/WjAVf1S1ILflVxgXNkgS5cxBOBTA8Qpg6T5g6g9Y929lY59pTzSr+kJfxSpR/wC3FhWCUJZbFInS0EgcmBI/MhYJHVsiYoypNfJNDZ/BUtit1TcPhCbthes1M4FJKey3UMfaUlKlKcasoDu5w8XlZuzcFiGdKhkpJFFDkf2hN2quCdNnCZLKezCXJUWYsAqgDmiE/tCOHqM/MNyu47BH7OZACpkwTFTVqYTMSWwgkqxY8W8ol3DHKHKaawhbJXuqQrskJCxMLsSxBAzfhhBoRpDvMm1hvGKgeHZOmaxHQwnfaDeOGWJaXxTDQe4D+o+6GebNy745zb73TMvDGveRIqEjVSXAH9ZKukJ4eO99g8r2oetnpXYy5aH/AIYz5hTn3wStwCafmV/bC1dN4+iQpZqoK96icov229sZThQo6GmtHPuhkot8vf8AkCLUfz2MkX5Z54AlTAVIQSsEFJCUsSWUzgVcjSK8u0BeRcDgflHt1bDSVJmLRiQrs1oIdwUrSUqKcT+ySOTwp7Q7CmyDGmYQSWAZSVdXAYhhyzEPWBOOwpZdxzTOofrUR7NmvHP7Ou3pQFoUtaC4cgLFMxV1CJZe2E5B9JLSrizpPgYB4JdAvEQ9iZXPhHs211SABTUa55+Ld0Kth2sTMUEmWtzoE4vcmp8IYRZZqmUJa25pIPgawieKafIbCce4Q7aMgetCwWZQ7jGRnhy7My49xbmW2pxAALJwgOU10Bb64QTs1scOoAU0Ql6UGggBZVFIbj7JqDFlNpYHgMxR0/8AkOefGO4pyyJQXNfuSJdgletpQnAkKDlySkaDryfPhFK7pwM1JzDVavlA+ZaMRO6Sps3jy7VKlzEuSX+aYbDGoYtPUdj5hm9FUcBQ6g/HvhUtF6KBJO+QUnCQCCElwCDTDRm1hmt9oUdfrl4wq31ZFJImAHCzE+OcNwNaUdm9TL8jbCVZ7ULRKsuAhLdjMUpaHIZRGPeYiobIwU2o20/9RkBMyWmWEIKpQQkBPaOMRUVF/USUgDVQzMC9n71UlICmKcLpCkvmVDdOgp5w0SLusKSFqIxO+EKdIJY0ByYgnv5Q/LmcfKyXwJSrSwJZLgtcmTgSjEFpSpxmMKJhKSC1B2iiSH9WB9rlMlsYVLRQKLpBUXJCQRTLNoebRtZIRRMsrOTlm8dfCAtkvNfaFSUhS1PTCVOFOCMJcGh4QpZZPmihwrqBrxmJAQUoVLQAlnehZ1F01Yq1L01rDHcF32WclJmWh1HNL4QDwBIZXiIpG51LfBLUAM3SWDZ1OoPGNkbEzCntKSg/rA1JPECh74JZF1QOkPWvYNKi9nWeLOWL80n5wt2+zrsswonJ3kpAOebpUCCmlSk0eGq5dj2SQqcVKHAUfRwFF+oMG07GSyBimlamxMAAKN1MGpuVqKMaS5v7CjIuW0hIVMlzACoH1DupPE8ePDKGrY4NbAwAK5QJA/GgKlK76JV/PDVYbeoAJUgkCgIBygnKQk72GuTtXTUxi4datVm+O600cs26nf6ycP0+LDzDp749uomZY1Sj60o9oj9NMY/pwr7jDftzd8kyFkIT2hGLERXdIq4D5OG1jnd2XytMxKwxUnCAnRWABJTwcgd+NuEBkxtfubGdsYbEoTpRkKIxV7FRPtHNBP4VHLgesULbZiuWqWdxR3a6FxmO5ogvWYlB9GXQS6CPwmo6KGR4EGC9rP3iSJwLTEYTN/MkEb/hn48Yk0t/VD7XwL107PLlTTMmqQpgQnCTQlg+Q9nEO+DiZmf1rEaprqcEFLe9x8Hilbr2RJQpazyAGZPARuZuaOxVE22hvQSZJWSApjhHFRDD3l+6OZImjCFANidzqfoRLtDecyerErUbqXYAUoH6wyy9lpCZMicFrWmagrTiAS7EJIZJJHee6KcOLTEXkmrDmxVzyV9mlUybLAklZIXSmF3C8QAGImjUTDPd85EpZ7KZLtSM0qUGNRlukpIrmUDLvgXc97Jkyk4bJMTMSGCkh6n8zuK8YV5C2CWoQB1yGohebIsMFfVk+TMou6OhztoJyCWRuv6vss5ywseOkAdorYm0y0pUnfRMC2LDEkO6NCHycwNkW+bKroRqB5tnziWdeeNIMyUFJciuRLDo9CNIyPFqXP8Ar8/cxZMb9hY2kv8AWZwXKBswSAkgKBCgMgUp3S1atrE1gvBFoSBNCCeLBOdKpeuYy8IOS0WIn+GEKfPCM6Z4gQR0A6xOu60kDB2ShRjhAUDxFKGHLKmthiV8ja5LmlWS0pmNhWAoHdJFQ31SGZF9S1MRgUTVkEYtaUII8IXrbNJrMEwEDIAFJ6lP7wHOA5ljDIZ3BcrBeJTfMel2sPlNH8xjIRDayKdooNwUr5x7D/1i/wBWD+nfdCzjV0EblQBCsdRWlf2gV25pvExfkTBnR48lxSeoqjjMNpSCaO/Fh5aQSscpSs8I145cPnAS0TKmJrtvUyyxDghgOH7GKJR8uxkXuGzZ+0WBiKWcuODDQ0MBLZOVjUhRxMWKePMP4tmIM3bP9L3Hy/aKE2YBaJ5UnEM2OrAGOxqsSfubk3yNexUsskJDJSo6bytM6DqT4xdQ/IdXiktQxJKN3G+IfhIUKDkX/wAQTXaAEY1JcDPWnFusZkWTXS3Ch4enU9iWyWcFQxEFPBIZ6jXPWGe5bKmXNxJAb9PsnME83PjCwJgUuQQsBClsSWbeSoAvpvMO+HOzTAQhvWwkE8S5qT0bwhkcckvNzEymm/LyGG0WvHKw+slLpFHc0STzBZ++KNrkgSDV2L9wijc0zCFpPsq9x/xF+er0SwR7J94jHvZiWxFs7PHaNqrwoYb7AsCWkM1NPCOe3VaQJiC4Hjr/AJh0s14hKasRyzd9IowrzMTL0oK2e1FK20b6b61jy/beUy2SWcsT8op2BR7MLObkjvNIiviaDKbgR7oprqLsUtu7wMmVKloUQpaxiLmqXYg8jiNOUctN5KTMUnQKVoMn6VyHhDhtrbFKno1DoT3gpJ76+cIFr/iqJ0WodzmJpPU2PSqhrF5GdJQX3wsBTH1kk58SUmvRR6wcl38bPhWhnHGoZquNRy5wjXXa8MxGocEjjhOXvIHWDy5eL1iSfo6UgPD1NPsHrpUM16T5UmUmeKSlpdIGiiHMsa0OT6dDHOrxvJU5eJXcBoOH7wYtt1mYwK1Ml8KKEDFWnWkCLZdISsJEx1KJDYTRg51qwIgPCp2GsioDJXjm5skEJfgVHPu+EdHu68kTpMuQAE/d0rwhIWrEFHEo5boBHOmsDrBcFll2ZsClzxvDEzKxqCSQAQUqFWbF6pqKxNO2VUllS1YVjNK9FDMAjnxgpT0bgqKnszoVhtKGkkzUFKcRWwSoghIw1FRV3HIZNHOkTMo3nX5MlWdMmZKTiSSO1mALdJcYQSCAAMLMXDHiGH2e1uUgsVE5ZecT8Wnliq3JsnDyfpGaTPLACh5fIM/gY3tVpHZkFqOWb2lAA0yBYD2QaCBYv1CgE5d/TRTjwie1rPZli9NXcVHH590SU0IlFx5gybNoekErFNSJSSQxPtOQ1dW0aAk5dDBCyzPRDg3z+cBhtPYzG6PF7RzJSS7qUADhJBdzoQabtXi0bzC/4iA7OGDu/lAFcwBZUwCmYnJwaMWz74votADE0yf+gfOLIzUuSKVlb5E5Ms1wTPA/GPIprtzl8QjIp0oZ4jFUmo+uEXpRpGRkSy5FseZBPOf1xiOXmOvzjIyKHyJ48w7dh9L4+Sor2k+mndP7RGRkDH/F8jJ/5fgrD1h9aiDFkyH1rGRkOX+X4/oTL/F8/wBlG5qkJOQtKA2jYxpHSbuQHTQep/8AXGRkMfMV0PLu9Zf1rGWiYTaE1PqDXkIyMhHcaiiuk+SBQFbEDUc+MHJit498ZGRRh9IqYzzPVR3f8YpXx/CPT4GMjIpEIRLwDyLQ9WWgjr2oD9WJHeY5xa/4q+p/5RkZES6/UrlzX0X8GXR6w6j4Q0IjIyG4xbLdkDrS/wCIecCZg/1CP1Tf+SR5UjyMjWCTy076P1J95EOV6oCZ6wkMA1BQZcI8jIm4wdgBdrqGhLvBATaFJAAS2QoMuEZGRNh5spkVpZYqan0YK2W0KKlOol1KJcmpJqTxjyMh0/QxOb0mWrIwRsh9Gf0fER5GR5+I8+ILtf8AEH6fe5jLSdxXUeSY9jIsx+pfAceYrzZpc1PjGRkZFw4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Пег </a:t>
            </a:r>
            <a:r>
              <a:rPr lang="ru-RU" dirty="0" err="1" smtClean="0"/>
              <a:t>Сингл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en-US" dirty="0" smtClean="0"/>
              <a:t>Single system)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GB" dirty="0" smtClean="0">
                <a:hlinkClick r:id="rId3"/>
              </a:rPr>
              <a:t>http://www.pegboylesingle.com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293096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Поршнев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2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сложности возникают у нас в процессе написания научных работ?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Выработка привычек свободного письма</a:t>
            </a:r>
          </a:p>
          <a:p>
            <a:r>
              <a:rPr lang="ru-RU" dirty="0" smtClean="0"/>
              <a:t>Использование системы для проведения групповых семинаров</a:t>
            </a:r>
          </a:p>
        </p:txBody>
      </p:sp>
    </p:spTree>
    <p:extLst>
      <p:ext uri="{BB962C8B-B14F-4D97-AF65-F5344CB8AC3E}">
        <p14:creationId xmlns:p14="http://schemas.microsoft.com/office/powerpoint/2010/main" val="520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системы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772816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Слагаемые успеха: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Активное  чтение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Активные записи и заметки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Качественные записи и заметки (цитаты)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Центральное утверждение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План (краткий 1 страничный)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Развернутый план (с ссылками)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Регулярная практика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66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Активное чтение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чем Ваша цель?</a:t>
            </a:r>
          </a:p>
          <a:p>
            <a:r>
              <a:rPr lang="ru-RU" dirty="0" smtClean="0"/>
              <a:t>Ведение записей</a:t>
            </a:r>
          </a:p>
          <a:p>
            <a:pPr lvl="1"/>
            <a:r>
              <a:rPr lang="ru-RU" dirty="0" smtClean="0"/>
              <a:t>Критическое отношение к прочитанному</a:t>
            </a:r>
          </a:p>
          <a:p>
            <a:pPr lvl="1"/>
            <a:r>
              <a:rPr lang="ru-RU" dirty="0" smtClean="0"/>
              <a:t>Обработка материала (легче вспомнить, использовать)</a:t>
            </a:r>
          </a:p>
          <a:p>
            <a:pPr lvl="1"/>
            <a:r>
              <a:rPr lang="ru-RU" dirty="0" smtClean="0"/>
              <a:t>Заметки позволяют ссылаться на источники, теории, методы, анализ, результаты, заключения по прочитанному</a:t>
            </a:r>
          </a:p>
          <a:p>
            <a:pPr lvl="1"/>
            <a:r>
              <a:rPr lang="ru-RU" dirty="0" smtClean="0"/>
              <a:t>Обсуждение сделанных записей с руководителем или коллегами</a:t>
            </a:r>
          </a:p>
          <a:p>
            <a:pPr lvl="1"/>
            <a:r>
              <a:rPr lang="ru-RU" dirty="0" smtClean="0"/>
              <a:t>Чтение это не только наслаждение, но и подготовка к письму</a:t>
            </a:r>
          </a:p>
        </p:txBody>
      </p:sp>
    </p:spTree>
    <p:extLst>
      <p:ext uri="{BB962C8B-B14F-4D97-AF65-F5344CB8AC3E}">
        <p14:creationId xmlns:p14="http://schemas.microsoft.com/office/powerpoint/2010/main" val="27625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по активному чтению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Собирайте записи, а не статьи</a:t>
            </a:r>
          </a:p>
          <a:p>
            <a:pPr marL="0" indent="0">
              <a:buNone/>
            </a:pPr>
            <a:r>
              <a:rPr lang="ru-RU" dirty="0" smtClean="0"/>
              <a:t>«Обезвреживайте </a:t>
            </a:r>
            <a:r>
              <a:rPr lang="ru-RU" dirty="0"/>
              <a:t>ваши ксерокопии: по мере принесения их в квартиру немедленно читайте, обрабатывайте, конспектируйте. Если спешка у вас не самая дикая, вообще не делайте новых копий до того, пока не будете действительно </a:t>
            </a:r>
            <a:r>
              <a:rPr lang="ru-RU" i="1" dirty="0"/>
              <a:t>владеть </a:t>
            </a:r>
            <a:r>
              <a:rPr lang="ru-RU" dirty="0"/>
              <a:t>материалом предыдущих</a:t>
            </a:r>
            <a:r>
              <a:rPr lang="ru-RU" dirty="0" smtClean="0"/>
              <a:t>.» (</a:t>
            </a:r>
            <a:r>
              <a:rPr lang="ru-RU" dirty="0" err="1" smtClean="0"/>
              <a:t>У.Эко</a:t>
            </a:r>
            <a:r>
              <a:rPr lang="ru-RU" dirty="0" smtClean="0"/>
              <a:t>, 2001)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Ψ</a:t>
            </a:r>
            <a:r>
              <a:rPr lang="en-US" dirty="0" smtClean="0"/>
              <a:t>: </a:t>
            </a:r>
            <a:r>
              <a:rPr lang="ru-RU" dirty="0" smtClean="0"/>
              <a:t>Гора непрочитанных ксерокопий и книг - угнетает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3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33872"/>
            <a:ext cx="6357392" cy="1143000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Двойное чтение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 Прочитать до конца без заметок</a:t>
            </a:r>
          </a:p>
          <a:p>
            <a:pPr marL="0" indent="0">
              <a:buNone/>
            </a:pPr>
            <a:r>
              <a:rPr lang="ru-RU" dirty="0" smtClean="0"/>
              <a:t>2. Прочитать второй раз и сделать записи:</a:t>
            </a:r>
            <a:endParaRPr lang="ru-RU" dirty="0"/>
          </a:p>
          <a:p>
            <a:r>
              <a:rPr lang="ru-RU" dirty="0" smtClean="0"/>
              <a:t>В чем основная идея исследования? Обоснована ли она, подтверждает ли анализ данных заключение автора?</a:t>
            </a:r>
            <a:endParaRPr lang="ru-RU" dirty="0"/>
          </a:p>
          <a:p>
            <a:r>
              <a:rPr lang="ru-RU" dirty="0" smtClean="0"/>
              <a:t>Что автор анализировал (текст, искусство, данные, результаты исследований)? Какие источники использовал (первичные, вторичные)?</a:t>
            </a:r>
            <a:endParaRPr lang="en-US" dirty="0"/>
          </a:p>
          <a:p>
            <a:r>
              <a:rPr lang="ru-RU" dirty="0" smtClean="0"/>
              <a:t>Какие теоретические подходы были использованы?</a:t>
            </a:r>
          </a:p>
          <a:p>
            <a:r>
              <a:rPr lang="ru-RU" dirty="0" smtClean="0"/>
              <a:t>Какую исследовательскую методологию и методы использовал автор? Могу ли я их использовать?</a:t>
            </a:r>
            <a:endParaRPr lang="en-US" dirty="0"/>
          </a:p>
          <a:p>
            <a:r>
              <a:rPr lang="ru-RU" dirty="0" smtClean="0"/>
              <a:t>Как эта работа соответствует моим научных интересам, проектам и планам на будущее?</a:t>
            </a:r>
            <a:endParaRPr lang="en-US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Советы по активному чтению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пометок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r>
              <a:rPr lang="ru-RU" dirty="0" smtClean="0"/>
              <a:t>Например ** основная мысль</a:t>
            </a:r>
          </a:p>
          <a:p>
            <a:r>
              <a:rPr lang="ru-RU" dirty="0" smtClean="0"/>
              <a:t>Г1, Г2 – гипотезы исследования</a:t>
            </a:r>
          </a:p>
          <a:p>
            <a:r>
              <a:rPr lang="en-US" dirty="0" smtClean="0"/>
              <a:t>q – </a:t>
            </a:r>
            <a:r>
              <a:rPr lang="ru-RU" dirty="0" smtClean="0"/>
              <a:t>цитата, которую можно использовать</a:t>
            </a:r>
          </a:p>
          <a:p>
            <a:r>
              <a:rPr lang="ru-RU" dirty="0" smtClean="0"/>
              <a:t>?, ??, … , ???!!??? Вопрос и замечания автору</a:t>
            </a:r>
          </a:p>
          <a:p>
            <a:r>
              <a:rPr lang="ru-RU" dirty="0" smtClean="0"/>
              <a:t>Страницы мест где находятся отметки (</a:t>
            </a:r>
            <a:r>
              <a:rPr lang="en-US" dirty="0" smtClean="0"/>
              <a:t>p.10</a:t>
            </a:r>
            <a:r>
              <a:rPr lang="ru-RU" dirty="0" smtClean="0"/>
              <a:t>Г1,Г2) или использование </a:t>
            </a:r>
            <a:r>
              <a:rPr lang="en-US" dirty="0" err="1" smtClean="0"/>
              <a:t>Zotero</a:t>
            </a:r>
            <a:r>
              <a:rPr lang="en-US" dirty="0" smtClean="0"/>
              <a:t> </a:t>
            </a:r>
            <a:r>
              <a:rPr lang="ru-RU" dirty="0" smtClean="0"/>
              <a:t>и тегирования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4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еще обращать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B</a:t>
            </a:r>
            <a:r>
              <a:rPr lang="en-GB" i="1" dirty="0" err="1" smtClean="0"/>
              <a:t>ig</a:t>
            </a:r>
            <a:r>
              <a:rPr lang="en-GB" i="1" dirty="0" smtClean="0"/>
              <a:t> </a:t>
            </a:r>
            <a:r>
              <a:rPr lang="en-GB" i="1" dirty="0"/>
              <a:t>point </a:t>
            </a:r>
            <a:r>
              <a:rPr lang="ru-RU" i="1" dirty="0" smtClean="0"/>
              <a:t> - Почему это исследование важно?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Это позволит найти аргументы для секции актуальность и новизна исследования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rmAutofit/>
          </a:bodyPr>
          <a:lstStyle/>
          <a:p>
            <a:r>
              <a:rPr lang="ru-RU" dirty="0" smtClean="0"/>
              <a:t>Записи для цитирования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Сведения, данные, конкретика</a:t>
            </a:r>
          </a:p>
          <a:p>
            <a:r>
              <a:rPr lang="ru-RU" dirty="0" smtClean="0"/>
              <a:t>Результат работы записями, чтобы превратить их в блоки информации, которые лягут в основу диссертации (теги и здесь необходимы, время, тематика и т.д.)</a:t>
            </a:r>
          </a:p>
          <a:p>
            <a:r>
              <a:rPr lang="ru-RU" dirty="0" smtClean="0"/>
              <a:t>Работа с записями позволяет сократить время перехода от краткого плана к развернутому и понять где есть материал, а где его нет</a:t>
            </a:r>
          </a:p>
          <a:p>
            <a:pPr marL="0" indent="0">
              <a:buNone/>
            </a:pPr>
            <a:r>
              <a:rPr lang="ru-RU" dirty="0" smtClean="0"/>
              <a:t>Пример. </a:t>
            </a:r>
          </a:p>
          <a:p>
            <a:pPr marL="0" indent="0">
              <a:buNone/>
            </a:pPr>
            <a:r>
              <a:rPr lang="en-US" sz="2400" dirty="0" smtClean="0"/>
              <a:t>(Single</a:t>
            </a:r>
            <a:r>
              <a:rPr lang="en-US" sz="2400" dirty="0"/>
              <a:t>, 2009) </a:t>
            </a:r>
            <a:r>
              <a:rPr lang="ru-RU" sz="2400" dirty="0" smtClean="0"/>
              <a:t>Книга подчеркивает роль подготовки к письму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Single, 2009</a:t>
            </a:r>
            <a:r>
              <a:rPr lang="en-US" sz="2400" dirty="0" smtClean="0"/>
              <a:t>)</a:t>
            </a:r>
            <a:r>
              <a:rPr lang="ru-RU" sz="2400" dirty="0" smtClean="0"/>
              <a:t> Призывает к объединению в кружки, исследователей пишущих диссертацию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28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Не нужно много цитат</a:t>
            </a:r>
          </a:p>
          <a:p>
            <a:r>
              <a:rPr lang="ru-RU" dirty="0" smtClean="0"/>
              <a:t>Когда автор высказал, что Вы не можете сказать</a:t>
            </a:r>
          </a:p>
          <a:p>
            <a:r>
              <a:rPr lang="ru-RU" dirty="0" smtClean="0"/>
              <a:t>Когда цитата сильная и четкая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en-US" dirty="0" smtClean="0"/>
              <a:t>As we think about testing policies, we should remember the wisdom in the farmer's comment that weighing a pig every day won't ever make the pig any fatter. Eventually, you have to feed the pig</a:t>
            </a:r>
            <a:r>
              <a:rPr lang="ru-RU" dirty="0" smtClean="0"/>
              <a:t>» (</a:t>
            </a:r>
            <a:r>
              <a:rPr lang="ru-RU" dirty="0" err="1" smtClean="0"/>
              <a:t>Amrein</a:t>
            </a:r>
            <a:r>
              <a:rPr lang="ru-RU" dirty="0" smtClean="0"/>
              <a:t>, 2003)</a:t>
            </a:r>
          </a:p>
          <a:p>
            <a:r>
              <a:rPr lang="ru-RU" dirty="0" smtClean="0"/>
              <a:t>Цитата - определение</a:t>
            </a:r>
          </a:p>
          <a:p>
            <a:r>
              <a:rPr lang="ru-RU" dirty="0" smtClean="0"/>
              <a:t>Цитата это высказывание эксперта</a:t>
            </a:r>
          </a:p>
          <a:p>
            <a:endParaRPr lang="ru-RU" dirty="0"/>
          </a:p>
          <a:p>
            <a:r>
              <a:rPr lang="ru-RU" dirty="0" smtClean="0"/>
              <a:t>Для цитаты стоит создать запись (но лучше не копировать, а поместить содержание цитаты и где ее найти в тексте)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8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Тексты - это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часть нашей работы, мы делаем это регулярно и знаем об этом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все…</a:t>
            </a:r>
          </a:p>
          <a:p>
            <a:r>
              <a:rPr lang="ru-RU" dirty="0" smtClean="0"/>
              <a:t>но </a:t>
            </a:r>
            <a:r>
              <a:rPr lang="ru-RU" sz="3200" dirty="0" smtClean="0"/>
              <a:t>срочные проекты не дают времени проанализировать свой опыт…</a:t>
            </a:r>
          </a:p>
          <a:p>
            <a:r>
              <a:rPr lang="ru-RU" sz="3200" dirty="0" smtClean="0"/>
              <a:t>нам </a:t>
            </a:r>
            <a:r>
              <a:rPr lang="ru-RU" sz="3200" dirty="0" smtClean="0"/>
              <a:t>надо перестроиться и выйти на новый уровень </a:t>
            </a:r>
            <a:r>
              <a:rPr lang="ru-RU" sz="3200" dirty="0" smtClean="0"/>
              <a:t>публикаций…</a:t>
            </a:r>
          </a:p>
          <a:p>
            <a:r>
              <a:rPr lang="ru-RU" sz="3200" dirty="0" smtClean="0"/>
              <a:t>может </a:t>
            </a:r>
            <a:r>
              <a:rPr lang="ru-RU" sz="3200" dirty="0" smtClean="0"/>
              <a:t>мы хотели бы иметь возможность обсуждать свои идеи со студентами и  коллегами… </a:t>
            </a:r>
          </a:p>
          <a:p>
            <a:pPr marL="0" indent="0" algn="ctr">
              <a:buNone/>
            </a:pPr>
            <a:r>
              <a:rPr lang="ru-RU" b="1" dirty="0" smtClean="0"/>
              <a:t>значит </a:t>
            </a:r>
            <a:r>
              <a:rPr lang="ru-RU" b="1" dirty="0" smtClean="0"/>
              <a:t>есть необходимость в </a:t>
            </a:r>
            <a:r>
              <a:rPr lang="ru-RU" b="1" dirty="0" smtClean="0"/>
              <a:t>семинаре</a:t>
            </a: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списков по записям для цитирования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Благодаря тэгам можно создавать списки</a:t>
            </a:r>
          </a:p>
          <a:p>
            <a:r>
              <a:rPr lang="ru-RU" dirty="0" smtClean="0"/>
              <a:t>По автору </a:t>
            </a:r>
          </a:p>
          <a:p>
            <a:r>
              <a:rPr lang="ru-RU" dirty="0" smtClean="0"/>
              <a:t>По теме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Разработка системы категорий требует времени и вдумчивого подхода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2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групповой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Возьмите статью 1</a:t>
            </a:r>
          </a:p>
          <a:p>
            <a:r>
              <a:rPr lang="ru-RU" dirty="0" smtClean="0"/>
              <a:t>Создайте записи для цитирования по каждой статье</a:t>
            </a:r>
          </a:p>
          <a:p>
            <a:r>
              <a:rPr lang="ru-RU" dirty="0" smtClean="0"/>
              <a:t>Различаются ли записи, в чем они схожи?</a:t>
            </a:r>
          </a:p>
          <a:p>
            <a:r>
              <a:rPr lang="ru-RU" dirty="0" smtClean="0"/>
              <a:t>Как Ваша тема повлияла на результат?</a:t>
            </a:r>
          </a:p>
          <a:p>
            <a:r>
              <a:rPr lang="ru-RU" dirty="0" smtClean="0"/>
              <a:t>Загрузите статью 2 по своей тематике и обсудите записи по ней в малой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9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007" y="534377"/>
            <a:ext cx="6400800" cy="1752600"/>
          </a:xfrm>
        </p:spPr>
        <p:txBody>
          <a:bodyPr>
            <a:normAutofit/>
          </a:bodyPr>
          <a:lstStyle/>
          <a:p>
            <a:r>
              <a:rPr lang="en-US" sz="9000" dirty="0" err="1" smtClean="0">
                <a:solidFill>
                  <a:schemeClr val="tx2"/>
                </a:solidFill>
              </a:rPr>
              <a:t>Zotero</a:t>
            </a:r>
            <a:endParaRPr lang="ru-RU" sz="9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224136" cy="142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204864"/>
            <a:ext cx="84249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4000" dirty="0" smtClean="0"/>
              <a:t>Бесплатно</a:t>
            </a:r>
          </a:p>
          <a:p>
            <a:r>
              <a:rPr lang="ru-RU" sz="3000" dirty="0" smtClean="0"/>
              <a:t>(как отдельно так и в </a:t>
            </a:r>
            <a:r>
              <a:rPr lang="en-US" sz="3000" dirty="0" err="1" smtClean="0"/>
              <a:t>Chrom</a:t>
            </a:r>
            <a:r>
              <a:rPr lang="en-US" sz="3000" dirty="0" smtClean="0"/>
              <a:t>, </a:t>
            </a:r>
            <a:r>
              <a:rPr lang="en-US" sz="3000" dirty="0"/>
              <a:t>F</a:t>
            </a:r>
            <a:r>
              <a:rPr lang="en-US" sz="3000" dirty="0" smtClean="0"/>
              <a:t>irefox)</a:t>
            </a:r>
            <a:endParaRPr lang="ru-RU" sz="3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ru-RU" sz="4000" dirty="0" smtClean="0"/>
              <a:t>Удобно </a:t>
            </a:r>
            <a:r>
              <a:rPr lang="ru-RU" sz="3000" dirty="0" smtClean="0"/>
              <a:t>(встраивается в </a:t>
            </a:r>
            <a:r>
              <a:rPr lang="en-US" sz="3000" dirty="0" smtClean="0"/>
              <a:t>Word)</a:t>
            </a:r>
            <a:endParaRPr lang="ru-RU" sz="3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ru-RU" sz="4000" dirty="0" smtClean="0"/>
              <a:t>Поддерживает основные западные библиографические стандарты </a:t>
            </a:r>
            <a:r>
              <a:rPr lang="ru-RU" sz="3000" dirty="0" smtClean="0"/>
              <a:t>(</a:t>
            </a:r>
            <a:r>
              <a:rPr lang="en-US" sz="3000" dirty="0" smtClean="0"/>
              <a:t>APA </a:t>
            </a:r>
            <a:r>
              <a:rPr lang="ru-RU" sz="3000" dirty="0" smtClean="0"/>
              <a:t>и множество других)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4878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1. Установка </a:t>
            </a:r>
            <a:r>
              <a:rPr lang="en-US" dirty="0" err="1" smtClean="0"/>
              <a:t>FireFox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hlinkClick r:id="rId3"/>
              </a:rPr>
              <a:t>http://www.mozilla.org/ru/firefox/fx/#desktop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Кстати, </a:t>
            </a:r>
            <a:r>
              <a:rPr lang="en-US" dirty="0" err="1" smtClean="0"/>
              <a:t>FireFox</a:t>
            </a:r>
            <a:r>
              <a:rPr lang="ru-RU" dirty="0" smtClean="0"/>
              <a:t> лучший </a:t>
            </a:r>
            <a:r>
              <a:rPr lang="ru-RU" dirty="0" smtClean="0"/>
              <a:t>браузер </a:t>
            </a:r>
            <a:r>
              <a:rPr lang="ru-RU" dirty="0" smtClean="0"/>
              <a:t>для </a:t>
            </a:r>
            <a:r>
              <a:rPr lang="en-US" dirty="0" smtClean="0"/>
              <a:t>LMS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8038"/>
            <a:ext cx="79406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8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2. </a:t>
            </a:r>
            <a:r>
              <a:rPr lang="ru-RU" dirty="0" smtClean="0"/>
              <a:t>Установка </a:t>
            </a:r>
            <a:r>
              <a:rPr lang="en-US" dirty="0" err="1" smtClean="0"/>
              <a:t>Zotero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http://www.zotero.org/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5057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4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3. Установка панели</a:t>
            </a:r>
            <a:r>
              <a:rPr lang="en-US" dirty="0" smtClean="0"/>
              <a:t> Word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http://www.zotero.org/support/word_processor_plugin_installation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101013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1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4. Проверка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Меню: Надстройки</a:t>
            </a:r>
          </a:p>
          <a:p>
            <a:pPr marL="0" indent="0">
              <a:buNone/>
            </a:pPr>
            <a:r>
              <a:rPr lang="ru-RU" dirty="0" smtClean="0"/>
              <a:t>Значки интеграции с </a:t>
            </a:r>
            <a:r>
              <a:rPr lang="en-US" dirty="0" err="1" smtClean="0"/>
              <a:t>Zotero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8863017" cy="107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6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5. Создание библиотеки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95043" cy="40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7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6. Использование ссылки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Нахождение источника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en-US" sz="2400" dirty="0" smtClean="0"/>
              <a:t>“” </a:t>
            </a:r>
            <a:r>
              <a:rPr lang="ru-RU" sz="2400" dirty="0" smtClean="0"/>
              <a:t>(</a:t>
            </a:r>
            <a:r>
              <a:rPr lang="ru-RU" sz="2400" dirty="0" err="1" smtClean="0"/>
              <a:t>Moffitt</a:t>
            </a:r>
            <a:r>
              <a:rPr lang="ru-RU" sz="2400" dirty="0" smtClean="0"/>
              <a:t> </a:t>
            </a:r>
            <a:r>
              <a:rPr lang="ru-RU" sz="2400" dirty="0" err="1"/>
              <a:t>et</a:t>
            </a:r>
            <a:r>
              <a:rPr lang="ru-RU" sz="2400" dirty="0"/>
              <a:t> </a:t>
            </a:r>
            <a:r>
              <a:rPr lang="ru-RU" sz="2400" dirty="0" err="1"/>
              <a:t>al</a:t>
            </a:r>
            <a:r>
              <a:rPr lang="ru-RU" sz="2400" dirty="0"/>
              <a:t>., 2011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96976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9695"/>
            <a:ext cx="4732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45" y="3986397"/>
            <a:ext cx="456406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7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7. Создание библиографии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30" y="1772816"/>
            <a:ext cx="8860358" cy="3699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Trope &amp; </a:t>
            </a:r>
            <a:r>
              <a:rPr lang="en-US" sz="2000" dirty="0" err="1"/>
              <a:t>Fishbach</a:t>
            </a:r>
            <a:r>
              <a:rPr lang="en-US" sz="2000" dirty="0"/>
              <a:t>, 2000)</a:t>
            </a:r>
            <a:r>
              <a:rPr lang="ru-RU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Thaler</a:t>
            </a:r>
            <a:r>
              <a:rPr lang="en-US" sz="2000" dirty="0"/>
              <a:t> &amp; </a:t>
            </a:r>
            <a:r>
              <a:rPr lang="en-US" sz="2000" dirty="0" err="1"/>
              <a:t>Benartzi</a:t>
            </a:r>
            <a:r>
              <a:rPr lang="en-US" sz="2000" dirty="0"/>
              <a:t>, 2004)</a:t>
            </a:r>
            <a:r>
              <a:rPr lang="ru-RU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Papies</a:t>
            </a:r>
            <a:r>
              <a:rPr lang="en-US" sz="2000" dirty="0"/>
              <a:t>, 2012)(Moffitt et al., 2011)</a:t>
            </a:r>
            <a:r>
              <a:rPr lang="ru-RU" sz="2000" dirty="0"/>
              <a:t> (</a:t>
            </a:r>
            <a:r>
              <a:rPr lang="ru-RU" sz="2000" dirty="0" err="1"/>
              <a:t>Papies</a:t>
            </a:r>
            <a:r>
              <a:rPr lang="ru-RU" sz="2000" dirty="0"/>
              <a:t>, 2012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Moffitt, T. E., </a:t>
            </a:r>
            <a:r>
              <a:rPr lang="en-US" sz="2000" dirty="0" err="1"/>
              <a:t>Arseneault</a:t>
            </a:r>
            <a:r>
              <a:rPr lang="en-US" sz="2000" dirty="0"/>
              <a:t>, L., </a:t>
            </a:r>
            <a:r>
              <a:rPr lang="en-US" sz="2000" dirty="0" err="1"/>
              <a:t>Belsky</a:t>
            </a:r>
            <a:r>
              <a:rPr lang="en-US" sz="2000" dirty="0"/>
              <a:t>, D., Dickson, N., </a:t>
            </a:r>
            <a:r>
              <a:rPr lang="en-US" sz="2000" dirty="0" err="1"/>
              <a:t>Hancox</a:t>
            </a:r>
            <a:r>
              <a:rPr lang="en-US" sz="2000" dirty="0"/>
              <a:t>, R. J., Harrington, H., … </a:t>
            </a:r>
            <a:r>
              <a:rPr lang="en-US" sz="2000" dirty="0" err="1"/>
              <a:t>Caspi</a:t>
            </a:r>
            <a:r>
              <a:rPr lang="en-US" sz="2000" dirty="0"/>
              <a:t>, A. (2011). A gradient of childhood self-control predicts health, wealth, and public safety. </a:t>
            </a:r>
            <a:r>
              <a:rPr lang="en-US" sz="2000" i="1" dirty="0"/>
              <a:t>Proceedings of the National Academy of Sciences</a:t>
            </a:r>
            <a:r>
              <a:rPr lang="en-US" sz="2000" dirty="0"/>
              <a:t>, </a:t>
            </a:r>
            <a:r>
              <a:rPr lang="en-US" sz="2000" i="1" dirty="0"/>
              <a:t>108</a:t>
            </a:r>
            <a:r>
              <a:rPr lang="en-US" sz="2000" dirty="0"/>
              <a:t>(7), 2693–2698. doi:10.1073/pnas.1010076108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Papies</a:t>
            </a:r>
            <a:r>
              <a:rPr lang="en-US" sz="2000" dirty="0"/>
              <a:t>, E. K. (2012). Goal Priming in Dieters: Recent Insights and Applications. </a:t>
            </a:r>
            <a:r>
              <a:rPr lang="en-US" sz="2000" i="1" dirty="0"/>
              <a:t>Current Obesity Reports</a:t>
            </a:r>
            <a:r>
              <a:rPr lang="en-US" sz="2000" dirty="0"/>
              <a:t>, </a:t>
            </a:r>
            <a:r>
              <a:rPr lang="en-US" sz="2000" i="1" dirty="0"/>
              <a:t>1</a:t>
            </a:r>
            <a:r>
              <a:rPr lang="en-US" sz="2000" dirty="0"/>
              <a:t>(2), 99–105. doi:10.1007/s13679-012-0009-8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Thaler</a:t>
            </a:r>
            <a:r>
              <a:rPr lang="en-US" sz="2000" dirty="0"/>
              <a:t>, R. H., &amp; </a:t>
            </a:r>
            <a:r>
              <a:rPr lang="en-US" sz="2000" dirty="0" err="1"/>
              <a:t>Benartzi</a:t>
            </a:r>
            <a:r>
              <a:rPr lang="en-US" sz="2000" dirty="0"/>
              <a:t>, S. (2004). Save More </a:t>
            </a:r>
            <a:r>
              <a:rPr lang="en-US" sz="2000" dirty="0" err="1"/>
              <a:t>Tomorrow</a:t>
            </a:r>
            <a:r>
              <a:rPr lang="en-US" sz="2000" baseline="30000" dirty="0" err="1"/>
              <a:t>TM</a:t>
            </a:r>
            <a:r>
              <a:rPr lang="en-US" sz="2000" dirty="0"/>
              <a:t>: Using Behavioral Economics to Increase Employee Saving. </a:t>
            </a:r>
            <a:r>
              <a:rPr lang="en-US" sz="2000" i="1" dirty="0"/>
              <a:t>Journal of Political Economy</a:t>
            </a:r>
            <a:r>
              <a:rPr lang="en-US" sz="2000" dirty="0"/>
              <a:t>, </a:t>
            </a:r>
            <a:r>
              <a:rPr lang="en-US" sz="2000" i="1" dirty="0"/>
              <a:t>112</a:t>
            </a:r>
            <a:r>
              <a:rPr lang="en-US" sz="2000" dirty="0"/>
              <a:t>(S1), S164–S187. doi:10.1086/380085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Trope, Y., &amp; </a:t>
            </a:r>
            <a:r>
              <a:rPr lang="en-US" sz="2000" dirty="0" err="1"/>
              <a:t>Fishbach</a:t>
            </a:r>
            <a:r>
              <a:rPr lang="en-US" sz="2000" dirty="0"/>
              <a:t>, A. (2000). Counteractive self-control in overcoming temptation. </a:t>
            </a:r>
            <a:r>
              <a:rPr lang="ru-RU" sz="2000" i="1" dirty="0" err="1"/>
              <a:t>Journal</a:t>
            </a:r>
            <a:r>
              <a:rPr lang="ru-RU" sz="2000" i="1" dirty="0"/>
              <a:t> </a:t>
            </a:r>
            <a:r>
              <a:rPr lang="ru-RU" sz="2000" i="1" dirty="0" err="1"/>
              <a:t>of</a:t>
            </a:r>
            <a:r>
              <a:rPr lang="ru-RU" sz="2000" i="1" dirty="0"/>
              <a:t> </a:t>
            </a:r>
            <a:r>
              <a:rPr lang="ru-RU" sz="2000" i="1" dirty="0" err="1"/>
              <a:t>Personality</a:t>
            </a:r>
            <a:r>
              <a:rPr lang="ru-RU" sz="2000" i="1" dirty="0"/>
              <a:t> </a:t>
            </a:r>
            <a:r>
              <a:rPr lang="ru-RU" sz="2000" i="1" dirty="0" err="1"/>
              <a:t>and</a:t>
            </a:r>
            <a:r>
              <a:rPr lang="ru-RU" sz="2000" i="1" dirty="0"/>
              <a:t> </a:t>
            </a:r>
            <a:r>
              <a:rPr lang="ru-RU" sz="2000" i="1" dirty="0" err="1"/>
              <a:t>Social</a:t>
            </a:r>
            <a:r>
              <a:rPr lang="ru-RU" sz="2000" i="1" dirty="0"/>
              <a:t> </a:t>
            </a:r>
            <a:r>
              <a:rPr lang="ru-RU" sz="2000" i="1" dirty="0" err="1"/>
              <a:t>Psychology</a:t>
            </a:r>
            <a:r>
              <a:rPr lang="ru-RU" sz="2000" dirty="0"/>
              <a:t>, </a:t>
            </a:r>
            <a:r>
              <a:rPr lang="ru-RU" sz="2000" i="1" dirty="0"/>
              <a:t>79</a:t>
            </a:r>
            <a:r>
              <a:rPr lang="ru-RU" sz="2000" dirty="0"/>
              <a:t>(4), 493–506. doi:10.1037//0022-3514.79.4.493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0" y="1196752"/>
            <a:ext cx="11588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31727"/>
            <a:ext cx="781455" cy="6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8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 (май)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Знакомство (в </a:t>
            </a:r>
            <a:r>
              <a:rPr lang="ru-RU" dirty="0" err="1" smtClean="0"/>
              <a:t>т.ч</a:t>
            </a:r>
            <a:r>
              <a:rPr lang="ru-RU" dirty="0" smtClean="0"/>
              <a:t>. с системой Пег </a:t>
            </a:r>
            <a:r>
              <a:rPr lang="ru-RU" dirty="0" err="1" smtClean="0"/>
              <a:t>Сингл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Нахождение (</a:t>
            </a:r>
            <a:r>
              <a:rPr lang="ru-RU" dirty="0" err="1" smtClean="0"/>
              <a:t>П.Ерофеева</a:t>
            </a:r>
            <a:r>
              <a:rPr lang="ru-RU" dirty="0" smtClean="0"/>
              <a:t>) и обезвреживание (</a:t>
            </a:r>
            <a:r>
              <a:rPr lang="ru-RU" dirty="0" err="1" smtClean="0"/>
              <a:t>А.Поршнев</a:t>
            </a:r>
            <a:r>
              <a:rPr lang="ru-RU" dirty="0" smtClean="0"/>
              <a:t>) источников</a:t>
            </a:r>
          </a:p>
          <a:p>
            <a:r>
              <a:rPr lang="ru-RU" dirty="0" smtClean="0"/>
              <a:t>Исследование – взгляд рецензента  и редактора (</a:t>
            </a:r>
            <a:r>
              <a:rPr lang="ru-RU" dirty="0" err="1" smtClean="0"/>
              <a:t>Е.Осин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Обсуждение исследований (групповая работа), дневников, технических вопросов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Цель выйти на новый уровень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Привычки эффективные и не очень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 </a:t>
            </a:r>
            <a:r>
              <a:rPr lang="ru-RU" dirty="0" smtClean="0"/>
              <a:t>писать эффективнее</a:t>
            </a:r>
            <a:endParaRPr lang="ru-RU" dirty="0"/>
          </a:p>
          <a:p>
            <a:r>
              <a:rPr lang="ru-RU" dirty="0" smtClean="0"/>
              <a:t>Крайние </a:t>
            </a:r>
            <a:r>
              <a:rPr lang="ru-RU" dirty="0"/>
              <a:t>сроки (регулярность точек отсчета)</a:t>
            </a:r>
          </a:p>
          <a:p>
            <a:r>
              <a:rPr lang="ru-RU" dirty="0"/>
              <a:t>Эффективность регулярной работы</a:t>
            </a:r>
          </a:p>
          <a:p>
            <a:r>
              <a:rPr lang="ru-RU" dirty="0"/>
              <a:t>Мониторинг результатов (предложение по ведению дневника)</a:t>
            </a:r>
          </a:p>
          <a:p>
            <a:r>
              <a:rPr lang="ru-RU" dirty="0"/>
              <a:t>Системы академического письма</a:t>
            </a:r>
          </a:p>
          <a:p>
            <a:r>
              <a:rPr lang="ru-RU" dirty="0" smtClean="0"/>
              <a:t>Групповая </a:t>
            </a:r>
            <a:r>
              <a:rPr lang="ru-RU" dirty="0"/>
              <a:t>работа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1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QV9yIOeqdzOG9ZyWOK4SM_-fbo2wUAPno4UBtpRhc2kb9f1h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76" y="4560"/>
            <a:ext cx="1848124" cy="17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" y="2183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Время, мотивация и крайние сроки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8934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Изменение отношения (с книга легко + выгодно, до трудно и зачем мне это надо?)</a:t>
            </a:r>
          </a:p>
          <a:p>
            <a:pPr marL="0" indent="0">
              <a:buNone/>
            </a:pPr>
            <a:r>
              <a:rPr lang="ru-RU" dirty="0" smtClean="0"/>
              <a:t>Исследование крайних сроков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175151" cy="36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2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Эффективность регулярной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Optimal Levels of Writing Management: A Re-Analysis of </a:t>
            </a:r>
            <a:r>
              <a:rPr lang="en-US" dirty="0" err="1"/>
              <a:t>Boice</a:t>
            </a:r>
            <a:r>
              <a:rPr lang="en-US" dirty="0"/>
              <a:t> (1983</a:t>
            </a:r>
            <a:r>
              <a:rPr lang="en-US" dirty="0" smtClean="0"/>
              <a:t>)</a:t>
            </a:r>
            <a:endParaRPr lang="ru-RU" dirty="0" smtClean="0"/>
          </a:p>
          <a:p>
            <a:pPr marL="0" indent="0">
              <a:buNone/>
            </a:pPr>
            <a:r>
              <a:rPr lang="en-US" sz="2900" i="1" dirty="0"/>
              <a:t>Subject A was a 36-year-old male professor, already well established as an author, </a:t>
            </a:r>
            <a:r>
              <a:rPr lang="en-US" sz="2900" i="1" dirty="0" smtClean="0"/>
              <a:t>who</a:t>
            </a:r>
            <a:r>
              <a:rPr lang="ru-RU" sz="2900" i="1" dirty="0" smtClean="0"/>
              <a:t> </a:t>
            </a:r>
            <a:r>
              <a:rPr lang="en-US" sz="2900" i="1" dirty="0" smtClean="0"/>
              <a:t>reported </a:t>
            </a:r>
            <a:r>
              <a:rPr lang="en-US" sz="2900" i="1" dirty="0"/>
              <a:t>an inability to write over the previous 6 months. He reported being </a:t>
            </a:r>
            <a:r>
              <a:rPr lang="en-US" sz="2900" i="1" dirty="0" smtClean="0"/>
              <a:t>enthusiastic</a:t>
            </a:r>
            <a:r>
              <a:rPr lang="ru-RU" sz="2900" i="1" dirty="0" smtClean="0"/>
              <a:t> </a:t>
            </a:r>
            <a:r>
              <a:rPr lang="en-US" sz="2900" i="1" dirty="0" smtClean="0"/>
              <a:t>about </a:t>
            </a:r>
            <a:r>
              <a:rPr lang="en-US" sz="2900" i="1" dirty="0"/>
              <a:t>employing behavioral principles in the treatment of his writing problem.</a:t>
            </a:r>
          </a:p>
          <a:p>
            <a:pPr marL="0" indent="0">
              <a:buNone/>
            </a:pPr>
            <a:r>
              <a:rPr lang="en-US" sz="2900" i="1" dirty="0" smtClean="0"/>
              <a:t>Subject </a:t>
            </a:r>
            <a:r>
              <a:rPr lang="en-US" sz="2900" i="1" dirty="0"/>
              <a:t>B was a 28-year-old male doctoral student who had coauthored two </a:t>
            </a:r>
            <a:r>
              <a:rPr lang="en-US" sz="2900" i="1" dirty="0" smtClean="0"/>
              <a:t>articles with </a:t>
            </a:r>
            <a:r>
              <a:rPr lang="en-US" sz="2900" i="1" dirty="0"/>
              <a:t>a faculty member in his department but reported feeling unable to write his </a:t>
            </a:r>
            <a:r>
              <a:rPr lang="en-US" sz="2900" i="1" dirty="0" smtClean="0"/>
              <a:t>dissertation. He </a:t>
            </a:r>
            <a:r>
              <a:rPr lang="en-US" sz="2900" i="1" dirty="0"/>
              <a:t>claimed to have put off the project for over a year. Although he expressed </a:t>
            </a:r>
            <a:r>
              <a:rPr lang="en-US" sz="2900" i="1" dirty="0" smtClean="0"/>
              <a:t>a dislike </a:t>
            </a:r>
            <a:r>
              <a:rPr lang="en-US" sz="2900" i="1" dirty="0"/>
              <a:t>for behavioral techniques, he asked for rapid placement into a </a:t>
            </a:r>
            <a:r>
              <a:rPr lang="en-US" sz="2900" i="1" dirty="0" smtClean="0"/>
              <a:t>contingency </a:t>
            </a:r>
            <a:r>
              <a:rPr lang="en-GB" sz="2900" i="1" dirty="0" smtClean="0"/>
              <a:t>program.</a:t>
            </a:r>
          </a:p>
          <a:p>
            <a:pPr marL="0" indent="0">
              <a:buNone/>
            </a:pPr>
            <a:endParaRPr lang="en-US" sz="2900" i="1" dirty="0" smtClean="0"/>
          </a:p>
          <a:p>
            <a:pPr marL="0" indent="0">
              <a:buNone/>
            </a:pPr>
            <a:r>
              <a:rPr lang="ru-RU" dirty="0" smtClean="0"/>
              <a:t>Мониторинг, Решение проблемы «отказа», Поддержка группы, Регулярное обсуждение успехов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82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Графики продуктивности для А,</a:t>
            </a:r>
            <a:r>
              <a:rPr lang="en-US" dirty="0" smtClean="0"/>
              <a:t>B,C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527299" cy="42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 результате? (</a:t>
            </a:r>
            <a:r>
              <a:rPr lang="en-US" dirty="0" err="1" smtClean="0"/>
              <a:t>Boice</a:t>
            </a:r>
            <a:r>
              <a:rPr lang="en-US" dirty="0" smtClean="0"/>
              <a:t> 1989)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771221"/>
              </p:ext>
            </p:extLst>
          </p:nvPr>
        </p:nvGraphicFramePr>
        <p:xfrm>
          <a:off x="467544" y="1196752"/>
          <a:ext cx="8229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Среднее число страниц написанных</a:t>
                      </a:r>
                      <a:r>
                        <a:rPr lang="ru-RU" sz="2400" baseline="0" dirty="0" smtClean="0"/>
                        <a:t> и вычитанных в течении года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Первая группа – пишущие от случая к случаю, в основном большими блоками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Вторая группа (посвящающие</a:t>
                      </a:r>
                      <a:r>
                        <a:rPr lang="ru-RU" sz="2400" baseline="0" dirty="0" smtClean="0"/>
                        <a:t> письму минимум 15 минут каждый день)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64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Третья группы (</a:t>
                      </a:r>
                      <a:r>
                        <a:rPr lang="ru-RU" sz="2400" dirty="0" smtClean="0"/>
                        <a:t>посвящающие</a:t>
                      </a:r>
                      <a:r>
                        <a:rPr lang="ru-RU" sz="2400" baseline="0" dirty="0" smtClean="0"/>
                        <a:t> письму минимум 15 минут каждый день и отвечающие перед кем-то за взятые обязательства)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157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8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stickK.com – </a:t>
            </a:r>
            <a:r>
              <a:rPr lang="ru-RU" dirty="0" smtClean="0"/>
              <a:t>кто готов попробовать?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6" y="1628800"/>
            <a:ext cx="7924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6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1321</Words>
  <Application>Microsoft Office PowerPoint</Application>
  <PresentationFormat>Экран (4:3)</PresentationFormat>
  <Paragraphs>187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Семинар 1. Мастерская публикаций</vt:lpstr>
      <vt:lpstr>Идея</vt:lpstr>
      <vt:lpstr>План работ (май)</vt:lpstr>
      <vt:lpstr>Привычки эффективные и не очень</vt:lpstr>
      <vt:lpstr>Время, мотивация и крайние сроки</vt:lpstr>
      <vt:lpstr>Эффективность регулярной работы</vt:lpstr>
      <vt:lpstr>Графики продуктивности для А,B,C</vt:lpstr>
      <vt:lpstr>Что в результате? (Boice 1989)</vt:lpstr>
      <vt:lpstr>stickK.com – кто готов попробовать?</vt:lpstr>
      <vt:lpstr>Система Пег Сингл  (Single system) http://www.pegboylesingle.com</vt:lpstr>
      <vt:lpstr>Введение</vt:lpstr>
      <vt:lpstr>Обзор системы</vt:lpstr>
      <vt:lpstr>Активное чтение</vt:lpstr>
      <vt:lpstr>Советы по активному чтению</vt:lpstr>
      <vt:lpstr>Двойное чтение</vt:lpstr>
      <vt:lpstr>Использование пометок</vt:lpstr>
      <vt:lpstr>На что еще обращать внимание</vt:lpstr>
      <vt:lpstr>Записи для цитирования</vt:lpstr>
      <vt:lpstr>Цитаты</vt:lpstr>
      <vt:lpstr>Создание списков по записям для цитирования</vt:lpstr>
      <vt:lpstr>Задание для групповой работы</vt:lpstr>
      <vt:lpstr>Презентация PowerPoint</vt:lpstr>
      <vt:lpstr>Шаг 1. Установка FireFox</vt:lpstr>
      <vt:lpstr>Шаг 2. Установка Zotero</vt:lpstr>
      <vt:lpstr>Шаг 3. Установка панели Word</vt:lpstr>
      <vt:lpstr>Шаг 4. Проверка работы</vt:lpstr>
      <vt:lpstr>Шаг 5. Создание библиотеки</vt:lpstr>
      <vt:lpstr>Шаг 6. Использование ссылки </vt:lpstr>
      <vt:lpstr>Шаг 7. Создание библиографии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Пег Сингл  (Single system) http://www.pegboylesingle.com</dc:title>
  <dc:creator>Поршнев</dc:creator>
  <cp:lastModifiedBy>Поршнев</cp:lastModifiedBy>
  <cp:revision>22</cp:revision>
  <dcterms:created xsi:type="dcterms:W3CDTF">2013-04-20T09:24:32Z</dcterms:created>
  <dcterms:modified xsi:type="dcterms:W3CDTF">2013-05-01T09:08:18Z</dcterms:modified>
</cp:coreProperties>
</file>