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9" r:id="rId5"/>
    <p:sldId id="266" r:id="rId6"/>
    <p:sldId id="257" r:id="rId7"/>
    <p:sldId id="259" r:id="rId8"/>
    <p:sldId id="267" r:id="rId9"/>
    <p:sldId id="261" r:id="rId10"/>
    <p:sldId id="262" r:id="rId11"/>
    <p:sldId id="263" r:id="rId12"/>
    <p:sldId id="264" r:id="rId13"/>
    <p:sldId id="265" r:id="rId14"/>
    <p:sldId id="268" r:id="rId15"/>
    <p:sldId id="280" r:id="rId16"/>
    <p:sldId id="270" r:id="rId17"/>
    <p:sldId id="272" r:id="rId18"/>
    <p:sldId id="273" r:id="rId19"/>
    <p:sldId id="271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514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17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77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89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63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70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08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8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3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72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57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76845-29C8-46E2-8D0E-C69D692B11BE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1B49C-7F0F-42CE-B755-E9D095191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3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Статья глазами рецензента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541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Структура статьи с эмпирическим исследованием (по </a:t>
            </a:r>
            <a:r>
              <a:rPr lang="en-US" sz="4000" smtClean="0"/>
              <a:t>APA</a:t>
            </a:r>
            <a:r>
              <a:rPr lang="ru-RU" sz="4000" smtClean="0"/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925"/>
            <a:ext cx="8229600" cy="5045075"/>
          </a:xfrm>
        </p:spPr>
        <p:txBody>
          <a:bodyPr/>
          <a:lstStyle/>
          <a:p>
            <a:pPr eaLnBrk="1" hangingPunct="1"/>
            <a:r>
              <a:rPr lang="ru-RU" sz="2400" smtClean="0"/>
              <a:t>Название</a:t>
            </a:r>
            <a:r>
              <a:rPr lang="en-US" sz="2400" smtClean="0"/>
              <a:t> (title)</a:t>
            </a:r>
          </a:p>
          <a:p>
            <a:pPr eaLnBrk="1" hangingPunct="1"/>
            <a:r>
              <a:rPr lang="ru-RU" sz="2400" smtClean="0"/>
              <a:t>Информация об авторах, аффилиация</a:t>
            </a:r>
          </a:p>
          <a:p>
            <a:pPr eaLnBrk="1" hangingPunct="1"/>
            <a:r>
              <a:rPr lang="ru-RU" sz="2400" smtClean="0"/>
              <a:t>Аннотация (</a:t>
            </a:r>
            <a:r>
              <a:rPr lang="en-US" sz="2400" smtClean="0"/>
              <a:t>abstract) 150-250 </a:t>
            </a:r>
            <a:r>
              <a:rPr lang="ru-RU" sz="2400" smtClean="0"/>
              <a:t>слов</a:t>
            </a:r>
          </a:p>
          <a:p>
            <a:pPr eaLnBrk="1" hangingPunct="1"/>
            <a:r>
              <a:rPr lang="ru-RU" sz="2400" smtClean="0"/>
              <a:t>Введение (</a:t>
            </a:r>
            <a:r>
              <a:rPr lang="en-US" sz="2400" smtClean="0"/>
              <a:t>introduction)</a:t>
            </a:r>
          </a:p>
          <a:p>
            <a:pPr eaLnBrk="1" hangingPunct="1"/>
            <a:r>
              <a:rPr lang="ru-RU" sz="2400" smtClean="0"/>
              <a:t>Методы (</a:t>
            </a:r>
            <a:r>
              <a:rPr lang="en-US" sz="2400" smtClean="0"/>
              <a:t>methods)</a:t>
            </a:r>
          </a:p>
          <a:p>
            <a:pPr lvl="1" eaLnBrk="1" hangingPunct="1"/>
            <a:r>
              <a:rPr lang="en-US" sz="2400" smtClean="0"/>
              <a:t>Aim, Design, Instruments, Procedure, Sample</a:t>
            </a:r>
          </a:p>
          <a:p>
            <a:pPr eaLnBrk="1" hangingPunct="1"/>
            <a:r>
              <a:rPr lang="ru-RU" sz="2400" smtClean="0"/>
              <a:t>Результаты (</a:t>
            </a:r>
            <a:r>
              <a:rPr lang="en-US" sz="2400" smtClean="0"/>
              <a:t>results)</a:t>
            </a:r>
          </a:p>
          <a:p>
            <a:pPr eaLnBrk="1" hangingPunct="1"/>
            <a:r>
              <a:rPr lang="ru-RU" sz="2400" smtClean="0"/>
              <a:t>Обсуждение (</a:t>
            </a:r>
            <a:r>
              <a:rPr lang="en-US" sz="2400" smtClean="0"/>
              <a:t>discussion)</a:t>
            </a:r>
          </a:p>
          <a:p>
            <a:pPr eaLnBrk="1" hangingPunct="1"/>
            <a:r>
              <a:rPr lang="ru-RU" sz="2400" smtClean="0"/>
              <a:t>Литература (</a:t>
            </a:r>
            <a:r>
              <a:rPr lang="en-US" sz="2400" smtClean="0"/>
              <a:t>references)</a:t>
            </a:r>
          </a:p>
          <a:p>
            <a:pPr eaLnBrk="1" hangingPunct="1"/>
            <a:r>
              <a:rPr lang="ru-RU" sz="2400" smtClean="0"/>
              <a:t>Приложения (</a:t>
            </a:r>
            <a:r>
              <a:rPr lang="en-US" sz="2400" smtClean="0"/>
              <a:t>appendices)</a:t>
            </a:r>
          </a:p>
          <a:p>
            <a:pPr lvl="1" eaLnBrk="1" hangingPunct="1"/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961783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Представление эмпирических данных по стандартам </a:t>
            </a:r>
            <a:r>
              <a:rPr lang="en-US" smtClean="0"/>
              <a:t>APA</a:t>
            </a:r>
            <a:endParaRPr lang="ru-RU" smtClean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n-US" sz="2400" smtClean="0"/>
              <a:t>C</a:t>
            </a:r>
            <a:r>
              <a:rPr lang="ru-RU" sz="2400" smtClean="0"/>
              <a:t>тандартный вид таблиц данных для наиболее популярных матметодов = легко разобраться.</a:t>
            </a:r>
            <a:endParaRPr lang="en-US" sz="2400" smtClean="0"/>
          </a:p>
          <a:p>
            <a:r>
              <a:rPr lang="ru-RU" sz="2400" smtClean="0"/>
              <a:t>Давать не только результат проверки значимости, но и точную информацию о размере эффекта (для мета-анализа):</a:t>
            </a:r>
          </a:p>
          <a:p>
            <a:pPr lvl="1"/>
            <a:r>
              <a:rPr lang="ru-RU" sz="2000" smtClean="0"/>
              <a:t>например, для корреляции </a:t>
            </a:r>
            <a:r>
              <a:rPr lang="en-US" sz="2000" smtClean="0"/>
              <a:t>Z = r * </a:t>
            </a:r>
            <a:r>
              <a:rPr lang="ru-RU" sz="2000" smtClean="0"/>
              <a:t>корень(</a:t>
            </a:r>
            <a:r>
              <a:rPr lang="en-US" sz="2000" smtClean="0"/>
              <a:t>N), </a:t>
            </a:r>
            <a:r>
              <a:rPr lang="ru-RU" sz="2000" smtClean="0"/>
              <a:t>где </a:t>
            </a:r>
            <a:r>
              <a:rPr lang="en-US" sz="2000" smtClean="0"/>
              <a:t>Z – </a:t>
            </a:r>
            <a:r>
              <a:rPr lang="ru-RU" sz="2000" smtClean="0"/>
              <a:t>значение нормального распределения, соответствующее уровню значимости, </a:t>
            </a:r>
            <a:r>
              <a:rPr lang="en-US" sz="2000" smtClean="0"/>
              <a:t>N – </a:t>
            </a:r>
            <a:r>
              <a:rPr lang="ru-RU" sz="2000" smtClean="0"/>
              <a:t>количество наблюдений в выборке; соответственно, в публикации должны быть представлены как минимум 2 из 3 членов уравнения, чтобы при мета-анализе можно было рассчитать недостающий.</a:t>
            </a:r>
          </a:p>
        </p:txBody>
      </p:sp>
    </p:spTree>
    <p:extLst>
      <p:ext uri="{BB962C8B-B14F-4D97-AF65-F5344CB8AC3E}">
        <p14:creationId xmlns:p14="http://schemas.microsoft.com/office/powerpoint/2010/main" val="1290473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smtClean="0"/>
              <a:t>Советы по представлению данных эмпирического исследования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r>
              <a:rPr lang="ru-RU" sz="2400" smtClean="0"/>
              <a:t>Давать в тексте полную информацию обо всех действиях по сбору и обработке данных, чтобы процедуру можно было повторить</a:t>
            </a:r>
          </a:p>
          <a:p>
            <a:r>
              <a:rPr lang="ru-RU" sz="2400" smtClean="0"/>
              <a:t>Давать в тексте полную информацию о результатах: уровень значимости </a:t>
            </a:r>
            <a:r>
              <a:rPr lang="ru-RU" sz="2400" b="1" smtClean="0"/>
              <a:t>и</a:t>
            </a:r>
            <a:r>
              <a:rPr lang="ru-RU" sz="2400" smtClean="0"/>
              <a:t> размер эффекта</a:t>
            </a:r>
          </a:p>
          <a:p>
            <a:r>
              <a:rPr lang="ru-RU" sz="2400" smtClean="0"/>
              <a:t>Представлять количественные данные в общепринятой форме (таблицы по стандартам </a:t>
            </a:r>
            <a:r>
              <a:rPr lang="en-US" sz="2400" smtClean="0"/>
              <a:t>APA)</a:t>
            </a:r>
          </a:p>
          <a:p>
            <a:r>
              <a:rPr lang="ru-RU" sz="2400" smtClean="0"/>
              <a:t>Не перегружать текст результатами: лучше выбрать самое важное и представить это как следует</a:t>
            </a:r>
          </a:p>
          <a:p>
            <a:r>
              <a:rPr lang="ru-RU" sz="2400" smtClean="0"/>
              <a:t>Можно разбить большое исследование на несколько публикаций, но нужно чётко указать, как они соотносятся друг с другом (не должны повторять)</a:t>
            </a:r>
          </a:p>
        </p:txBody>
      </p:sp>
    </p:spTree>
    <p:extLst>
      <p:ext uri="{BB962C8B-B14F-4D97-AF65-F5344CB8AC3E}">
        <p14:creationId xmlns:p14="http://schemas.microsoft.com/office/powerpoint/2010/main" val="1481871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Оформление ссылок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r>
              <a:rPr lang="ru-RU" sz="2400" smtClean="0"/>
              <a:t>Одна и та же ссылка в разных стандартах выглядит по-разному:</a:t>
            </a:r>
          </a:p>
          <a:p>
            <a:pPr lvl="1"/>
            <a:r>
              <a:rPr lang="ru-RU" sz="2000" b="1" smtClean="0"/>
              <a:t>ГОСТ</a:t>
            </a:r>
            <a:r>
              <a:rPr lang="ru-RU" sz="2000" smtClean="0"/>
              <a:t>: </a:t>
            </a:r>
            <a:r>
              <a:rPr lang="en-US" sz="2000" smtClean="0"/>
              <a:t>Diener E., Emmons R. A., Larsen R. J., Griffin S. The Satisfaction With Life Scale // </a:t>
            </a:r>
            <a:r>
              <a:rPr lang="en-US" sz="2000" i="1" smtClean="0"/>
              <a:t>Journal of Personality Assessment</a:t>
            </a:r>
            <a:r>
              <a:rPr lang="ru-RU" sz="2000" smtClean="0"/>
              <a:t>.</a:t>
            </a:r>
            <a:r>
              <a:rPr lang="en-US" sz="2000" smtClean="0"/>
              <a:t> 1985</a:t>
            </a:r>
            <a:r>
              <a:rPr lang="ru-RU" sz="2000" smtClean="0"/>
              <a:t>.</a:t>
            </a:r>
            <a:r>
              <a:rPr lang="en-US" sz="2000" smtClean="0"/>
              <a:t> Vol. 49</a:t>
            </a:r>
            <a:r>
              <a:rPr lang="ru-RU" sz="2000" smtClean="0"/>
              <a:t>.</a:t>
            </a:r>
            <a:r>
              <a:rPr lang="en-US" sz="2000" smtClean="0"/>
              <a:t> P. 71–75.</a:t>
            </a:r>
            <a:endParaRPr lang="ru-RU" sz="2000" smtClean="0"/>
          </a:p>
          <a:p>
            <a:pPr lvl="1"/>
            <a:r>
              <a:rPr lang="en-US" sz="2000" b="1" smtClean="0"/>
              <a:t>APA</a:t>
            </a:r>
            <a:r>
              <a:rPr lang="en-US" sz="2000" smtClean="0"/>
              <a:t>: Diener, E., Emmons, R. A., Larsen, R. J., Griffin, S. (1985). The Satisfaction With Life Scale. </a:t>
            </a:r>
            <a:r>
              <a:rPr lang="en-US" sz="2000" i="1" smtClean="0"/>
              <a:t>Journal of Personality Assessment</a:t>
            </a:r>
            <a:r>
              <a:rPr lang="en-US" sz="2000" smtClean="0"/>
              <a:t>, 49, 71–75.</a:t>
            </a:r>
            <a:endParaRPr lang="ru-RU" sz="2000" smtClean="0"/>
          </a:p>
          <a:p>
            <a:r>
              <a:rPr lang="ru-RU" sz="2400" smtClean="0"/>
              <a:t>Российские журналы постепенно переходят на стандарт </a:t>
            </a:r>
            <a:r>
              <a:rPr lang="en-US" sz="2400" smtClean="0"/>
              <a:t>APA.</a:t>
            </a:r>
            <a:endParaRPr lang="ru-RU" sz="2400" smtClean="0"/>
          </a:p>
          <a:p>
            <a:r>
              <a:rPr lang="ru-RU" sz="2400" smtClean="0"/>
              <a:t>Помочь в хранении и оформлении ссылок могут программы-библиографические менеджеры</a:t>
            </a:r>
            <a:r>
              <a:rPr lang="en-US" sz="2400" smtClean="0"/>
              <a:t>, </a:t>
            </a:r>
            <a:r>
              <a:rPr lang="ru-RU" sz="2400" smtClean="0"/>
              <a:t>такие как </a:t>
            </a:r>
            <a:r>
              <a:rPr lang="en-US" sz="2400" smtClean="0"/>
              <a:t>Zotero, Mendeley </a:t>
            </a:r>
            <a:r>
              <a:rPr lang="ru-RU" sz="2400" smtClean="0"/>
              <a:t>и др.</a:t>
            </a:r>
          </a:p>
          <a:p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1211301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smtClean="0"/>
              <a:t>Рецензия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r>
              <a:rPr lang="ru-RU" smtClean="0"/>
              <a:t>Основным </a:t>
            </a:r>
            <a:r>
              <a:rPr lang="ru-RU"/>
              <a:t>содержанием рецензии </a:t>
            </a:r>
            <a:r>
              <a:rPr lang="ru-RU"/>
              <a:t>является </a:t>
            </a:r>
            <a:r>
              <a:rPr lang="ru-RU" smtClean="0"/>
              <a:t>критика</a:t>
            </a:r>
            <a:r>
              <a:rPr lang="ru-RU"/>
              <a:t> </a:t>
            </a:r>
            <a:r>
              <a:rPr lang="ru-RU" smtClean="0"/>
              <a:t>и оценка или предложения по доработке.</a:t>
            </a:r>
          </a:p>
          <a:p>
            <a:r>
              <a:rPr lang="ru-RU" smtClean="0"/>
              <a:t>Оценка исследования всегда даётся в соотношении с контекстом конкретного журнала:</a:t>
            </a:r>
          </a:p>
          <a:p>
            <a:pPr lvl="1"/>
            <a:r>
              <a:rPr lang="ru-RU" smtClean="0"/>
              <a:t>вносит ли исследование достаточно существенный (для данного журнала) вклад в понимание предметной области?</a:t>
            </a:r>
          </a:p>
          <a:p>
            <a:pPr lvl="1"/>
            <a:r>
              <a:rPr lang="ru-RU" smtClean="0"/>
              <a:t>достаточно ли оно валидно, надёжны ли данные?</a:t>
            </a:r>
          </a:p>
        </p:txBody>
      </p:sp>
    </p:spTree>
    <p:extLst>
      <p:ext uri="{BB962C8B-B14F-4D97-AF65-F5344CB8AC3E}">
        <p14:creationId xmlns:p14="http://schemas.microsoft.com/office/powerpoint/2010/main" val="85541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Структура рецензии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/>
              <a:t>Рецензия может содержать краткую констатирующую </a:t>
            </a:r>
            <a:r>
              <a:rPr lang="ru-RU"/>
              <a:t>часть </a:t>
            </a:r>
            <a:r>
              <a:rPr lang="ru-RU" smtClean="0"/>
              <a:t>.</a:t>
            </a:r>
          </a:p>
          <a:p>
            <a:r>
              <a:rPr lang="ru-RU" smtClean="0"/>
              <a:t>Рецензия </a:t>
            </a:r>
            <a:r>
              <a:rPr lang="ru-RU"/>
              <a:t>может </a:t>
            </a:r>
            <a:r>
              <a:rPr lang="ru-RU"/>
              <a:t>быть </a:t>
            </a:r>
            <a:r>
              <a:rPr lang="ru-RU" smtClean="0"/>
              <a:t>построена:</a:t>
            </a:r>
          </a:p>
          <a:p>
            <a:pPr lvl="1"/>
            <a:r>
              <a:rPr lang="ru-RU" smtClean="0"/>
              <a:t> </a:t>
            </a:r>
            <a:r>
              <a:rPr lang="ru-RU"/>
              <a:t>по принципу «достоинства исследования – недостатки исследования</a:t>
            </a:r>
            <a:r>
              <a:rPr lang="ru-RU"/>
              <a:t>», </a:t>
            </a:r>
            <a:endParaRPr lang="ru-RU" smtClean="0"/>
          </a:p>
          <a:p>
            <a:pPr lvl="1"/>
            <a:r>
              <a:rPr lang="ru-RU" smtClean="0"/>
              <a:t>по </a:t>
            </a:r>
            <a:r>
              <a:rPr lang="ru-RU"/>
              <a:t>разделам статьи с выделением позитивных и негативных сторон каждого </a:t>
            </a:r>
            <a:r>
              <a:rPr lang="ru-RU"/>
              <a:t>из </a:t>
            </a:r>
            <a:r>
              <a:rPr lang="ru-RU" smtClean="0"/>
              <a:t>них;</a:t>
            </a:r>
          </a:p>
          <a:p>
            <a:pPr lvl="1"/>
            <a:r>
              <a:rPr lang="ru-RU" smtClean="0"/>
              <a:t>в свободном формате («аргументированное мнение», как правило, краткое).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444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Примерный план рецензии 1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/>
              <a:t>Теоретический обзор</a:t>
            </a:r>
            <a:r>
              <a:rPr lang="ru-RU"/>
              <a:t>. </a:t>
            </a:r>
            <a:r>
              <a:rPr lang="ru-RU" smtClean="0"/>
              <a:t>Достаточен ли т.о. </a:t>
            </a:r>
            <a:r>
              <a:rPr lang="ru-RU"/>
              <a:t>для обоснования необходимости исследования авторов</a:t>
            </a:r>
            <a:r>
              <a:rPr lang="ru-RU"/>
              <a:t>? </a:t>
            </a:r>
            <a:r>
              <a:rPr lang="ru-RU" smtClean="0"/>
              <a:t>Логично ли построен? Отражает ли он современное состояние проблемы?</a:t>
            </a:r>
            <a:endParaRPr lang="ru-RU"/>
          </a:p>
          <a:p>
            <a:pPr lvl="0"/>
            <a:r>
              <a:rPr lang="ru-RU" b="1"/>
              <a:t>Достоинства и недостатки плана исследования</a:t>
            </a:r>
            <a:r>
              <a:rPr lang="ru-RU"/>
              <a:t>: перечислены в статье Стернберга и Григоренко (2006).</a:t>
            </a:r>
          </a:p>
          <a:p>
            <a:pPr lvl="0"/>
            <a:r>
              <a:rPr lang="ru-RU" b="1"/>
              <a:t>Обработка результатов</a:t>
            </a:r>
            <a:r>
              <a:rPr lang="ru-RU"/>
              <a:t>: корректно ли выбраны и применены методы обработки данных?</a:t>
            </a:r>
          </a:p>
          <a:p>
            <a:pPr lvl="0"/>
            <a:r>
              <a:rPr lang="ru-RU" b="1"/>
              <a:t>Представление результатов</a:t>
            </a:r>
            <a:r>
              <a:rPr lang="ru-RU"/>
              <a:t>: достаточно ли </a:t>
            </a:r>
            <a:r>
              <a:rPr lang="ru-RU"/>
              <a:t>полно </a:t>
            </a:r>
            <a:r>
              <a:rPr lang="ru-RU" smtClean="0"/>
              <a:t>и грамотно представлены </a:t>
            </a:r>
            <a:r>
              <a:rPr lang="ru-RU"/>
              <a:t>результаты исследования?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95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Примерный план рецензии 2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/>
              <a:t>Обсуждение результатов</a:t>
            </a:r>
            <a:r>
              <a:rPr lang="ru-RU"/>
              <a:t>. Даёт ли автор рефлексию недостатков исследования, обсуждение альтернативных </a:t>
            </a:r>
            <a:r>
              <a:rPr lang="ru-RU"/>
              <a:t>интерпретаций </a:t>
            </a:r>
            <a:r>
              <a:rPr lang="ru-RU" smtClean="0"/>
              <a:t>результатов? </a:t>
            </a:r>
            <a:r>
              <a:rPr lang="ru-RU"/>
              <a:t>Анализирует ли полученные результаты исследования в свете </a:t>
            </a:r>
            <a:r>
              <a:rPr lang="ru-RU"/>
              <a:t>данных </a:t>
            </a:r>
            <a:r>
              <a:rPr lang="ru-RU" smtClean="0"/>
              <a:t>других </a:t>
            </a:r>
            <a:r>
              <a:rPr lang="ru-RU"/>
              <a:t>исследований?</a:t>
            </a:r>
          </a:p>
          <a:p>
            <a:pPr lvl="0"/>
            <a:r>
              <a:rPr lang="ru-RU" b="1"/>
              <a:t>Выводы</a:t>
            </a:r>
            <a:r>
              <a:rPr lang="ru-RU"/>
              <a:t>: являются ли они обоснованными полученными результатами?</a:t>
            </a:r>
          </a:p>
          <a:p>
            <a:pPr lvl="0"/>
            <a:r>
              <a:rPr lang="ru-RU" b="1"/>
              <a:t>Оформление и </a:t>
            </a:r>
            <a:r>
              <a:rPr lang="ru-RU" b="1"/>
              <a:t>структура </a:t>
            </a:r>
            <a:r>
              <a:rPr lang="ru-RU" b="1" smtClean="0"/>
              <a:t>статьи</a:t>
            </a:r>
            <a:r>
              <a:rPr lang="ru-RU" smtClean="0"/>
              <a:t>. </a:t>
            </a:r>
            <a:r>
              <a:rPr lang="ru-RU"/>
              <a:t>Соответствует ли структура статьи стандартам </a:t>
            </a:r>
            <a:r>
              <a:rPr lang="en-US"/>
              <a:t>APA</a:t>
            </a:r>
            <a:r>
              <a:rPr lang="ru-RU"/>
              <a:t>? Является ли структура статьи ясной? Есть ли отклонения от стандартов </a:t>
            </a:r>
            <a:r>
              <a:rPr lang="en-US"/>
              <a:t>APA </a:t>
            </a:r>
            <a:r>
              <a:rPr lang="ru-RU"/>
              <a:t>в оформлении результатов? Нет ли тенденциозных высказываний или «ярлыков», применяемых к группам людей с различным гендером, статусом психического здоровья и </a:t>
            </a:r>
            <a:r>
              <a:rPr lang="ru-RU"/>
              <a:t>т.д</a:t>
            </a:r>
            <a:r>
              <a:rPr lang="ru-RU" smtClean="0"/>
              <a:t>.?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164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Sternberg: </a:t>
            </a:r>
            <a:r>
              <a:rPr lang="ru-RU" smtClean="0"/>
              <a:t>Критерии качества теорий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Clarity and Detail</a:t>
            </a:r>
          </a:p>
          <a:p>
            <a:r>
              <a:rPr lang="en-US" smtClean="0"/>
              <a:t>Original Substantive Contribution (8 </a:t>
            </a:r>
            <a:r>
              <a:rPr lang="ru-RU" smtClean="0"/>
              <a:t>видов)</a:t>
            </a:r>
          </a:p>
          <a:p>
            <a:r>
              <a:rPr lang="en-US" smtClean="0"/>
              <a:t>Relation to Past Work</a:t>
            </a:r>
          </a:p>
          <a:p>
            <a:r>
              <a:rPr lang="en-US" smtClean="0"/>
              <a:t>Falsifiability</a:t>
            </a:r>
          </a:p>
          <a:p>
            <a:r>
              <a:rPr lang="en-US" smtClean="0"/>
              <a:t>Generalizability</a:t>
            </a:r>
          </a:p>
          <a:p>
            <a:r>
              <a:rPr lang="en-US" smtClean="0"/>
              <a:t>Discriminability</a:t>
            </a:r>
          </a:p>
          <a:p>
            <a:r>
              <a:rPr lang="en-US" smtClean="0"/>
              <a:t>Internal Consistency</a:t>
            </a:r>
          </a:p>
          <a:p>
            <a:r>
              <a:rPr lang="en-US" smtClean="0"/>
              <a:t>Correspondence to Past Data</a:t>
            </a:r>
          </a:p>
          <a:p>
            <a:r>
              <a:rPr lang="en-US" smtClean="0"/>
              <a:t>Prediction</a:t>
            </a:r>
          </a:p>
          <a:p>
            <a:r>
              <a:rPr lang="en-US" smtClean="0"/>
              <a:t>Parsimony</a:t>
            </a:r>
          </a:p>
          <a:p>
            <a:r>
              <a:rPr lang="en-US" smtClean="0"/>
              <a:t>Excitement</a:t>
            </a:r>
          </a:p>
        </p:txBody>
      </p:sp>
    </p:spTree>
    <p:extLst>
      <p:ext uri="{BB962C8B-B14F-4D97-AF65-F5344CB8AC3E}">
        <p14:creationId xmlns:p14="http://schemas.microsoft.com/office/powerpoint/2010/main" val="3744419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Sternberg &amp; Grigorenko: </a:t>
            </a:r>
            <a:r>
              <a:rPr lang="ru-RU" smtClean="0"/>
              <a:t>Методы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Выборка</a:t>
            </a:r>
          </a:p>
          <a:p>
            <a:pPr lvl="1"/>
            <a:r>
              <a:rPr lang="ru-RU" smtClean="0"/>
              <a:t>Достаточный ли объём?</a:t>
            </a:r>
          </a:p>
          <a:p>
            <a:pPr lvl="1"/>
            <a:r>
              <a:rPr lang="ru-RU" smtClean="0"/>
              <a:t>Подходящая ли популяция использована?</a:t>
            </a:r>
          </a:p>
          <a:p>
            <a:pPr lvl="1"/>
            <a:r>
              <a:rPr lang="ru-RU" smtClean="0"/>
              <a:t>Сбалансирована ли выборка по демографии?</a:t>
            </a:r>
          </a:p>
          <a:p>
            <a:pPr lvl="1"/>
            <a:r>
              <a:rPr lang="ru-RU" smtClean="0"/>
              <a:t>Для лонгитюдов: есть ли выпадение, сторонние эффекты смешения?</a:t>
            </a:r>
          </a:p>
          <a:p>
            <a:pPr lvl="1"/>
            <a:r>
              <a:rPr lang="ru-RU" smtClean="0"/>
              <a:t>Для срезов: сравнимы ли когорты? Подходят ли методики для разных возрастных групп?</a:t>
            </a:r>
          </a:p>
          <a:p>
            <a:pPr lvl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9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smtClean="0"/>
              <a:t>Рецензирование в журналах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Journal of Positive Psychology</a:t>
            </a:r>
          </a:p>
          <a:p>
            <a:r>
              <a:rPr lang="en-US" smtClean="0"/>
              <a:t>Journal of Cross-Cultural Psychology</a:t>
            </a:r>
          </a:p>
          <a:p>
            <a:r>
              <a:rPr lang="en-US" smtClean="0"/>
              <a:t>Depression and Anxiety</a:t>
            </a:r>
          </a:p>
          <a:p>
            <a:r>
              <a:rPr lang="en-US" smtClean="0"/>
              <a:t>International Journal of Psychology</a:t>
            </a:r>
            <a:endParaRPr lang="en-US"/>
          </a:p>
          <a:p>
            <a:r>
              <a:rPr lang="en-US" smtClean="0"/>
              <a:t>International Journal of Well-Being</a:t>
            </a:r>
          </a:p>
          <a:p>
            <a:r>
              <a:rPr lang="en-US" smtClean="0"/>
              <a:t>Europe’s Journal of Psychology</a:t>
            </a:r>
          </a:p>
          <a:p>
            <a:r>
              <a:rPr lang="ru-RU" smtClean="0"/>
              <a:t>Психология. Журнал ВШЭ</a:t>
            </a:r>
          </a:p>
          <a:p>
            <a:r>
              <a:rPr lang="ru-RU" smtClean="0"/>
              <a:t>Вопросы психологии</a:t>
            </a:r>
          </a:p>
          <a:p>
            <a:r>
              <a:rPr lang="ru-RU" smtClean="0"/>
              <a:t>Организационная психология</a:t>
            </a:r>
          </a:p>
          <a:p>
            <a:r>
              <a:rPr lang="ru-RU" smtClean="0"/>
              <a:t>Препринты ПФИ ВШЭ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14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Sternberg &amp; Grigorenko: </a:t>
            </a:r>
            <a:r>
              <a:rPr lang="ru-RU" smtClean="0"/>
              <a:t>Методы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Материалы</a:t>
            </a:r>
          </a:p>
          <a:p>
            <a:pPr lvl="1"/>
            <a:r>
              <a:rPr lang="ru-RU" smtClean="0"/>
              <a:t>Подходят ли материалы для респондентов?</a:t>
            </a:r>
          </a:p>
          <a:p>
            <a:pPr lvl="1"/>
            <a:r>
              <a:rPr lang="ru-RU" smtClean="0"/>
              <a:t>Понятны ли материалы респондентам так, как понимает их экспериментатор?</a:t>
            </a:r>
          </a:p>
          <a:p>
            <a:pPr lvl="1"/>
            <a:r>
              <a:rPr lang="ru-RU" smtClean="0"/>
              <a:t>Мотивированы ли респонденты?</a:t>
            </a:r>
          </a:p>
          <a:p>
            <a:pPr lvl="1"/>
            <a:r>
              <a:rPr lang="ru-RU" smtClean="0"/>
              <a:t>Адекватно ли материалы операционализируют изучаемые теоретические конструкты?</a:t>
            </a:r>
          </a:p>
          <a:p>
            <a:pPr lvl="1"/>
            <a:r>
              <a:rPr lang="ru-RU" smtClean="0"/>
              <a:t>Удовлетворительно ли описание материалов?</a:t>
            </a:r>
          </a:p>
          <a:p>
            <a:pPr lvl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18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Sternberg &amp; Grigorenko: </a:t>
            </a:r>
            <a:r>
              <a:rPr lang="ru-RU" smtClean="0"/>
              <a:t>Методы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План исследования</a:t>
            </a:r>
          </a:p>
          <a:p>
            <a:pPr lvl="1"/>
            <a:r>
              <a:rPr lang="ru-RU" smtClean="0"/>
              <a:t>Каков принцип разбиения на группы?</a:t>
            </a:r>
          </a:p>
          <a:p>
            <a:pPr lvl="1"/>
            <a:r>
              <a:rPr lang="ru-RU" smtClean="0"/>
              <a:t>Есть ли контрольные группы?</a:t>
            </a:r>
          </a:p>
          <a:p>
            <a:pPr lvl="1"/>
            <a:r>
              <a:rPr lang="ru-RU" smtClean="0"/>
              <a:t>Продуман ли в целом дизайн?</a:t>
            </a:r>
          </a:p>
          <a:p>
            <a:pPr lvl="1"/>
            <a:r>
              <a:rPr lang="ru-RU" smtClean="0"/>
              <a:t>Подходит ли зависимая переменная к гипотезам и соответствует ли выводам?</a:t>
            </a:r>
          </a:p>
          <a:p>
            <a:pPr lvl="1"/>
            <a:r>
              <a:rPr lang="ru-RU" smtClean="0"/>
              <a:t>Подходят ли независимые переменные гипотезам и выводам?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55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Sternberg &amp; Grigorenko: </a:t>
            </a:r>
            <a:r>
              <a:rPr lang="ru-RU" smtClean="0"/>
              <a:t>Методы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u-RU" smtClean="0"/>
              <a:t>Процедура</a:t>
            </a:r>
          </a:p>
          <a:p>
            <a:pPr lvl="1"/>
            <a:r>
              <a:rPr lang="ru-RU" smtClean="0"/>
              <a:t>Чётко ли показана процедура?</a:t>
            </a:r>
          </a:p>
          <a:p>
            <a:pPr lvl="1"/>
            <a:r>
              <a:rPr lang="ru-RU" smtClean="0"/>
              <a:t>Нет ли пропущенных шагов?</a:t>
            </a:r>
          </a:p>
          <a:p>
            <a:pPr lvl="1"/>
            <a:r>
              <a:rPr lang="ru-RU" smtClean="0"/>
              <a:t>Подходит ли процедура для гипотез?</a:t>
            </a:r>
          </a:p>
          <a:p>
            <a:pPr lvl="1"/>
            <a:r>
              <a:rPr lang="ru-RU" smtClean="0"/>
              <a:t>Описано ли оборудование?</a:t>
            </a:r>
          </a:p>
          <a:p>
            <a:pPr lvl="1"/>
            <a:r>
              <a:rPr lang="ru-RU" smtClean="0"/>
              <a:t>Выполнены ли этические нормы (информированное согласие, дебрифинг).</a:t>
            </a:r>
          </a:p>
          <a:p>
            <a:pPr lvl="1"/>
            <a:r>
              <a:rPr lang="ru-RU" smtClean="0"/>
              <a:t>Было ли что-то неэтичное в исследовании?</a:t>
            </a:r>
          </a:p>
          <a:p>
            <a:pPr lvl="1"/>
            <a:r>
              <a:rPr lang="ru-RU" smtClean="0"/>
              <a:t>Подходит ли процедура респондентам?</a:t>
            </a:r>
          </a:p>
          <a:p>
            <a:pPr lvl="1"/>
            <a:r>
              <a:rPr lang="ru-RU" smtClean="0"/>
              <a:t>Если были ошибки, влияют ли они на валидность?</a:t>
            </a:r>
          </a:p>
        </p:txBody>
      </p:sp>
    </p:spTree>
    <p:extLst>
      <p:ext uri="{BB962C8B-B14F-4D97-AF65-F5344CB8AC3E}">
        <p14:creationId xmlns:p14="http://schemas.microsoft.com/office/powerpoint/2010/main" val="3956830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Sternberg &amp; Grigorenko: </a:t>
            </a:r>
            <a:r>
              <a:rPr lang="ru-RU" smtClean="0"/>
              <a:t>Методы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smtClean="0"/>
              <a:t>Гипотезы</a:t>
            </a:r>
          </a:p>
          <a:p>
            <a:pPr lvl="1"/>
            <a:r>
              <a:rPr lang="ru-RU" smtClean="0"/>
              <a:t>Ясно ли, как гипотезы следуют из теории?</a:t>
            </a:r>
          </a:p>
          <a:p>
            <a:pPr lvl="1"/>
            <a:r>
              <a:rPr lang="ru-RU" smtClean="0"/>
              <a:t>Соответствуют ли гипотезы имеющимся данным? Если нет, объясняется ли это?</a:t>
            </a:r>
          </a:p>
          <a:p>
            <a:pPr lvl="1"/>
            <a:r>
              <a:rPr lang="ru-RU" smtClean="0"/>
              <a:t>Правдоподобны ли гипотезы?</a:t>
            </a:r>
          </a:p>
          <a:p>
            <a:pPr lvl="1"/>
            <a:r>
              <a:rPr lang="ru-RU" smtClean="0"/>
              <a:t>Интересны ли гипотезы?</a:t>
            </a:r>
          </a:p>
          <a:p>
            <a:pPr lvl="1"/>
            <a:r>
              <a:rPr lang="ru-RU" smtClean="0"/>
              <a:t>Согласуются ли гипотезы друг с другом?</a:t>
            </a:r>
          </a:p>
          <a:p>
            <a:pPr lvl="1"/>
            <a:r>
              <a:rPr lang="ru-RU" smtClean="0"/>
              <a:t>Проверяемы ли они?</a:t>
            </a:r>
          </a:p>
          <a:p>
            <a:pPr lvl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56382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0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Рецензирование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Западные журналы </a:t>
            </a:r>
            <a:r>
              <a:rPr lang="en-US" smtClean="0"/>
              <a:t>peer-review: </a:t>
            </a:r>
            <a:r>
              <a:rPr lang="ru-RU" smtClean="0"/>
              <a:t>2</a:t>
            </a:r>
            <a:r>
              <a:rPr lang="en-US" smtClean="0"/>
              <a:t>-4</a:t>
            </a:r>
            <a:r>
              <a:rPr lang="ru-RU" smtClean="0"/>
              <a:t> рецензента + редактор. От 2 недель до 3 месяцев, 1-3 варианта.</a:t>
            </a:r>
            <a:endParaRPr lang="en-US" smtClean="0"/>
          </a:p>
          <a:p>
            <a:r>
              <a:rPr lang="ru-RU" smtClean="0"/>
              <a:t>Российские журналы ВАК: чаще всего 1 рецензент + редактор</a:t>
            </a:r>
            <a:r>
              <a:rPr lang="en-US" smtClean="0"/>
              <a:t> </a:t>
            </a:r>
            <a:r>
              <a:rPr lang="ru-RU" smtClean="0"/>
              <a:t>(или даже только редактор). Около 3 месяцев, чаще всего 1 итерация.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42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Оценка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mtClean="0"/>
              <a:t>Accept</a:t>
            </a:r>
          </a:p>
          <a:p>
            <a:r>
              <a:rPr lang="en-US" smtClean="0"/>
              <a:t>Accept with Minor Revisions</a:t>
            </a:r>
          </a:p>
          <a:p>
            <a:r>
              <a:rPr lang="en-US" smtClean="0"/>
              <a:t>R &amp; R (Revise and Resubmit), Major Revision</a:t>
            </a:r>
          </a:p>
          <a:p>
            <a:r>
              <a:rPr lang="en-US" smtClean="0"/>
              <a:t>Reject</a:t>
            </a:r>
          </a:p>
          <a:p>
            <a:endParaRPr lang="en-US"/>
          </a:p>
          <a:p>
            <a:pPr marL="0" indent="0">
              <a:buNone/>
            </a:pPr>
            <a:r>
              <a:rPr lang="ru-RU" smtClean="0"/>
              <a:t>Если 2 рецензента не согласны, 3-ю рецензию даёт редактор.</a:t>
            </a:r>
          </a:p>
          <a:p>
            <a:pPr marL="0" indent="0">
              <a:buNone/>
            </a:pPr>
            <a:r>
              <a:rPr lang="ru-RU" smtClean="0"/>
              <a:t>Редактор может также сразу отвергнуть статью без рецензирования.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3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Возражения рецензентов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Рецензенты и редактор – ваши союзники в улучшении вашей статьи.</a:t>
            </a:r>
          </a:p>
          <a:p>
            <a:r>
              <a:rPr lang="ru-RU" smtClean="0"/>
              <a:t>У них может быть своя, узкая точка зрения на вашу предметную область.</a:t>
            </a:r>
          </a:p>
          <a:p>
            <a:r>
              <a:rPr lang="ru-RU" smtClean="0"/>
              <a:t>Вы можете внести в статью изменения или мягко поспорить с возражениями по отдельным пунктам, хорошо аргументируя свою позицию ссылками.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42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Выбор журнала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ru-RU" smtClean="0"/>
              <a:t>Поиск подходящих журналов:</a:t>
            </a:r>
          </a:p>
          <a:p>
            <a:pPr lvl="1"/>
            <a:r>
              <a:rPr lang="ru-RU" smtClean="0"/>
              <a:t>Индексы цитирования: </a:t>
            </a:r>
            <a:r>
              <a:rPr lang="en-US" smtClean="0"/>
              <a:t>Impact Factors</a:t>
            </a:r>
            <a:r>
              <a:rPr lang="ru-RU" smtClean="0"/>
              <a:t> по </a:t>
            </a:r>
            <a:r>
              <a:rPr lang="en-US" smtClean="0"/>
              <a:t>Web of Science / Scopus, </a:t>
            </a:r>
            <a:r>
              <a:rPr lang="ru-RU" smtClean="0"/>
              <a:t>РИНЦ</a:t>
            </a:r>
            <a:endParaRPr lang="en-US" smtClean="0"/>
          </a:p>
          <a:p>
            <a:r>
              <a:rPr lang="ru-RU" smtClean="0"/>
              <a:t>Определить круг возможных журналов, примерно ознакомиться с их стандартами, почитать типичные </a:t>
            </a:r>
            <a:r>
              <a:rPr lang="ru-RU" smtClean="0"/>
              <a:t>статьи, оценить свои шансы с учётом </a:t>
            </a:r>
            <a:r>
              <a:rPr lang="en-US" smtClean="0"/>
              <a:t>rejection rate</a:t>
            </a:r>
            <a:endParaRPr lang="ru-RU" smtClean="0"/>
          </a:p>
          <a:p>
            <a:r>
              <a:rPr lang="ru-RU" smtClean="0"/>
              <a:t>Выбрать  приоритетный журнал, подробно ознакомиться со стандартами </a:t>
            </a:r>
            <a:r>
              <a:rPr lang="ru-RU" smtClean="0"/>
              <a:t>оформления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73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Цитирование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Чем больше людей прочтут вашу статью, тем больше шансов, что её процитируют.</a:t>
            </a:r>
          </a:p>
          <a:p>
            <a:r>
              <a:rPr lang="ru-RU" smtClean="0"/>
              <a:t>Для этого она должна быть в достаточно хорошем и достаточно доступном журнале.</a:t>
            </a:r>
          </a:p>
          <a:p>
            <a:r>
              <a:rPr lang="ru-RU" smtClean="0"/>
              <a:t>Легче всего найти статью в журнале открытого доступа (</a:t>
            </a:r>
            <a:r>
              <a:rPr lang="en-US" smtClean="0"/>
              <a:t>open-access</a:t>
            </a:r>
            <a:r>
              <a:rPr lang="ru-RU" smtClean="0"/>
              <a:t>)</a:t>
            </a:r>
            <a:r>
              <a:rPr lang="en-US" smtClean="0"/>
              <a:t>.</a:t>
            </a:r>
            <a:endParaRPr lang="ru-RU" smtClean="0"/>
          </a:p>
          <a:p>
            <a:r>
              <a:rPr lang="ru-RU" smtClean="0"/>
              <a:t>Главы в монографиях цитируются хуже.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9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Типичные ошибки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smtClean="0"/>
              <a:t>Статья подаётся в журнал, для которого она не подходит по тематике или типу исследований (обзоры, эксперименты, серии экспериментов, репликации, корреляционные исследования…)</a:t>
            </a:r>
            <a:endParaRPr lang="ru-RU" sz="2400" smtClean="0"/>
          </a:p>
          <a:p>
            <a:r>
              <a:rPr lang="ru-RU" sz="2800" smtClean="0"/>
              <a:t>Статья подаётся в журнал слишком высокого уровня (но часто ничего не теряем, т.к. в таких журналах обычно быстрый отказ).</a:t>
            </a:r>
          </a:p>
          <a:p>
            <a:r>
              <a:rPr lang="ru-RU" sz="2800" smtClean="0"/>
              <a:t>Статья не оформлена по стандартам конкретного журнала.</a:t>
            </a:r>
          </a:p>
          <a:p>
            <a:pPr marL="0" indent="0">
              <a:buNone/>
            </a:pPr>
            <a:endParaRPr lang="ru-RU" sz="2800" smtClean="0"/>
          </a:p>
          <a:p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909714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Оценка своего исследования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smtClean="0"/>
              <a:t>Публикуются ли исследования с таким планом, выборкой, результатами в журнале такого уровня?</a:t>
            </a:r>
          </a:p>
          <a:p>
            <a:r>
              <a:rPr lang="ru-RU" smtClean="0"/>
              <a:t>Убедиться</a:t>
            </a:r>
            <a:r>
              <a:rPr lang="ru-RU"/>
              <a:t>, что ваш математический анализ проведён эффективно и валидно.</a:t>
            </a:r>
          </a:p>
          <a:p>
            <a:r>
              <a:rPr lang="ru-RU" smtClean="0"/>
              <a:t>Чётко определить те исследования и результаты, которые вы хотите представить.</a:t>
            </a:r>
          </a:p>
          <a:p>
            <a:r>
              <a:rPr lang="ru-RU" smtClean="0"/>
              <a:t>Можно определить общую идею и выстроить статью вокруг неё.</a:t>
            </a:r>
          </a:p>
        </p:txBody>
      </p:sp>
    </p:spTree>
    <p:extLst>
      <p:ext uri="{BB962C8B-B14F-4D97-AF65-F5344CB8AC3E}">
        <p14:creationId xmlns:p14="http://schemas.microsoft.com/office/powerpoint/2010/main" val="3490598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1252</Words>
  <Application>Microsoft Office PowerPoint</Application>
  <PresentationFormat>Экран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Статья глазами рецензента</vt:lpstr>
      <vt:lpstr>Рецензирование в журналах</vt:lpstr>
      <vt:lpstr>Рецензирование</vt:lpstr>
      <vt:lpstr>Оценка</vt:lpstr>
      <vt:lpstr>Возражения рецензентов</vt:lpstr>
      <vt:lpstr>Выбор журнала</vt:lpstr>
      <vt:lpstr>Цитирование</vt:lpstr>
      <vt:lpstr>Типичные ошибки</vt:lpstr>
      <vt:lpstr>Оценка своего исследования</vt:lpstr>
      <vt:lpstr>Структура статьи с эмпирическим исследованием (по APA)</vt:lpstr>
      <vt:lpstr>Представление эмпирических данных по стандартам APA</vt:lpstr>
      <vt:lpstr>Советы по представлению данных эмпирического исследования</vt:lpstr>
      <vt:lpstr>Оформление ссылок</vt:lpstr>
      <vt:lpstr>Рецензия</vt:lpstr>
      <vt:lpstr>Структура рецензии</vt:lpstr>
      <vt:lpstr>Примерный план рецензии 1</vt:lpstr>
      <vt:lpstr>Примерный план рецензии 2</vt:lpstr>
      <vt:lpstr>Sternberg: Критерии качества теорий</vt:lpstr>
      <vt:lpstr>Sternberg &amp; Grigorenko: Методы</vt:lpstr>
      <vt:lpstr>Sternberg &amp; Grigorenko: Методы</vt:lpstr>
      <vt:lpstr>Sternberg &amp; Grigorenko: Методы</vt:lpstr>
      <vt:lpstr>Sternberg &amp; Grigorenko: Методы</vt:lpstr>
      <vt:lpstr>Sternberg &amp; Grigorenko: Методы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Editor</dc:creator>
  <cp:lastModifiedBy>Editor</cp:lastModifiedBy>
  <cp:revision>35</cp:revision>
  <dcterms:created xsi:type="dcterms:W3CDTF">2013-05-20T14:06:06Z</dcterms:created>
  <dcterms:modified xsi:type="dcterms:W3CDTF">2013-05-21T07:41:37Z</dcterms:modified>
</cp:coreProperties>
</file>