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0" r:id="rId3"/>
    <p:sldId id="257" r:id="rId4"/>
    <p:sldId id="258" r:id="rId5"/>
    <p:sldId id="260" r:id="rId6"/>
    <p:sldId id="259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45;&#1074;&#1075;&#1077;&#1085;&#1080;&#1103;\Desktop\&#1082;%20&#1089;&#1088;&#1077;&#1076;&#1077;\&#1050;&#1085;&#1080;&#1075;&#1072;1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45;&#1074;&#1075;&#1077;&#1085;&#1080;&#1103;\Desktop\&#1082;%20&#1089;&#1088;&#1077;&#1076;&#1077;\&#1050;&#1085;&#1080;&#1075;&#1072;1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/>
      <c:pieChart>
        <c:varyColors val="1"/>
        <c:ser>
          <c:idx val="0"/>
          <c:order val="0"/>
          <c:spPr>
            <a:ln w="38100">
              <a:solidFill>
                <a:schemeClr val="tx1"/>
              </a:solidFill>
            </a:ln>
          </c:spPr>
          <c:dPt>
            <c:idx val="0"/>
            <c:spPr>
              <a:solidFill>
                <a:srgbClr val="0070C0"/>
              </a:solidFill>
              <a:ln w="38100">
                <a:solidFill>
                  <a:schemeClr val="tx1"/>
                </a:solidFill>
              </a:ln>
            </c:spPr>
          </c:dPt>
          <c:dPt>
            <c:idx val="1"/>
            <c:spPr>
              <a:solidFill>
                <a:srgbClr val="C00000"/>
              </a:solidFill>
              <a:ln w="38100">
                <a:solidFill>
                  <a:schemeClr val="tx1"/>
                </a:solidFill>
              </a:ln>
            </c:spPr>
          </c:dPt>
          <c:dPt>
            <c:idx val="2"/>
            <c:spPr>
              <a:solidFill>
                <a:srgbClr val="92D050"/>
              </a:solidFill>
              <a:ln w="38100">
                <a:solidFill>
                  <a:schemeClr val="tx1"/>
                </a:solidFill>
              </a:ln>
            </c:spPr>
          </c:dPt>
          <c:dPt>
            <c:idx val="3"/>
            <c:spPr>
              <a:solidFill>
                <a:schemeClr val="accent4">
                  <a:lumMod val="75000"/>
                </a:schemeClr>
              </a:solidFill>
              <a:ln w="38100">
                <a:solidFill>
                  <a:schemeClr val="tx1"/>
                </a:solidFill>
              </a:ln>
            </c:spPr>
          </c:dPt>
          <c:dPt>
            <c:idx val="4"/>
            <c:spPr>
              <a:solidFill>
                <a:schemeClr val="accent2">
                  <a:lumMod val="40000"/>
                  <a:lumOff val="60000"/>
                </a:schemeClr>
              </a:solidFill>
              <a:ln w="38100">
                <a:solidFill>
                  <a:schemeClr val="tx1"/>
                </a:solidFill>
              </a:ln>
            </c:spPr>
          </c:dPt>
          <c:dLbls>
            <c:dLbl>
              <c:idx val="0"/>
              <c:layout>
                <c:manualLayout>
                  <c:x val="1.2520997375328085E-2"/>
                  <c:y val="-0.29347732575094826"/>
                </c:manualLayout>
              </c:layout>
              <c:showPercent val="1"/>
            </c:dLbl>
            <c:dLbl>
              <c:idx val="1"/>
              <c:layout>
                <c:manualLayout>
                  <c:x val="-1.6503718285214367E-2"/>
                  <c:y val="6.5968941382327284E-2"/>
                </c:manualLayout>
              </c:layout>
              <c:showPercent val="1"/>
            </c:dLbl>
            <c:dLbl>
              <c:idx val="2"/>
              <c:layout>
                <c:manualLayout>
                  <c:x val="-7.5115923009623905E-3"/>
                  <c:y val="1.3938830562846314E-2"/>
                </c:manualLayout>
              </c:layout>
              <c:showPercent val="1"/>
            </c:dLbl>
            <c:dLbl>
              <c:idx val="3"/>
              <c:layout>
                <c:manualLayout>
                  <c:x val="-1.3545129775444743E-2"/>
                  <c:y val="6.95587006608097E-3"/>
                </c:manualLayout>
              </c:layout>
              <c:showPercent val="1"/>
            </c:dLbl>
            <c:dLbl>
              <c:idx val="4"/>
              <c:layout>
                <c:manualLayout>
                  <c:x val="2.8294072615923052E-2"/>
                  <c:y val="-6.7136920384951934E-3"/>
                </c:manualLayout>
              </c:layout>
              <c:showPercent val="1"/>
            </c:dLbl>
            <c:numFmt formatCode="0.00%" sourceLinked="0"/>
            <c:txPr>
              <a:bodyPr/>
              <a:lstStyle/>
              <a:p>
                <a:pPr>
                  <a:defRPr sz="2000" b="1"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showPercent val="1"/>
            <c:showLeaderLines val="1"/>
          </c:dLbls>
          <c:cat>
            <c:strRef>
              <c:f>Лист1!$G$1:$G$5</c:f>
              <c:strCache>
                <c:ptCount val="5"/>
                <c:pt idx="0">
                  <c:v>Trade</c:v>
                </c:pt>
                <c:pt idx="1">
                  <c:v>Engineering</c:v>
                </c:pt>
                <c:pt idx="2">
                  <c:v>Transportation</c:v>
                </c:pt>
                <c:pt idx="3">
                  <c:v>Chemical industry</c:v>
                </c:pt>
                <c:pt idx="4">
                  <c:v>Financial sector</c:v>
                </c:pt>
              </c:strCache>
            </c:strRef>
          </c:cat>
          <c:val>
            <c:numRef>
              <c:f>Лист1!$K$1:$K$5</c:f>
              <c:numCache>
                <c:formatCode>General</c:formatCode>
                <c:ptCount val="5"/>
                <c:pt idx="0">
                  <c:v>0.4754098360655738</c:v>
                </c:pt>
                <c:pt idx="1">
                  <c:v>0.33233979135618491</c:v>
                </c:pt>
                <c:pt idx="2">
                  <c:v>9.6870342771982226E-2</c:v>
                </c:pt>
                <c:pt idx="3">
                  <c:v>5.3651266766020868E-2</c:v>
                </c:pt>
                <c:pt idx="4">
                  <c:v>4.1728763040238481E-2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>
        <c:manualLayout>
          <c:xMode val="edge"/>
          <c:yMode val="edge"/>
          <c:x val="0.70050853018372705"/>
          <c:y val="0.3011479352862243"/>
          <c:w val="0.28251616117429795"/>
          <c:h val="0.63950477251436844"/>
        </c:manualLayout>
      </c:layout>
      <c:txPr>
        <a:bodyPr/>
        <a:lstStyle/>
        <a:p>
          <a:pPr rtl="0">
            <a:defRPr sz="2000">
              <a:latin typeface="Arial" pitchFamily="34" charset="0"/>
              <a:cs typeface="Arial" pitchFamily="34" charset="0"/>
            </a:defRPr>
          </a:pPr>
          <a:endParaRPr lang="ru-RU"/>
        </a:p>
      </c:txPr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barChart>
        <c:barDir val="bar"/>
        <c:grouping val="clustered"/>
        <c:ser>
          <c:idx val="0"/>
          <c:order val="0"/>
          <c:tx>
            <c:strRef>
              <c:f>Лист1!$P$1</c:f>
              <c:strCache>
                <c:ptCount val="1"/>
                <c:pt idx="0">
                  <c:v>Percentage</c:v>
                </c:pt>
              </c:strCache>
            </c:strRef>
          </c:tx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Val val="1"/>
          </c:dLbls>
          <c:cat>
            <c:strRef>
              <c:f>Лист1!$O$2:$O$6</c:f>
              <c:strCache>
                <c:ptCount val="5"/>
                <c:pt idx="0">
                  <c:v>Engineering</c:v>
                </c:pt>
                <c:pt idx="1">
                  <c:v>Financial sector</c:v>
                </c:pt>
                <c:pt idx="2">
                  <c:v>Transportation</c:v>
                </c:pt>
                <c:pt idx="3">
                  <c:v>Trade</c:v>
                </c:pt>
                <c:pt idx="4">
                  <c:v>Chemical industry</c:v>
                </c:pt>
              </c:strCache>
            </c:strRef>
          </c:cat>
          <c:val>
            <c:numRef>
              <c:f>Лист1!$P$2:$P$6</c:f>
              <c:numCache>
                <c:formatCode>0.00%</c:formatCode>
                <c:ptCount val="5"/>
                <c:pt idx="0">
                  <c:v>0.58899999999999997</c:v>
                </c:pt>
                <c:pt idx="1">
                  <c:v>0.58699999999999997</c:v>
                </c:pt>
                <c:pt idx="2" formatCode="0%">
                  <c:v>0</c:v>
                </c:pt>
                <c:pt idx="3">
                  <c:v>0.57399999999999995</c:v>
                </c:pt>
                <c:pt idx="4">
                  <c:v>0.63900000000000023</c:v>
                </c:pt>
              </c:numCache>
            </c:numRef>
          </c:val>
        </c:ser>
        <c:axId val="53303936"/>
        <c:axId val="53322112"/>
      </c:barChart>
      <c:catAx>
        <c:axId val="53303936"/>
        <c:scaling>
          <c:orientation val="minMax"/>
        </c:scaling>
        <c:axPos val="l"/>
        <c:tickLblPos val="nextTo"/>
        <c:crossAx val="53322112"/>
        <c:crosses val="autoZero"/>
        <c:auto val="1"/>
        <c:lblAlgn val="ctr"/>
        <c:lblOffset val="100"/>
      </c:catAx>
      <c:valAx>
        <c:axId val="53322112"/>
        <c:scaling>
          <c:orientation val="minMax"/>
        </c:scaling>
        <c:axPos val="b"/>
        <c:numFmt formatCode="0.00%" sourceLinked="1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53303936"/>
        <c:crosses val="autoZero"/>
        <c:crossBetween val="between"/>
      </c:valAx>
    </c:plotArea>
    <c:plotVisOnly val="1"/>
  </c:chart>
  <c:txPr>
    <a:bodyPr/>
    <a:lstStyle/>
    <a:p>
      <a:pPr>
        <a:defRPr sz="2000">
          <a:latin typeface="Arial" pitchFamily="34" charset="0"/>
          <a:cs typeface="Arial" pitchFamily="34" charset="0"/>
        </a:defRPr>
      </a:pPr>
      <a:endParaRPr lang="ru-RU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FE1D4AC7-D95F-4E73-86A2-3EA2857C6580}" type="datetimeFigureOut">
              <a:rPr lang="ru-RU" smtClean="0"/>
              <a:pPr/>
              <a:t>24.02.2012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95DB05E5-AA26-4136-9269-28069607ED0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Прямоугольник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Прямоугольник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D4AC7-D95F-4E73-86A2-3EA2857C6580}" type="datetimeFigureOut">
              <a:rPr lang="ru-RU" smtClean="0"/>
              <a:pPr/>
              <a:t>24.02.2012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B05E5-AA26-4136-9269-28069607ED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D4AC7-D95F-4E73-86A2-3EA2857C6580}" type="datetimeFigureOut">
              <a:rPr lang="ru-RU" smtClean="0"/>
              <a:pPr/>
              <a:t>24.02.2012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B05E5-AA26-4136-9269-28069607ED0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Равнобедренный треугольник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D4AC7-D95F-4E73-86A2-3EA2857C6580}" type="datetimeFigureOut">
              <a:rPr lang="ru-RU" smtClean="0"/>
              <a:pPr/>
              <a:t>24.02.2012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B05E5-AA26-4136-9269-28069607ED0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FE1D4AC7-D95F-4E73-86A2-3EA2857C6580}" type="datetimeFigureOut">
              <a:rPr lang="ru-RU" smtClean="0"/>
              <a:pPr/>
              <a:t>24.02.2012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95DB05E5-AA26-4136-9269-28069607ED0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D4AC7-D95F-4E73-86A2-3EA2857C6580}" type="datetimeFigureOut">
              <a:rPr lang="ru-RU" smtClean="0"/>
              <a:pPr/>
              <a:t>24.02.2012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B05E5-AA26-4136-9269-28069607ED0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D4AC7-D95F-4E73-86A2-3EA2857C6580}" type="datetimeFigureOut">
              <a:rPr lang="ru-RU" smtClean="0"/>
              <a:pPr/>
              <a:t>24.02.2012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B05E5-AA26-4136-9269-28069607ED0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D4AC7-D95F-4E73-86A2-3EA2857C6580}" type="datetimeFigureOut">
              <a:rPr lang="ru-RU" smtClean="0"/>
              <a:pPr/>
              <a:t>24.02.2012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B05E5-AA26-4136-9269-28069607ED0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D4AC7-D95F-4E73-86A2-3EA2857C6580}" type="datetimeFigureOut">
              <a:rPr lang="ru-RU" smtClean="0"/>
              <a:pPr/>
              <a:t>24.02.2012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B05E5-AA26-4136-9269-28069607ED0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D4AC7-D95F-4E73-86A2-3EA2857C6580}" type="datetimeFigureOut">
              <a:rPr lang="ru-RU" smtClean="0"/>
              <a:pPr/>
              <a:t>24.02.2012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B05E5-AA26-4136-9269-28069607ED0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D4AC7-D95F-4E73-86A2-3EA2857C6580}" type="datetimeFigureOut">
              <a:rPr lang="ru-RU" smtClean="0"/>
              <a:pPr/>
              <a:t>24.02.2012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B05E5-AA26-4136-9269-28069607ED0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E1D4AC7-D95F-4E73-86A2-3EA2857C6580}" type="datetimeFigureOut">
              <a:rPr lang="ru-RU" smtClean="0"/>
              <a:pPr/>
              <a:t>24.02.2012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5DB05E5-AA26-4136-9269-28069607ED0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Прямая соединительная линия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Прямая соединительная линия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Равнобедренный треугольник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fade/>
  </p:transition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ttp://workfromhomesam.com/wp-content/uploads/2011/11/Explore-Network-Marketing-Opportuniti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0"/>
            <a:ext cx="5817543" cy="354563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43608" y="3645024"/>
            <a:ext cx="7200800" cy="1440160"/>
          </a:xfrm>
        </p:spPr>
        <p:txBody>
          <a:bodyPr>
            <a:normAutofit/>
          </a:bodyPr>
          <a:lstStyle/>
          <a:p>
            <a:r>
              <a:rPr lang="en-US" b="1" dirty="0" smtClean="0">
                <a:latin typeface="Arial Black" pitchFamily="34" charset="0"/>
              </a:rPr>
              <a:t>Relational Capital as a source </a:t>
            </a:r>
            <a:br>
              <a:rPr lang="en-US" b="1" dirty="0" smtClean="0">
                <a:latin typeface="Arial Black" pitchFamily="34" charset="0"/>
              </a:rPr>
            </a:br>
            <a:r>
              <a:rPr lang="en-US" b="1" dirty="0" smtClean="0">
                <a:latin typeface="Arial Black" pitchFamily="34" charset="0"/>
              </a:rPr>
              <a:t>of company’s value</a:t>
            </a:r>
            <a:endParaRPr lang="ru-RU" b="1" dirty="0">
              <a:latin typeface="Arial Black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19200" y="5013176"/>
            <a:ext cx="6858000" cy="792088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Anna </a:t>
            </a:r>
            <a:r>
              <a:rPr lang="en-US" dirty="0" err="1" smtClean="0">
                <a:latin typeface="Arial" pitchFamily="34" charset="0"/>
                <a:ea typeface="Verdana" pitchFamily="34" charset="0"/>
                <a:cs typeface="Arial" pitchFamily="34" charset="0"/>
              </a:rPr>
              <a:t>Bykova</a:t>
            </a:r>
            <a:endParaRPr lang="en-US" dirty="0" smtClean="0">
              <a:latin typeface="Arial" pitchFamily="34" charset="0"/>
              <a:ea typeface="Verdana" pitchFamily="34" charset="0"/>
              <a:cs typeface="Arial" pitchFamily="34" charset="0"/>
            </a:endParaRPr>
          </a:p>
          <a:p>
            <a:r>
              <a:rPr lang="en-US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Eugenia </a:t>
            </a:r>
            <a:r>
              <a:rPr lang="en-US" dirty="0" err="1" smtClean="0">
                <a:latin typeface="Arial" pitchFamily="34" charset="0"/>
                <a:ea typeface="Verdana" pitchFamily="34" charset="0"/>
                <a:cs typeface="Arial" pitchFamily="34" charset="0"/>
              </a:rPr>
              <a:t>Kuminova</a:t>
            </a:r>
            <a:endParaRPr lang="ru-RU" dirty="0">
              <a:latin typeface="Arial" pitchFamily="34" charset="0"/>
              <a:ea typeface="Verdana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507288" cy="990600"/>
          </a:xfrm>
        </p:spPr>
        <p:txBody>
          <a:bodyPr>
            <a:noAutofit/>
          </a:bodyPr>
          <a:lstStyle/>
          <a:p>
            <a:r>
              <a:rPr lang="en-US" sz="4000" dirty="0" smtClean="0">
                <a:latin typeface="Arial" pitchFamily="34" charset="0"/>
                <a:cs typeface="Arial" pitchFamily="34" charset="0"/>
              </a:rPr>
              <a:t>Statistical significance of differences</a:t>
            </a:r>
            <a:endParaRPr lang="en-US" sz="40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23528" y="2420888"/>
          <a:ext cx="8640960" cy="2614213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1510501"/>
                <a:gridCol w="1946082"/>
                <a:gridCol w="2045733"/>
                <a:gridCol w="1975190"/>
                <a:gridCol w="1163454"/>
              </a:tblGrid>
              <a:tr h="372455"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 dirty="0"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 dirty="0"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u="none" strike="noStrike">
                          <a:latin typeface="Arial" pitchFamily="34" charset="0"/>
                          <a:cs typeface="Arial" pitchFamily="34" charset="0"/>
                        </a:rPr>
                        <a:t>More developed RC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u="none" strike="noStrike">
                          <a:latin typeface="Arial" pitchFamily="34" charset="0"/>
                          <a:cs typeface="Arial" pitchFamily="34" charset="0"/>
                        </a:rPr>
                        <a:t>Less developed RC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Result</a:t>
                      </a:r>
                      <a:r>
                        <a:rPr lang="ru-RU" sz="2400" u="none" strike="noStrike" dirty="0"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72455"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latin typeface="Arial" pitchFamily="34" charset="0"/>
                          <a:cs typeface="Arial" pitchFamily="34" charset="0"/>
                        </a:rPr>
                        <a:t>Intangible assets, </a:t>
                      </a:r>
                      <a:r>
                        <a:rPr lang="en-US" sz="2400" u="none" strike="noStrike" dirty="0" err="1">
                          <a:latin typeface="Arial" pitchFamily="34" charset="0"/>
                          <a:cs typeface="Arial" pitchFamily="34" charset="0"/>
                        </a:rPr>
                        <a:t>th</a:t>
                      </a:r>
                      <a:r>
                        <a:rPr lang="en-US" sz="2400" u="none" strike="noStrike" dirty="0">
                          <a:latin typeface="Arial" pitchFamily="34" charset="0"/>
                          <a:cs typeface="Arial" pitchFamily="34" charset="0"/>
                        </a:rPr>
                        <a:t> EUR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latin typeface="Arial" pitchFamily="34" charset="0"/>
                          <a:cs typeface="Arial" pitchFamily="34" charset="0"/>
                        </a:rPr>
                        <a:t>Observations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400" u="none" strike="noStrike">
                          <a:latin typeface="Arial" pitchFamily="34" charset="0"/>
                          <a:cs typeface="Arial" pitchFamily="34" charset="0"/>
                        </a:rPr>
                        <a:t>79</a:t>
                      </a:r>
                      <a:endParaRPr lang="ru-RU" sz="24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400" u="none" strike="noStrike">
                          <a:latin typeface="Arial" pitchFamily="34" charset="0"/>
                          <a:cs typeface="Arial" pitchFamily="34" charset="0"/>
                        </a:rPr>
                        <a:t>389</a:t>
                      </a:r>
                      <a:endParaRPr lang="ru-RU" sz="24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kumimoji="0" lang="en-US" sz="2400" u="none" strike="noStrike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(1.58)</a:t>
                      </a:r>
                    </a:p>
                  </a:txBody>
                  <a:tcPr marL="9525" marR="9525" marT="9525" marB="0" anchor="ctr"/>
                </a:tc>
              </a:tr>
              <a:tr h="65179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latin typeface="Arial" pitchFamily="34" charset="0"/>
                          <a:cs typeface="Arial" pitchFamily="34" charset="0"/>
                        </a:rPr>
                        <a:t>Mean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u="none" strike="noStrike" dirty="0">
                          <a:latin typeface="Arial" pitchFamily="34" charset="0"/>
                          <a:cs typeface="Arial" pitchFamily="34" charset="0"/>
                        </a:rPr>
                        <a:t>36947.59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u="none" strike="noStrike" dirty="0">
                          <a:latin typeface="Arial" pitchFamily="34" charset="0"/>
                          <a:cs typeface="Arial" pitchFamily="34" charset="0"/>
                        </a:rPr>
                        <a:t>22389.44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91078"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latin typeface="Arial" pitchFamily="34" charset="0"/>
                          <a:cs typeface="Arial" pitchFamily="34" charset="0"/>
                        </a:rPr>
                        <a:t>EVA, </a:t>
                      </a:r>
                      <a:r>
                        <a:rPr lang="en-US" sz="2400" u="none" strike="noStrike" dirty="0" err="1">
                          <a:latin typeface="Arial" pitchFamily="34" charset="0"/>
                          <a:cs typeface="Arial" pitchFamily="34" charset="0"/>
                        </a:rPr>
                        <a:t>th</a:t>
                      </a:r>
                      <a:r>
                        <a:rPr lang="en-US" sz="2400" u="none" strike="noStrike" dirty="0">
                          <a:latin typeface="Arial" pitchFamily="34" charset="0"/>
                          <a:cs typeface="Arial" pitchFamily="34" charset="0"/>
                        </a:rPr>
                        <a:t> EUR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latin typeface="Arial" pitchFamily="34" charset="0"/>
                          <a:cs typeface="Arial" pitchFamily="34" charset="0"/>
                        </a:rPr>
                        <a:t>Observations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 dirty="0">
                          <a:latin typeface="Arial" pitchFamily="34" charset="0"/>
                          <a:cs typeface="Arial" pitchFamily="34" charset="0"/>
                        </a:rPr>
                        <a:t>78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latin typeface="Arial" pitchFamily="34" charset="0"/>
                          <a:cs typeface="Arial" pitchFamily="34" charset="0"/>
                        </a:rPr>
                        <a:t>388</a:t>
                      </a:r>
                      <a:endParaRPr lang="ru-RU" sz="24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kumimoji="0" lang="en-US" sz="2400" u="none" strike="noStrike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(2.91)*</a:t>
                      </a:r>
                      <a:endParaRPr kumimoji="0" lang="en-US" sz="2400" u="none" strike="noStrike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7245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latin typeface="Arial" pitchFamily="34" charset="0"/>
                          <a:cs typeface="Arial" pitchFamily="34" charset="0"/>
                        </a:rPr>
                        <a:t>Mean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 dirty="0">
                          <a:latin typeface="Arial" pitchFamily="34" charset="0"/>
                          <a:cs typeface="Arial" pitchFamily="34" charset="0"/>
                        </a:rPr>
                        <a:t>37358.55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 dirty="0">
                          <a:latin typeface="Arial" pitchFamily="34" charset="0"/>
                          <a:cs typeface="Arial" pitchFamily="34" charset="0"/>
                        </a:rPr>
                        <a:t>27352.30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435280" cy="990600"/>
          </a:xfrm>
        </p:spPr>
        <p:txBody>
          <a:bodyPr>
            <a:noAutofit/>
          </a:bodyPr>
          <a:lstStyle/>
          <a:p>
            <a:r>
              <a:rPr lang="en-US" sz="4000" dirty="0" smtClean="0">
                <a:latin typeface="Arial" pitchFamily="34" charset="0"/>
                <a:cs typeface="Arial" pitchFamily="34" charset="0"/>
              </a:rPr>
              <a:t>Statistical significance of differences</a:t>
            </a:r>
            <a:endParaRPr lang="ru-RU" sz="40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23528" y="1916832"/>
          <a:ext cx="8568952" cy="3097372"/>
        </p:xfrm>
        <a:graphic>
          <a:graphicData uri="http://schemas.openxmlformats.org/drawingml/2006/table">
            <a:tbl>
              <a:tblPr/>
              <a:tblGrid>
                <a:gridCol w="1974113"/>
                <a:gridCol w="2490383"/>
                <a:gridCol w="2520280"/>
                <a:gridCol w="1584176"/>
              </a:tblGrid>
              <a:tr h="707540"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More developed RC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Less developed RC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Result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9427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Strategy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393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2400" b="0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(20.54)***</a:t>
                      </a:r>
                      <a:endParaRPr kumimoji="0" lang="en-US" sz="2400" b="0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3434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Universities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2400" b="0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(0.34)</a:t>
                      </a:r>
                      <a:endParaRPr kumimoji="0" lang="en-US" sz="2400" b="0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3434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Site quality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2400" b="0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(8.22)***</a:t>
                      </a:r>
                      <a:endParaRPr kumimoji="0" lang="en-US" sz="2400" b="0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6195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Citations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2400" b="0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(6.96)***</a:t>
                      </a:r>
                      <a:endParaRPr kumimoji="0" lang="en-US" sz="2400" b="0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6194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Foreign capital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2400" b="0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(0.70)</a:t>
                      </a:r>
                      <a:endParaRPr kumimoji="0" lang="en-US" sz="2400" b="0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>
                <a:latin typeface="Arial" pitchFamily="34" charset="0"/>
                <a:cs typeface="Arial" pitchFamily="34" charset="0"/>
              </a:rPr>
              <a:t>Hypothesis 1</a:t>
            </a:r>
            <a:endParaRPr lang="ru-RU" sz="40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467544" y="1844824"/>
          <a:ext cx="7992888" cy="4522782"/>
        </p:xfrm>
        <a:graphic>
          <a:graphicData uri="http://schemas.openxmlformats.org/drawingml/2006/table">
            <a:tbl>
              <a:tblPr>
                <a:tableStyleId>{9D7B26C5-4107-4FEC-AEDC-1716B250A1EF}</a:tableStyleId>
              </a:tblPr>
              <a:tblGrid>
                <a:gridCol w="1971720"/>
                <a:gridCol w="2348760"/>
                <a:gridCol w="2016224"/>
                <a:gridCol w="1656184"/>
              </a:tblGrid>
              <a:tr h="447074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Universities</a:t>
                      </a:r>
                      <a:endParaRPr lang="en-US" sz="200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-0.62**</a:t>
                      </a:r>
                    </a:p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(-2.41)</a:t>
                      </a:r>
                      <a:endParaRPr lang="ru-RU" sz="200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McFadden R-squared</a:t>
                      </a:r>
                      <a:endParaRPr lang="ru-RU" sz="20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0165" marR="50165" marT="571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0.07</a:t>
                      </a:r>
                      <a:endParaRPr lang="en-US" sz="200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644313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Age</a:t>
                      </a:r>
                      <a:endParaRPr lang="en-US" sz="200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-0.01**</a:t>
                      </a:r>
                    </a:p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(-2.04)</a:t>
                      </a:r>
                      <a:endParaRPr lang="ru-RU" sz="200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LR statistic</a:t>
                      </a:r>
                      <a:endParaRPr lang="ru-RU" sz="20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0165" marR="50165" marT="571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21.68503</a:t>
                      </a:r>
                      <a:endParaRPr lang="en-US" sz="200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447074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Associations</a:t>
                      </a:r>
                      <a:endParaRPr lang="en-US" sz="200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0.30*</a:t>
                      </a:r>
                    </a:p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(1.61)</a:t>
                      </a:r>
                      <a:endParaRPr lang="ru-RU" sz="200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Prob</a:t>
                      </a:r>
                      <a:r>
                        <a:rPr lang="ru-RU" sz="20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(</a:t>
                      </a:r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LR </a:t>
                      </a:r>
                      <a:r>
                        <a:rPr lang="ru-RU" sz="2000" b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statistic</a:t>
                      </a:r>
                      <a:r>
                        <a:rPr lang="ru-RU" sz="2000" b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) </a:t>
                      </a:r>
                    </a:p>
                  </a:txBody>
                  <a:tcPr marL="50165" marR="50165" marT="571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0.001381</a:t>
                      </a:r>
                      <a:endParaRPr lang="en-US" sz="200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447074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Subsidiaries</a:t>
                      </a:r>
                      <a:endParaRPr lang="en-US" sz="200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0.78***</a:t>
                      </a:r>
                    </a:p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(2.64)</a:t>
                      </a:r>
                      <a:endParaRPr lang="ru-RU" sz="200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0165" marR="50165" marT="571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782844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Foreign capital</a:t>
                      </a:r>
                      <a:endParaRPr lang="en-US" sz="200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0.35**</a:t>
                      </a:r>
                    </a:p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(2.10)</a:t>
                      </a:r>
                      <a:endParaRPr lang="ru-RU" sz="200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4339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Location</a:t>
                      </a:r>
                      <a:endParaRPr lang="en-US" sz="200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0.01</a:t>
                      </a:r>
                    </a:p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(0.04)</a:t>
                      </a:r>
                      <a:endParaRPr lang="ru-RU" sz="200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96453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C</a:t>
                      </a:r>
                      <a:endParaRPr lang="en-US" sz="200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-1.78***</a:t>
                      </a:r>
                    </a:p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(-5.75)</a:t>
                      </a:r>
                      <a:endParaRPr lang="ru-RU" sz="200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Number of observations</a:t>
                      </a:r>
                      <a:endParaRPr lang="ru-RU" sz="20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0165" marR="50165" marT="571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472</a:t>
                      </a:r>
                      <a:endParaRPr lang="en-US" sz="200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467544" y="1124744"/>
          <a:ext cx="7200800" cy="657734"/>
        </p:xfrm>
        <a:graphic>
          <a:graphicData uri="http://schemas.openxmlformats.org/drawingml/2006/table">
            <a:tbl>
              <a:tblPr/>
              <a:tblGrid>
                <a:gridCol w="5760640"/>
                <a:gridCol w="1440160"/>
              </a:tblGrid>
              <a:tr h="343409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Dependent Variable: 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Intangible assets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2654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Method: ML - Binary </a:t>
                      </a:r>
                      <a:r>
                        <a:rPr lang="en-US" sz="2000" b="0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Probit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(Quadratic hill climbing)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latin typeface="Arial" pitchFamily="34" charset="0"/>
                <a:cs typeface="Arial" pitchFamily="34" charset="0"/>
              </a:rPr>
              <a:t>Hypothesis 1</a:t>
            </a:r>
            <a:endParaRPr lang="ru-RU" sz="40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95536" y="1772816"/>
          <a:ext cx="8568952" cy="4612005"/>
        </p:xfrm>
        <a:graphic>
          <a:graphicData uri="http://schemas.openxmlformats.org/drawingml/2006/table">
            <a:tbl>
              <a:tblPr>
                <a:tableStyleId>{9D7B26C5-4107-4FEC-AEDC-1716B250A1EF}</a:tableStyleId>
              </a:tblPr>
              <a:tblGrid>
                <a:gridCol w="2160240"/>
                <a:gridCol w="2376264"/>
                <a:gridCol w="1890210"/>
                <a:gridCol w="2142238"/>
              </a:tblGrid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Universities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5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9292.36*</a:t>
                      </a:r>
                    </a:p>
                    <a:p>
                      <a:pPr algn="ctr" fontAlgn="b"/>
                      <a:r>
                        <a:rPr lang="en-US" sz="165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(1.68)</a:t>
                      </a:r>
                      <a:endParaRPr lang="ru-RU" sz="165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Adjusted </a:t>
                      </a:r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R-squared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0165" marR="50165" marT="571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0.21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143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Cost</a:t>
                      </a:r>
                      <a:r>
                        <a:rPr lang="en-US" sz="1800" b="0" u="none" strike="noStrike" baseline="0" dirty="0" smtClean="0">
                          <a:latin typeface="Arial" pitchFamily="34" charset="0"/>
                          <a:cs typeface="Arial" pitchFamily="34" charset="0"/>
                        </a:rPr>
                        <a:t> of employees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5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0.15***</a:t>
                      </a:r>
                    </a:p>
                    <a:p>
                      <a:pPr algn="ctr" fontAlgn="b"/>
                      <a:r>
                        <a:rPr lang="en-US" sz="165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(7.55)</a:t>
                      </a:r>
                      <a:endParaRPr lang="ru-RU" sz="165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F-statistic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0165" marR="50165" marT="571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74.19965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143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Location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5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-345.19</a:t>
                      </a:r>
                    </a:p>
                    <a:p>
                      <a:pPr algn="ctr" fontAlgn="b"/>
                      <a:r>
                        <a:rPr lang="en-US" sz="165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(-0.07)</a:t>
                      </a:r>
                      <a:endParaRPr lang="ru-RU" sz="165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Prob</a:t>
                      </a:r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(</a:t>
                      </a:r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F-</a:t>
                      </a:r>
                      <a:r>
                        <a:rPr lang="ru-RU" sz="1600" b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statistic</a:t>
                      </a:r>
                      <a:r>
                        <a:rPr lang="ru-RU" sz="1600" b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) </a:t>
                      </a:r>
                    </a:p>
                  </a:txBody>
                  <a:tcPr marL="50165" marR="50165" marT="571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0.000000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Age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5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240.96***</a:t>
                      </a:r>
                    </a:p>
                    <a:p>
                      <a:pPr algn="ctr" fontAlgn="b"/>
                      <a:r>
                        <a:rPr lang="en-US" sz="165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(2.88)</a:t>
                      </a:r>
                      <a:endParaRPr lang="ru-RU" sz="165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0165" marR="50165" marT="571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143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Associations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5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1517.04</a:t>
                      </a:r>
                    </a:p>
                    <a:p>
                      <a:pPr algn="ctr" fontAlgn="b"/>
                      <a:r>
                        <a:rPr lang="en-US" sz="165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(0.29)</a:t>
                      </a:r>
                      <a:endParaRPr lang="ru-RU" sz="165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143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Subsidiaries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5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-9610.62*</a:t>
                      </a:r>
                    </a:p>
                    <a:p>
                      <a:pPr algn="ctr" fontAlgn="b"/>
                      <a:r>
                        <a:rPr lang="en-US" sz="165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(-1.81)</a:t>
                      </a:r>
                      <a:endParaRPr lang="ru-RU" sz="165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143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Strategy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5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-3761.86</a:t>
                      </a:r>
                    </a:p>
                    <a:p>
                      <a:pPr algn="ctr" fontAlgn="b"/>
                      <a:r>
                        <a:rPr lang="en-US" sz="165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(-0.73)</a:t>
                      </a:r>
                      <a:endParaRPr lang="ru-RU" sz="165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0165" marR="50165" marT="571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143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Intangible assets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5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0.07***</a:t>
                      </a:r>
                    </a:p>
                    <a:p>
                      <a:pPr algn="ctr" fontAlgn="b"/>
                      <a:r>
                        <a:rPr lang="en-US" sz="165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(3.26)</a:t>
                      </a:r>
                      <a:endParaRPr lang="ru-RU" sz="165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5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50" b="0" i="0" u="none" strike="noStrike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u="none" strike="noStrike" dirty="0">
                          <a:latin typeface="Arial" pitchFamily="34" charset="0"/>
                          <a:cs typeface="Arial" pitchFamily="34" charset="0"/>
                        </a:rPr>
                        <a:t>C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5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7406.00</a:t>
                      </a:r>
                    </a:p>
                    <a:p>
                      <a:pPr algn="ctr" fontAlgn="b"/>
                      <a:r>
                        <a:rPr lang="en-US" sz="165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(1.33)</a:t>
                      </a:r>
                      <a:endParaRPr lang="ru-RU" sz="165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Number of observations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0165" marR="50165" marT="571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454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539552" y="1124744"/>
          <a:ext cx="4536504" cy="628650"/>
        </p:xfrm>
        <a:graphic>
          <a:graphicData uri="http://schemas.openxmlformats.org/drawingml/2006/table">
            <a:tbl>
              <a:tblPr/>
              <a:tblGrid>
                <a:gridCol w="4536504"/>
              </a:tblGrid>
              <a:tr h="245881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Dependent</a:t>
                      </a:r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ru-RU" sz="2000" b="0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Variable</a:t>
                      </a:r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: </a:t>
                      </a:r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EVA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8175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Method</a:t>
                      </a:r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: </a:t>
                      </a:r>
                      <a:r>
                        <a:rPr lang="ru-RU" sz="2000" b="0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Panel</a:t>
                      </a:r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ru-RU" sz="2000" b="0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Least</a:t>
                      </a:r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ru-RU" sz="2000" b="0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Squares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latin typeface="Arial" pitchFamily="34" charset="0"/>
                <a:cs typeface="Arial" pitchFamily="34" charset="0"/>
              </a:rPr>
              <a:t>Hypothesis 2</a:t>
            </a:r>
            <a:endParaRPr lang="ru-RU" sz="40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95536" y="2204864"/>
          <a:ext cx="8280920" cy="4091940"/>
        </p:xfrm>
        <a:graphic>
          <a:graphicData uri="http://schemas.openxmlformats.org/drawingml/2006/table">
            <a:tbl>
              <a:tblPr>
                <a:tableStyleId>{9D7B26C5-4107-4FEC-AEDC-1716B250A1EF}</a:tableStyleId>
              </a:tblPr>
              <a:tblGrid>
                <a:gridCol w="2592288"/>
                <a:gridCol w="1872208"/>
                <a:gridCol w="2304256"/>
                <a:gridCol w="1512168"/>
              </a:tblGrid>
              <a:tr h="408009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Age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0.003</a:t>
                      </a:r>
                    </a:p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(1.00)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McFadden R-squared</a:t>
                      </a:r>
                      <a:endParaRPr lang="ru-RU" sz="18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0165" marR="50165" marT="571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0.11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408009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Cost of employees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2.14E-06***</a:t>
                      </a:r>
                    </a:p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(3.53)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LR statistic</a:t>
                      </a:r>
                      <a:endParaRPr lang="ru-RU" sz="18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0165" marR="50165" marT="571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46.51486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408009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Citations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0.58***</a:t>
                      </a:r>
                    </a:p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(2.80)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Prob</a:t>
                      </a:r>
                      <a:r>
                        <a:rPr lang="ru-RU" sz="18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(</a:t>
                      </a:r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LR </a:t>
                      </a:r>
                      <a:r>
                        <a:rPr lang="ru-RU" sz="1800" b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statistic</a:t>
                      </a:r>
                      <a:r>
                        <a:rPr lang="ru-RU" sz="1800" b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) </a:t>
                      </a:r>
                    </a:p>
                  </a:txBody>
                  <a:tcPr marL="50165" marR="50165" marT="571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0.000000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408009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Universities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-0.04</a:t>
                      </a:r>
                    </a:p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(-0.19)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408009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Foreign capital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-0.05</a:t>
                      </a:r>
                    </a:p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(-0.34)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408009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Location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-0.25</a:t>
                      </a:r>
                    </a:p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(-1.22)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8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0165" marR="50165" marT="571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408009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Strategy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0.82***</a:t>
                      </a:r>
                    </a:p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(4.79)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8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0165" marR="50165" marT="571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408009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latin typeface="Arial" pitchFamily="34" charset="0"/>
                          <a:cs typeface="Arial" pitchFamily="34" charset="0"/>
                        </a:rPr>
                        <a:t>C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--1.89***</a:t>
                      </a:r>
                    </a:p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(-7.88)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Number of observations</a:t>
                      </a:r>
                      <a:endParaRPr lang="ru-RU" sz="18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0165" marR="50165" marT="571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464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395536" y="1196753"/>
          <a:ext cx="8172400" cy="678681"/>
        </p:xfrm>
        <a:graphic>
          <a:graphicData uri="http://schemas.openxmlformats.org/drawingml/2006/table">
            <a:tbl>
              <a:tblPr/>
              <a:tblGrid>
                <a:gridCol w="7488832"/>
                <a:gridCol w="683568"/>
              </a:tblGrid>
              <a:tr h="290130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Dependent Variable: </a:t>
                      </a:r>
                      <a:r>
                        <a:rPr lang="en-US" sz="2000" dirty="0" err="1" smtClean="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Associations+Subsidiaries</a:t>
                      </a:r>
                      <a:endParaRPr lang="ru-RU" sz="2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57942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Method: ML - Binary </a:t>
                      </a:r>
                      <a:r>
                        <a:rPr lang="en-US" sz="2000" b="0" i="0" u="none" strike="noStrike" dirty="0" err="1" smtClean="0">
                          <a:solidFill>
                            <a:srgbClr val="000000"/>
                          </a:solidFill>
                          <a:latin typeface="Arial"/>
                        </a:rPr>
                        <a:t>Probit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(Quadratic hill</a:t>
                      </a:r>
                      <a:r>
                        <a:rPr lang="en-US" sz="2000" b="0" i="0" u="none" strike="noStrike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climbing)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539552" y="2780928"/>
            <a:ext cx="8229600" cy="9906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Thanks</a:t>
            </a:r>
            <a:r>
              <a:rPr kumimoji="0" lang="en-US" sz="4000" b="1" i="0" u="none" strike="noStrike" kern="1200" cap="none" spc="0" normalizeH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for your attention!</a:t>
            </a:r>
            <a:endParaRPr kumimoji="0" lang="ru-RU" sz="40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latin typeface="Arial" pitchFamily="34" charset="0"/>
                <a:cs typeface="Arial" pitchFamily="34" charset="0"/>
              </a:rPr>
              <a:t>Main issues</a:t>
            </a:r>
            <a:endParaRPr lang="ru-RU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899592" y="1484784"/>
            <a:ext cx="7787208" cy="4672176"/>
          </a:xfrm>
        </p:spPr>
        <p:txBody>
          <a:bodyPr/>
          <a:lstStyle/>
          <a:p>
            <a:pPr>
              <a:spcAft>
                <a:spcPts val="1800"/>
              </a:spcAft>
            </a:pPr>
            <a:r>
              <a:rPr lang="en-US" sz="3200" dirty="0" smtClean="0">
                <a:latin typeface="Arial" pitchFamily="34" charset="0"/>
                <a:cs typeface="Arial" pitchFamily="34" charset="0"/>
              </a:rPr>
              <a:t>Structure of the sample</a:t>
            </a:r>
          </a:p>
          <a:p>
            <a:pPr>
              <a:spcAft>
                <a:spcPts val="1800"/>
              </a:spcAft>
            </a:pPr>
            <a:r>
              <a:rPr lang="en-US" sz="3200" dirty="0" smtClean="0">
                <a:latin typeface="Arial" pitchFamily="34" charset="0"/>
                <a:cs typeface="Arial" pitchFamily="34" charset="0"/>
              </a:rPr>
              <a:t>Variables in the database</a:t>
            </a:r>
          </a:p>
          <a:p>
            <a:pPr>
              <a:spcAft>
                <a:spcPts val="1800"/>
              </a:spcAft>
            </a:pPr>
            <a:r>
              <a:rPr lang="en-US" sz="3200" dirty="0" smtClean="0">
                <a:latin typeface="Arial" pitchFamily="34" charset="0"/>
                <a:cs typeface="Arial" pitchFamily="34" charset="0"/>
              </a:rPr>
              <a:t>New factors for current research</a:t>
            </a:r>
          </a:p>
          <a:p>
            <a:pPr>
              <a:spcAft>
                <a:spcPts val="1800"/>
              </a:spcAft>
            </a:pPr>
            <a:r>
              <a:rPr lang="en-US" sz="3200" dirty="0" smtClean="0">
                <a:latin typeface="Arial" pitchFamily="34" charset="0"/>
                <a:cs typeface="Arial" pitchFamily="34" charset="0"/>
              </a:rPr>
              <a:t>Testing hypotheses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>
                <a:latin typeface="Arial" pitchFamily="34" charset="0"/>
                <a:cs typeface="Arial" pitchFamily="34" charset="0"/>
              </a:rPr>
              <a:t>Sample</a:t>
            </a:r>
            <a:endParaRPr lang="ru-RU" sz="44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sz="quarter" idx="1"/>
          </p:nvPr>
        </p:nvGraphicFramePr>
        <p:xfrm>
          <a:off x="457200" y="1219200"/>
          <a:ext cx="8229600" cy="49371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892480" cy="990600"/>
          </a:xfrm>
        </p:spPr>
        <p:txBody>
          <a:bodyPr>
            <a:normAutofit/>
          </a:bodyPr>
          <a:lstStyle/>
          <a:p>
            <a:r>
              <a:rPr lang="en-US" sz="4000" dirty="0" smtClean="0">
                <a:latin typeface="Arial" pitchFamily="34" charset="0"/>
                <a:cs typeface="Arial" pitchFamily="34" charset="0"/>
              </a:rPr>
              <a:t>Companies with available information </a:t>
            </a:r>
            <a:endParaRPr lang="ru-RU" sz="40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Диаграмма 6"/>
          <p:cNvGraphicFramePr/>
          <p:nvPr/>
        </p:nvGraphicFramePr>
        <p:xfrm>
          <a:off x="251520" y="1484784"/>
          <a:ext cx="8640960" cy="432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latin typeface="Arial" pitchFamily="34" charset="0"/>
                <a:cs typeface="Arial" pitchFamily="34" charset="0"/>
              </a:rPr>
              <a:t>Database</a:t>
            </a:r>
            <a:endParaRPr lang="ru-RU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755576" y="1556792"/>
            <a:ext cx="7931224" cy="4600168"/>
          </a:xfrm>
        </p:spPr>
        <p:txBody>
          <a:bodyPr>
            <a:normAutofit/>
          </a:bodyPr>
          <a:lstStyle/>
          <a:p>
            <a:pPr lvl="0">
              <a:spcAft>
                <a:spcPts val="1200"/>
              </a:spcAft>
            </a:pPr>
            <a:r>
              <a:rPr lang="en-US" sz="3600" dirty="0" smtClean="0">
                <a:latin typeface="Arial" pitchFamily="34" charset="0"/>
                <a:cs typeface="Arial" pitchFamily="34" charset="0"/>
              </a:rPr>
              <a:t>common data</a:t>
            </a:r>
            <a:endParaRPr lang="ru-RU" sz="3600" dirty="0" smtClean="0">
              <a:latin typeface="Arial" pitchFamily="34" charset="0"/>
              <a:cs typeface="Arial" pitchFamily="34" charset="0"/>
            </a:endParaRPr>
          </a:p>
          <a:p>
            <a:pPr lvl="0">
              <a:spcAft>
                <a:spcPts val="1200"/>
              </a:spcAft>
            </a:pPr>
            <a:r>
              <a:rPr lang="en-US" sz="3600" dirty="0" smtClean="0">
                <a:latin typeface="Arial" pitchFamily="34" charset="0"/>
                <a:cs typeface="Arial" pitchFamily="34" charset="0"/>
              </a:rPr>
              <a:t>financial data</a:t>
            </a:r>
            <a:endParaRPr lang="ru-RU" sz="3600" dirty="0" smtClean="0">
              <a:latin typeface="Arial" pitchFamily="34" charset="0"/>
              <a:cs typeface="Arial" pitchFamily="34" charset="0"/>
            </a:endParaRPr>
          </a:p>
          <a:p>
            <a:pPr lvl="0">
              <a:spcAft>
                <a:spcPts val="1200"/>
              </a:spcAft>
            </a:pPr>
            <a:r>
              <a:rPr lang="en-US" sz="3600" dirty="0" smtClean="0">
                <a:latin typeface="Arial" pitchFamily="34" charset="0"/>
                <a:cs typeface="Arial" pitchFamily="34" charset="0"/>
              </a:rPr>
              <a:t>performance</a:t>
            </a:r>
            <a:endParaRPr lang="ru-RU" sz="3600" dirty="0" smtClean="0">
              <a:latin typeface="Arial" pitchFamily="34" charset="0"/>
              <a:cs typeface="Arial" pitchFamily="34" charset="0"/>
            </a:endParaRPr>
          </a:p>
          <a:p>
            <a:pPr lvl="0">
              <a:spcAft>
                <a:spcPts val="1200"/>
              </a:spcAft>
            </a:pPr>
            <a:r>
              <a:rPr lang="en-US" sz="3600" dirty="0" smtClean="0">
                <a:latin typeface="Arial" pitchFamily="34" charset="0"/>
                <a:cs typeface="Arial" pitchFamily="34" charset="0"/>
              </a:rPr>
              <a:t>intellectual capital</a:t>
            </a:r>
            <a:endParaRPr lang="ru-RU" sz="3600" dirty="0" smtClean="0">
              <a:latin typeface="Arial" pitchFamily="34" charset="0"/>
              <a:cs typeface="Arial" pitchFamily="34" charset="0"/>
            </a:endParaRPr>
          </a:p>
          <a:p>
            <a:pPr lvl="0">
              <a:spcAft>
                <a:spcPts val="1200"/>
              </a:spcAft>
            </a:pPr>
            <a:r>
              <a:rPr lang="en-US" sz="3600" dirty="0" smtClean="0">
                <a:latin typeface="Arial" pitchFamily="34" charset="0"/>
                <a:cs typeface="Arial" pitchFamily="34" charset="0"/>
              </a:rPr>
              <a:t>additional data</a:t>
            </a:r>
            <a:endParaRPr lang="ru-RU" sz="3600" dirty="0" smtClean="0">
              <a:latin typeface="Arial" pitchFamily="34" charset="0"/>
              <a:cs typeface="Arial" pitchFamily="34" charset="0"/>
            </a:endParaRPr>
          </a:p>
          <a:p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>
                <a:latin typeface="Arial" pitchFamily="34" charset="0"/>
                <a:cs typeface="Arial" pitchFamily="34" charset="0"/>
              </a:rPr>
              <a:t>Manufacture/engineering</a:t>
            </a:r>
            <a:endParaRPr lang="ru-RU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en-US" sz="3600" dirty="0" smtClean="0"/>
          </a:p>
          <a:p>
            <a:pPr marL="1706563" indent="354013"/>
            <a:r>
              <a:rPr lang="en-US" sz="3600" dirty="0" smtClean="0"/>
              <a:t>28.10% of GDP (2011)</a:t>
            </a:r>
          </a:p>
          <a:p>
            <a:endParaRPr lang="en-US" sz="3600" dirty="0" smtClean="0"/>
          </a:p>
          <a:p>
            <a:endParaRPr lang="en-US" sz="3600" dirty="0" smtClean="0"/>
          </a:p>
          <a:p>
            <a:endParaRPr lang="en-US" sz="3600" dirty="0" smtClean="0"/>
          </a:p>
          <a:p>
            <a:pPr marL="1706563" indent="354013"/>
            <a:r>
              <a:rPr lang="en-US" sz="3600" dirty="0" smtClean="0"/>
              <a:t>33,23% of the sample</a:t>
            </a:r>
            <a:endParaRPr lang="ru-RU" sz="3600" dirty="0"/>
          </a:p>
        </p:txBody>
      </p:sp>
      <p:grpSp>
        <p:nvGrpSpPr>
          <p:cNvPr id="6" name="Группа 5"/>
          <p:cNvGrpSpPr/>
          <p:nvPr/>
        </p:nvGrpSpPr>
        <p:grpSpPr>
          <a:xfrm>
            <a:off x="3347864" y="2996952"/>
            <a:ext cx="2520280" cy="864096"/>
            <a:chOff x="3131840" y="2708920"/>
            <a:chExt cx="2520280" cy="864096"/>
          </a:xfrm>
        </p:grpSpPr>
        <p:sp>
          <p:nvSpPr>
            <p:cNvPr id="4" name="Волна 3"/>
            <p:cNvSpPr/>
            <p:nvPr/>
          </p:nvSpPr>
          <p:spPr>
            <a:xfrm>
              <a:off x="3131840" y="2708920"/>
              <a:ext cx="2520280" cy="360040"/>
            </a:xfrm>
            <a:prstGeom prst="wave">
              <a:avLst>
                <a:gd name="adj1" fmla="val 12500"/>
                <a:gd name="adj2" fmla="val -2166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Волна 4"/>
            <p:cNvSpPr/>
            <p:nvPr/>
          </p:nvSpPr>
          <p:spPr>
            <a:xfrm>
              <a:off x="3131840" y="3212976"/>
              <a:ext cx="2520280" cy="360040"/>
            </a:xfrm>
            <a:prstGeom prst="wave">
              <a:avLst>
                <a:gd name="adj1" fmla="val 12500"/>
                <a:gd name="adj2" fmla="val -2166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latin typeface="Arial" pitchFamily="34" charset="0"/>
                <a:cs typeface="Arial" pitchFamily="34" charset="0"/>
              </a:rPr>
              <a:t>Final sample</a:t>
            </a:r>
            <a:endParaRPr lang="ru-RU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11560" y="1412776"/>
            <a:ext cx="8075240" cy="4744184"/>
          </a:xfrm>
        </p:spPr>
        <p:txBody>
          <a:bodyPr>
            <a:normAutofit/>
          </a:bodyPr>
          <a:lstStyle/>
          <a:p>
            <a:pPr>
              <a:spcAft>
                <a:spcPts val="1800"/>
              </a:spcAft>
            </a:pPr>
            <a:r>
              <a:rPr lang="en-US" sz="3600" dirty="0" smtClean="0">
                <a:latin typeface="Arial" pitchFamily="34" charset="0"/>
                <a:cs typeface="Arial" pitchFamily="34" charset="0"/>
              </a:rPr>
              <a:t>Engineering</a:t>
            </a:r>
          </a:p>
          <a:p>
            <a:pPr>
              <a:spcAft>
                <a:spcPts val="1800"/>
              </a:spcAft>
            </a:pPr>
            <a:r>
              <a:rPr lang="en-US" sz="3600" dirty="0" smtClean="0">
                <a:latin typeface="Arial" pitchFamily="34" charset="0"/>
                <a:cs typeface="Arial" pitchFamily="34" charset="0"/>
              </a:rPr>
              <a:t>130 non-traded companies</a:t>
            </a:r>
          </a:p>
          <a:p>
            <a:pPr>
              <a:spcAft>
                <a:spcPts val="1800"/>
              </a:spcAft>
            </a:pPr>
            <a:r>
              <a:rPr lang="en-US" sz="3600" dirty="0" smtClean="0">
                <a:latin typeface="Arial" pitchFamily="34" charset="0"/>
                <a:cs typeface="Arial" pitchFamily="34" charset="0"/>
              </a:rPr>
              <a:t>2004-2009 years</a:t>
            </a:r>
          </a:p>
          <a:p>
            <a:pPr>
              <a:spcAft>
                <a:spcPts val="1800"/>
              </a:spcAft>
            </a:pPr>
            <a:r>
              <a:rPr lang="en-US" sz="3600" dirty="0" smtClean="0">
                <a:latin typeface="Arial" pitchFamily="34" charset="0"/>
                <a:cs typeface="Arial" pitchFamily="34" charset="0"/>
              </a:rPr>
              <a:t>636 observations</a:t>
            </a:r>
          </a:p>
          <a:p>
            <a:pPr>
              <a:spcAft>
                <a:spcPts val="1800"/>
              </a:spcAft>
            </a:pPr>
            <a:r>
              <a:rPr lang="en-US" sz="3600" dirty="0" smtClean="0">
                <a:latin typeface="Arial" pitchFamily="34" charset="0"/>
                <a:cs typeface="Arial" pitchFamily="34" charset="0"/>
              </a:rPr>
              <a:t>Panel data</a:t>
            </a:r>
          </a:p>
          <a:p>
            <a:endParaRPr lang="en-US" dirty="0" smtClean="0"/>
          </a:p>
          <a:p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latin typeface="Arial" pitchFamily="34" charset="0"/>
                <a:cs typeface="Arial" pitchFamily="34" charset="0"/>
              </a:rPr>
              <a:t>New variables</a:t>
            </a:r>
            <a:endParaRPr lang="ru-RU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899592" y="1219200"/>
            <a:ext cx="7787208" cy="4937760"/>
          </a:xfrm>
        </p:spPr>
        <p:txBody>
          <a:bodyPr/>
          <a:lstStyle/>
          <a:p>
            <a:endParaRPr lang="en-US" dirty="0" smtClean="0"/>
          </a:p>
          <a:p>
            <a:pPr>
              <a:spcAft>
                <a:spcPts val="1800"/>
              </a:spcAft>
            </a:pP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Associations+Subsidiaries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(dummy)</a:t>
            </a:r>
          </a:p>
          <a:p>
            <a:pPr>
              <a:spcAft>
                <a:spcPts val="1800"/>
              </a:spcAft>
            </a:pPr>
            <a:r>
              <a:rPr lang="en-US" sz="4000" dirty="0" smtClean="0">
                <a:latin typeface="Arial" pitchFamily="34" charset="0"/>
                <a:cs typeface="Arial" pitchFamily="34" charset="0"/>
              </a:rPr>
              <a:t>Universities (dummy)</a:t>
            </a:r>
          </a:p>
          <a:p>
            <a:pPr>
              <a:spcAft>
                <a:spcPts val="1800"/>
              </a:spcAft>
            </a:pPr>
            <a:r>
              <a:rPr lang="en-US" sz="4000" dirty="0" smtClean="0">
                <a:latin typeface="Arial" pitchFamily="34" charset="0"/>
                <a:cs typeface="Arial" pitchFamily="34" charset="0"/>
              </a:rPr>
              <a:t>+ others</a:t>
            </a:r>
            <a:endParaRPr lang="ru-RU" sz="4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latin typeface="Arial" pitchFamily="34" charset="0"/>
                <a:cs typeface="Arial" pitchFamily="34" charset="0"/>
              </a:rPr>
              <a:t>Descriptive statistics</a:t>
            </a:r>
            <a:endParaRPr lang="ru-RU" sz="40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95536" y="1844824"/>
          <a:ext cx="8496944" cy="4104496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1584176"/>
                <a:gridCol w="1512168"/>
                <a:gridCol w="1152128"/>
                <a:gridCol w="1152128"/>
                <a:gridCol w="1080120"/>
                <a:gridCol w="1008111"/>
                <a:gridCol w="1008113"/>
              </a:tblGrid>
              <a:tr h="57606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086100" algn="l"/>
                        </a:tabLst>
                      </a:pPr>
                      <a:r>
                        <a:rPr lang="en-US" sz="1800" dirty="0">
                          <a:latin typeface="Arial" pitchFamily="34" charset="0"/>
                          <a:cs typeface="Arial" pitchFamily="34" charset="0"/>
                        </a:rPr>
                        <a:t>Factor</a:t>
                      </a:r>
                      <a:endParaRPr lang="ru-RU" sz="1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9055" marR="590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086100" algn="l"/>
                        </a:tabLst>
                      </a:pPr>
                      <a:r>
                        <a:rPr lang="en-US" sz="1800">
                          <a:latin typeface="Arial" pitchFamily="34" charset="0"/>
                          <a:cs typeface="Arial" pitchFamily="34" charset="0"/>
                        </a:rPr>
                        <a:t>Observations</a:t>
                      </a:r>
                      <a:endParaRPr lang="ru-RU" sz="18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9055" marR="590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086100" algn="l"/>
                        </a:tabLst>
                      </a:pPr>
                      <a:r>
                        <a:rPr lang="en-US" sz="1800">
                          <a:latin typeface="Arial" pitchFamily="34" charset="0"/>
                          <a:cs typeface="Arial" pitchFamily="34" charset="0"/>
                        </a:rPr>
                        <a:t>Minimum</a:t>
                      </a:r>
                      <a:endParaRPr lang="ru-RU" sz="18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9055" marR="590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086100" algn="l"/>
                        </a:tabLst>
                      </a:pPr>
                      <a:r>
                        <a:rPr lang="en-US" sz="1800">
                          <a:latin typeface="Arial" pitchFamily="34" charset="0"/>
                          <a:cs typeface="Arial" pitchFamily="34" charset="0"/>
                        </a:rPr>
                        <a:t>Maximum</a:t>
                      </a:r>
                      <a:endParaRPr lang="ru-RU" sz="18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9055" marR="590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086100" algn="l"/>
                        </a:tabLst>
                      </a:pPr>
                      <a:r>
                        <a:rPr lang="en-US" sz="1800" dirty="0">
                          <a:latin typeface="Arial" pitchFamily="34" charset="0"/>
                          <a:cs typeface="Arial" pitchFamily="34" charset="0"/>
                        </a:rPr>
                        <a:t>Mean</a:t>
                      </a:r>
                      <a:endParaRPr lang="ru-RU" sz="1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9055" marR="590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086100" algn="l"/>
                        </a:tabLst>
                      </a:pPr>
                      <a:r>
                        <a:rPr lang="en-US" sz="1800">
                          <a:latin typeface="Arial" pitchFamily="34" charset="0"/>
                          <a:cs typeface="Arial" pitchFamily="34" charset="0"/>
                        </a:rPr>
                        <a:t>Median</a:t>
                      </a:r>
                      <a:endParaRPr lang="ru-RU" sz="18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9055" marR="590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086100" algn="l"/>
                        </a:tabLst>
                      </a:pPr>
                      <a:r>
                        <a:rPr lang="en-US" sz="1800">
                          <a:latin typeface="Arial" pitchFamily="34" charset="0"/>
                          <a:cs typeface="Arial" pitchFamily="34" charset="0"/>
                        </a:rPr>
                        <a:t>Std.Dev.</a:t>
                      </a:r>
                      <a:endParaRPr lang="ru-RU" sz="18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9055" marR="59055" marT="0" marB="0" anchor="ctr"/>
                </a:tc>
              </a:tr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086100" algn="l"/>
                        </a:tabLst>
                      </a:pPr>
                      <a:r>
                        <a:rPr lang="en-US" sz="1800">
                          <a:latin typeface="Arial" pitchFamily="34" charset="0"/>
                          <a:cs typeface="Arial" pitchFamily="34" charset="0"/>
                        </a:rPr>
                        <a:t>Age, years</a:t>
                      </a:r>
                      <a:endParaRPr lang="ru-RU" sz="18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9055" marR="590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086100" algn="l"/>
                        </a:tabLst>
                      </a:pPr>
                      <a:r>
                        <a:rPr lang="ru-RU" sz="1600" dirty="0">
                          <a:latin typeface="Arial" pitchFamily="34" charset="0"/>
                          <a:cs typeface="Arial" pitchFamily="34" charset="0"/>
                        </a:rPr>
                        <a:t>462</a:t>
                      </a:r>
                      <a:endParaRPr lang="ru-RU" sz="16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9055" marR="590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086100" algn="l"/>
                        </a:tabLst>
                      </a:pPr>
                      <a:r>
                        <a:rPr lang="en-US" sz="1600" dirty="0">
                          <a:latin typeface="Arial" pitchFamily="34" charset="0"/>
                          <a:cs typeface="Arial" pitchFamily="34" charset="0"/>
                        </a:rPr>
                        <a:t>1.00</a:t>
                      </a:r>
                      <a:endParaRPr lang="ru-RU" sz="16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9055" marR="590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086100" algn="l"/>
                        </a:tabLst>
                      </a:pPr>
                      <a:r>
                        <a:rPr lang="en-US" sz="1600">
                          <a:latin typeface="Arial" pitchFamily="34" charset="0"/>
                          <a:cs typeface="Arial" pitchFamily="34" charset="0"/>
                        </a:rPr>
                        <a:t>120.00</a:t>
                      </a:r>
                      <a:endParaRPr lang="ru-RU" sz="16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9055" marR="590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086100" algn="l"/>
                        </a:tabLst>
                      </a:pPr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</a:rPr>
                        <a:t>29.00</a:t>
                      </a:r>
                      <a:endParaRPr lang="ru-RU" sz="16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9055" marR="590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086100" algn="l"/>
                        </a:tabLst>
                      </a:pPr>
                      <a:r>
                        <a:rPr lang="en-US" sz="1600" dirty="0">
                          <a:latin typeface="Arial" pitchFamily="34" charset="0"/>
                          <a:cs typeface="Arial" pitchFamily="34" charset="0"/>
                        </a:rPr>
                        <a:t>20.50</a:t>
                      </a:r>
                      <a:endParaRPr lang="ru-RU" sz="16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9055" marR="590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086100" algn="l"/>
                        </a:tabLst>
                      </a:pPr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</a:rPr>
                        <a:t>24.00</a:t>
                      </a:r>
                      <a:endParaRPr lang="ru-RU" sz="16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9055" marR="59055" marT="0" marB="0" anchor="ctr"/>
                </a:tc>
              </a:tr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086100" algn="l"/>
                        </a:tabLst>
                      </a:pPr>
                      <a:r>
                        <a:rPr lang="en-US" sz="1800">
                          <a:latin typeface="Arial" pitchFamily="34" charset="0"/>
                          <a:cs typeface="Arial" pitchFamily="34" charset="0"/>
                        </a:rPr>
                        <a:t>Number of employees</a:t>
                      </a:r>
                      <a:endParaRPr lang="ru-RU" sz="18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9055" marR="590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086100" algn="l"/>
                        </a:tabLst>
                      </a:pPr>
                      <a:r>
                        <a:rPr lang="ru-RU" sz="1600">
                          <a:latin typeface="Arial" pitchFamily="34" charset="0"/>
                          <a:cs typeface="Arial" pitchFamily="34" charset="0"/>
                        </a:rPr>
                        <a:t>462</a:t>
                      </a:r>
                      <a:endParaRPr lang="ru-RU" sz="16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9055" marR="590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086100" algn="l"/>
                        </a:tabLst>
                      </a:pPr>
                      <a:r>
                        <a:rPr lang="en-US" sz="1600" dirty="0">
                          <a:latin typeface="Arial" pitchFamily="34" charset="0"/>
                          <a:cs typeface="Arial" pitchFamily="34" charset="0"/>
                        </a:rPr>
                        <a:t>276.00</a:t>
                      </a:r>
                      <a:endParaRPr lang="ru-RU" sz="16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9055" marR="590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086100" algn="l"/>
                        </a:tabLst>
                      </a:pPr>
                      <a:r>
                        <a:rPr lang="en-US" sz="1600" dirty="0">
                          <a:latin typeface="Arial" pitchFamily="34" charset="0"/>
                          <a:cs typeface="Arial" pitchFamily="34" charset="0"/>
                        </a:rPr>
                        <a:t>14147.00</a:t>
                      </a:r>
                      <a:endParaRPr lang="ru-RU" sz="16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9055" marR="590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086100" algn="l"/>
                        </a:tabLst>
                      </a:pPr>
                      <a:r>
                        <a:rPr lang="en-US" sz="1600">
                          <a:latin typeface="Arial" pitchFamily="34" charset="0"/>
                          <a:cs typeface="Arial" pitchFamily="34" charset="0"/>
                        </a:rPr>
                        <a:t>2411.00</a:t>
                      </a:r>
                      <a:endParaRPr lang="ru-RU" sz="16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9055" marR="590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086100" algn="l"/>
                        </a:tabLst>
                      </a:pPr>
                      <a:r>
                        <a:rPr lang="en-US" sz="1600" dirty="0">
                          <a:latin typeface="Arial" pitchFamily="34" charset="0"/>
                          <a:cs typeface="Arial" pitchFamily="34" charset="0"/>
                        </a:rPr>
                        <a:t>1458.00</a:t>
                      </a:r>
                      <a:endParaRPr lang="ru-RU" sz="16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9055" marR="590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086100" algn="l"/>
                        </a:tabLst>
                      </a:pPr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</a:rPr>
                        <a:t>2495.00</a:t>
                      </a:r>
                      <a:endParaRPr lang="ru-RU" sz="16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9055" marR="59055" marT="0" marB="0" anchor="ctr"/>
                </a:tc>
              </a:tr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086100" algn="l"/>
                        </a:tabLst>
                      </a:pPr>
                      <a:r>
                        <a:rPr lang="en-US" sz="1800" dirty="0">
                          <a:latin typeface="Arial" pitchFamily="34" charset="0"/>
                          <a:cs typeface="Arial" pitchFamily="34" charset="0"/>
                        </a:rPr>
                        <a:t>Intangible assets, </a:t>
                      </a:r>
                      <a:r>
                        <a:rPr lang="en-US" sz="1800" dirty="0" err="1" smtClean="0">
                          <a:latin typeface="Arial" pitchFamily="34" charset="0"/>
                          <a:cs typeface="Arial" pitchFamily="34" charset="0"/>
                        </a:rPr>
                        <a:t>mln</a:t>
                      </a:r>
                      <a:r>
                        <a:rPr lang="en-US" sz="1800" dirty="0" smtClean="0">
                          <a:latin typeface="Arial" pitchFamily="34" charset="0"/>
                          <a:cs typeface="Arial" pitchFamily="34" charset="0"/>
                        </a:rPr>
                        <a:t> EUR</a:t>
                      </a:r>
                      <a:endParaRPr lang="ru-RU" sz="1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9055" marR="590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086100" algn="l"/>
                        </a:tabLst>
                      </a:pPr>
                      <a:r>
                        <a:rPr lang="ru-RU" sz="1600">
                          <a:latin typeface="Arial" pitchFamily="34" charset="0"/>
                          <a:cs typeface="Arial" pitchFamily="34" charset="0"/>
                        </a:rPr>
                        <a:t>462</a:t>
                      </a:r>
                      <a:endParaRPr lang="ru-RU" sz="16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9055" marR="590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086100" algn="l"/>
                        </a:tabLst>
                      </a:pPr>
                      <a:r>
                        <a:rPr lang="en-US" sz="1600">
                          <a:latin typeface="Arial" pitchFamily="34" charset="0"/>
                          <a:cs typeface="Arial" pitchFamily="34" charset="0"/>
                        </a:rPr>
                        <a:t>0.00</a:t>
                      </a:r>
                      <a:endParaRPr lang="ru-RU" sz="16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9055" marR="590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086100" algn="l"/>
                        </a:tabLst>
                      </a:pPr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</a:rPr>
                        <a:t>780.30</a:t>
                      </a:r>
                      <a:endParaRPr lang="ru-RU" sz="16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9055" marR="590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086100" algn="l"/>
                        </a:tabLst>
                      </a:pPr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</a:rPr>
                        <a:t>25.13</a:t>
                      </a:r>
                      <a:endParaRPr lang="ru-RU" sz="16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9055" marR="590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086100" algn="l"/>
                        </a:tabLst>
                      </a:pPr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</a:rPr>
                        <a:t>1.52</a:t>
                      </a:r>
                      <a:endParaRPr lang="ru-RU" sz="16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9055" marR="590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086100" algn="l"/>
                        </a:tabLst>
                      </a:pPr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</a:rPr>
                        <a:t>94.44</a:t>
                      </a:r>
                      <a:endParaRPr lang="ru-RU" sz="16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9055" marR="59055" marT="0" marB="0" anchor="ctr"/>
                </a:tc>
              </a:tr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086100" algn="l"/>
                        </a:tabLst>
                      </a:pPr>
                      <a:r>
                        <a:rPr lang="en-US" sz="1800" dirty="0">
                          <a:latin typeface="Arial" pitchFamily="34" charset="0"/>
                          <a:cs typeface="Arial" pitchFamily="34" charset="0"/>
                        </a:rPr>
                        <a:t>EVA, </a:t>
                      </a:r>
                      <a:r>
                        <a:rPr lang="en-US" sz="1800" dirty="0" err="1" smtClean="0">
                          <a:latin typeface="Arial" pitchFamily="34" charset="0"/>
                          <a:cs typeface="Arial" pitchFamily="34" charset="0"/>
                        </a:rPr>
                        <a:t>mln</a:t>
                      </a:r>
                      <a:r>
                        <a:rPr lang="en-US" sz="1800" dirty="0" smtClean="0">
                          <a:latin typeface="Arial" pitchFamily="34" charset="0"/>
                          <a:cs typeface="Arial" pitchFamily="34" charset="0"/>
                        </a:rPr>
                        <a:t> EUR</a:t>
                      </a:r>
                      <a:endParaRPr lang="ru-RU" sz="1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9055" marR="590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086100" algn="l"/>
                        </a:tabLst>
                      </a:pPr>
                      <a:r>
                        <a:rPr lang="ru-RU" sz="1600">
                          <a:latin typeface="Arial" pitchFamily="34" charset="0"/>
                          <a:cs typeface="Arial" pitchFamily="34" charset="0"/>
                        </a:rPr>
                        <a:t>462</a:t>
                      </a:r>
                      <a:endParaRPr lang="ru-RU" sz="16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9055" marR="590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086100" algn="l"/>
                        </a:tabLst>
                      </a:pPr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2194</a:t>
                      </a:r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16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9055" marR="590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086100" algn="l"/>
                        </a:tabLst>
                      </a:pPr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170</a:t>
                      </a:r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16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9055" marR="590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086100" algn="l"/>
                        </a:tabLst>
                      </a:pPr>
                      <a:r>
                        <a:rPr lang="ru-RU" sz="1600" dirty="0" smtClean="0"/>
                        <a:t>-</a:t>
                      </a:r>
                      <a:r>
                        <a:rPr lang="en-US" sz="1600" dirty="0" smtClean="0"/>
                        <a:t>10.37</a:t>
                      </a:r>
                      <a:endParaRPr lang="ru-RU" sz="16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9055" marR="590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086100" algn="l"/>
                        </a:tabLst>
                      </a:pPr>
                      <a:r>
                        <a:rPr lang="en-US" sz="1600" dirty="0" smtClean="0"/>
                        <a:t> 3.84</a:t>
                      </a:r>
                      <a:endParaRPr lang="ru-RU" sz="16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9055" marR="5905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3086100" algn="l"/>
                        </a:tabLst>
                      </a:pPr>
                      <a:r>
                        <a:rPr lang="da-DK" sz="1600" dirty="0" smtClean="0"/>
                        <a:t>129.41</a:t>
                      </a:r>
                      <a:endParaRPr lang="ru-RU" sz="16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9055" marR="59055" marT="0" marB="0" anchor="ctr"/>
                </a:tc>
              </a:tr>
            </a:tbl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ачальная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Начальная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249</TotalTime>
  <Words>463</Words>
  <Application>Microsoft Office PowerPoint</Application>
  <PresentationFormat>Экран (4:3)</PresentationFormat>
  <Paragraphs>224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Начальная</vt:lpstr>
      <vt:lpstr>Relational Capital as a source  of company’s value</vt:lpstr>
      <vt:lpstr>Main issues</vt:lpstr>
      <vt:lpstr>Sample</vt:lpstr>
      <vt:lpstr>Companies with available information </vt:lpstr>
      <vt:lpstr>Database</vt:lpstr>
      <vt:lpstr>Manufacture/engineering</vt:lpstr>
      <vt:lpstr>Final sample</vt:lpstr>
      <vt:lpstr>New variables</vt:lpstr>
      <vt:lpstr>Descriptive statistics</vt:lpstr>
      <vt:lpstr>Statistical significance of differences</vt:lpstr>
      <vt:lpstr>Statistical significance of differences</vt:lpstr>
      <vt:lpstr>Hypothesis 1</vt:lpstr>
      <vt:lpstr>Hypothesis 1</vt:lpstr>
      <vt:lpstr>Hypothesis 2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Relational Capital as a source  of company’s value</dc:title>
  <dc:creator>Евгения</dc:creator>
  <cp:lastModifiedBy>Евгения</cp:lastModifiedBy>
  <cp:revision>29</cp:revision>
  <dcterms:created xsi:type="dcterms:W3CDTF">2012-02-21T16:15:28Z</dcterms:created>
  <dcterms:modified xsi:type="dcterms:W3CDTF">2012-02-24T07:09:19Z</dcterms:modified>
</cp:coreProperties>
</file>