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24"/>
  </p:notesMasterIdLst>
  <p:sldIdLst>
    <p:sldId id="278" r:id="rId2"/>
    <p:sldId id="277" r:id="rId3"/>
    <p:sldId id="300" r:id="rId4"/>
    <p:sldId id="275" r:id="rId5"/>
    <p:sldId id="262" r:id="rId6"/>
    <p:sldId id="301" r:id="rId7"/>
    <p:sldId id="263" r:id="rId8"/>
    <p:sldId id="264" r:id="rId9"/>
    <p:sldId id="302" r:id="rId10"/>
    <p:sldId id="298" r:id="rId11"/>
    <p:sldId id="265" r:id="rId12"/>
    <p:sldId id="266" r:id="rId13"/>
    <p:sldId id="297" r:id="rId14"/>
    <p:sldId id="267" r:id="rId15"/>
    <p:sldId id="258" r:id="rId16"/>
    <p:sldId id="299" r:id="rId17"/>
    <p:sldId id="285" r:id="rId18"/>
    <p:sldId id="286" r:id="rId19"/>
    <p:sldId id="287" r:id="rId20"/>
    <p:sldId id="288" r:id="rId21"/>
    <p:sldId id="290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" initials="" lastIdx="1" clrIdx="0"/>
  <p:cmAuthor id="1" name="MacBookAi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FF"/>
    <a:srgbClr val="F2ACF2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9081" autoAdjust="0"/>
  </p:normalViewPr>
  <p:slideViewPr>
    <p:cSldViewPr>
      <p:cViewPr>
        <p:scale>
          <a:sx n="70" d="100"/>
          <a:sy n="70" d="100"/>
        </p:scale>
        <p:origin x="-3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7.4624333679700103E-2"/>
          <c:w val="1"/>
          <c:h val="0.915496789016569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790274976140495E-2"/>
                  <c:y val="-3.5382210279445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665343743600095E-2"/>
                  <c:y val="-5.8143722736545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4699169971743E-2"/>
                  <c:y val="-8.09052351936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469749679754506E-2"/>
                  <c:y val="-3.281305129710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002765422315805E-2"/>
                  <c:y val="-5.731002416092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238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361380194703905E-2"/>
                  <c:y val="-6.562579737782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270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65953448278194E-2"/>
                  <c:y val="-2.15447673091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17375E"/>
                    </a:solidFill>
                    <a:latin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253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6.5872868208753196E-2"/>
                  <c:y val="-1.1628744547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2000" b="1" i="0" u="none" strike="noStrike" kern="1200" baseline="0">
                    <a:solidFill>
                      <a:srgbClr val="17375E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271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2019970918982099E-2"/>
                  <c:y val="3.8762481824363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2000" b="1" i="0" u="none" strike="noStrike" kern="1200" baseline="0">
                    <a:solidFill>
                      <a:srgbClr val="17375E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87771136"/>
        <c:axId val="45333248"/>
        <c:axId val="0"/>
      </c:bar3DChart>
      <c:catAx>
        <c:axId val="87771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45333248"/>
        <c:crosses val="autoZero"/>
        <c:auto val="1"/>
        <c:lblAlgn val="ctr"/>
        <c:lblOffset val="100"/>
        <c:noMultiLvlLbl val="0"/>
      </c:catAx>
      <c:valAx>
        <c:axId val="4533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771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6585123416311999E-3"/>
          <c:y val="0.87674218115198499"/>
          <c:w val="0.89156777188355296"/>
          <c:h val="4.5628629785945597E-2"/>
        </c:manualLayout>
      </c:layout>
      <c:overlay val="0"/>
      <c:txPr>
        <a:bodyPr/>
        <a:lstStyle/>
        <a:p>
          <a:pPr>
            <a:defRPr sz="1600" b="1">
              <a:solidFill>
                <a:srgbClr val="17375E"/>
              </a:solidFill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06T00:19:13.235" idx="1">
    <p:pos x="2515" y="2446"/>
    <p:text>Для всех кандидатов в группу высокого профессионального потенциала (кадрового резерва)  по данной категории применяются критерии, установленные в подпункте 1.1. Приложения 4 к Регламенту проведения предварительной работы по рассмотрению конкурсных документов претендентов на избрание на должности профессорско-преподавательского состава в структурные подразделения Национального исследовательского университета «Высшая школа экономики»
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0.26228</cdr:x>
      <cdr:y>0.37693</cdr:y>
    </cdr:from>
    <cdr:to>
      <cdr:x>0.59737</cdr:x>
      <cdr:y>0.42907</cdr:y>
    </cdr:to>
    <cdr:sp macro="" textlink="">
      <cdr:nvSpPr>
        <cdr:cNvPr id="2" name="Закрывающая фигурная скобка 1"/>
        <cdr:cNvSpPr/>
      </cdr:nvSpPr>
      <cdr:spPr>
        <a:xfrm xmlns:a="http://schemas.openxmlformats.org/drawingml/2006/main" rot="5400000">
          <a:off x="2832848" y="1781065"/>
          <a:ext cx="382976" cy="2357790"/>
        </a:xfrm>
        <a:prstGeom xmlns:a="http://schemas.openxmlformats.org/drawingml/2006/main" prst="rightBrace">
          <a:avLst>
            <a:gd name="adj1" fmla="val 48174"/>
            <a:gd name="adj2" fmla="val 51005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75F92EF-FC32-4756-B8F0-6A770C8BB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25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011412-FAB5-4BCF-A955-5A5DC2AEE693}" type="slidenum">
              <a:rPr lang="ru-RU" altLang="ru-RU" smtClean="0">
                <a:latin typeface="Arial" charset="0"/>
              </a:rPr>
              <a:pPr/>
              <a:t>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BA7D14-C5E4-4135-BFEE-FA7EEE217CC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20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21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F92EF-FC32-4756-B8F0-6A770C8BBF28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05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011412-FAB5-4BCF-A955-5A5DC2AEE693}" type="slidenum">
              <a:rPr lang="ru-RU" altLang="ru-RU" smtClean="0">
                <a:latin typeface="Arial" charset="0"/>
              </a:rPr>
              <a:pPr/>
              <a:t>6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40857C-B6B7-47D7-AAFE-128210D72089}" type="slidenum">
              <a:rPr lang="ru-RU" altLang="ru-RU" smtClean="0">
                <a:latin typeface="Arial" charset="0"/>
              </a:rPr>
              <a:pPr/>
              <a:t>7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того же проекта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4C06DF-8B29-4211-81CD-E4E8EE760AD7}" type="slidenum">
              <a:rPr lang="ru-RU" altLang="ru-RU" smtClean="0">
                <a:latin typeface="Arial" charset="0"/>
              </a:rPr>
              <a:pPr/>
              <a:t>14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не конкретизируется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65E5BC-4134-496E-96D0-B1A20B2095B7}" type="slidenum">
              <a:rPr lang="ru-RU" altLang="ru-RU" smtClean="0">
                <a:latin typeface="Arial" charset="0"/>
              </a:rPr>
              <a:pPr/>
              <a:t>15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700" b="1" smtClean="0">
                <a:latin typeface="Arial Cyr" pitchFamily="34" charset="0"/>
              </a:rPr>
              <a:t>Прием заявок на конкурс коллективных проектов НУГ</a:t>
            </a:r>
          </a:p>
          <a:p>
            <a:pPr eaLnBrk="1" fontAlgn="b" hangingPunct="1"/>
            <a:r>
              <a:rPr lang="ru-RU" altLang="ru-RU" sz="700" b="1" smtClean="0">
                <a:latin typeface="Arial Cyr" pitchFamily="34" charset="0"/>
              </a:rPr>
              <a:t>Объявление результатов по конкурсу коллективных проектов НУГ.</a:t>
            </a:r>
          </a:p>
          <a:p>
            <a:pPr eaLnBrk="1" hangingPunct="1"/>
            <a:endParaRPr lang="ru-RU" altLang="ru-RU" sz="700" b="1" smtClean="0">
              <a:latin typeface="Arial Cyr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188-6F5F-4A7E-98E3-8D77FBC6A8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34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17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18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19</a:t>
            </a:fld>
            <a:endParaRPr lang="ru-RU" altLang="ru-RU" smtClean="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8311-CA94-4EDF-B09B-4F8D17E6B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1F2C-25CE-49D6-B54F-37B55DAF72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7296-3379-4C0D-A565-DD24788E2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EA30-2E42-4B9C-9F87-5C10D69E1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FA7C-94E8-442D-A914-4B76552487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66BA-E641-4072-9ECA-21D19C79EC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BADC-C9E4-49AD-AE4C-D40875519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2000-BD0F-4F4D-AF6F-024606303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62BF-1810-4081-BDBE-9E1773E87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38E8-AB55-4820-AEE6-6D385AD27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CCB6-3BBD-467F-8D69-41191B6A1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017D58-A624-4999-BD22-55B765232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5" r:id="rId4"/>
    <p:sldLayoutId id="2147483884" r:id="rId5"/>
    <p:sldLayoutId id="2147483883" r:id="rId6"/>
    <p:sldLayoutId id="2147483882" r:id="rId7"/>
    <p:sldLayoutId id="2147483881" r:id="rId8"/>
    <p:sldLayoutId id="2147483880" r:id="rId9"/>
    <p:sldLayoutId id="2147483879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studyspravka/NauchSotrud" TargetMode="External"/><Relationship Id="rId2" Type="http://schemas.openxmlformats.org/officeDocument/2006/relationships/hyperlink" Target="http://www.hse.ru/science/evalu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ru/science/scifund/bon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kna.hse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ortal@hse.ru" TargetMode="External"/><Relationship Id="rId2" Type="http://schemas.openxmlformats.org/officeDocument/2006/relationships/hyperlink" Target="http://www.hse.ru/us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science/scifund/trave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science/scifund/rffi-rgn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ru/science/scifund/bon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ru/science/scifund/bon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920880" cy="1933575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Академическая карьера и инструменты академического развития НИУ ВШЭ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560840" cy="23764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500" b="1" dirty="0" smtClean="0">
                <a:solidFill>
                  <a:schemeClr val="tx1"/>
                </a:solidFill>
              </a:rPr>
              <a:t>М.М. Юдкевич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dirty="0" smtClean="0">
                <a:solidFill>
                  <a:schemeClr val="tx1"/>
                </a:solidFill>
              </a:rPr>
              <a:t>Адаптационный семинар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dirty="0" smtClean="0">
                <a:solidFill>
                  <a:schemeClr val="tx1"/>
                </a:solidFill>
              </a:rPr>
              <a:t>для новых сотрудников университета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600" dirty="0" smtClean="0">
                <a:solidFill>
                  <a:schemeClr val="tx1"/>
                </a:solidFill>
              </a:rPr>
              <a:t>7 октября 2015</a:t>
            </a:r>
          </a:p>
        </p:txBody>
      </p:sp>
    </p:spTree>
    <p:extLst>
      <p:ext uri="{BB962C8B-B14F-4D97-AF65-F5344CB8AC3E}">
        <p14:creationId xmlns:p14="http://schemas.microsoft.com/office/powerpoint/2010/main" val="31110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/>
                <a:cs typeface="Times New Roman"/>
              </a:rPr>
              <a:t>Научным сотрудникам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/>
                <a:cs typeface="Times New Roman"/>
              </a:rPr>
              <a:t>Оценка публикационной активности (ОПА) </a:t>
            </a:r>
            <a:r>
              <a:rPr lang="ru-RU" sz="2800" dirty="0" smtClean="0">
                <a:latin typeface="Times New Roman"/>
                <a:cs typeface="Times New Roman"/>
              </a:rPr>
              <a:t>регламент, критерии оценки, сроки подачи заявки на портале НИУ ВШЭ </a:t>
            </a:r>
            <a:r>
              <a:rPr lang="en-US" sz="2800" dirty="0" smtClean="0">
                <a:latin typeface="Times New Roman"/>
                <a:cs typeface="Times New Roman"/>
                <a:hlinkClick r:id="rId2"/>
              </a:rPr>
              <a:t>http</a:t>
            </a:r>
            <a:r>
              <a:rPr lang="en-US" sz="2800" dirty="0">
                <a:latin typeface="Times New Roman"/>
                <a:cs typeface="Times New Roman"/>
                <a:hlinkClick r:id="rId2"/>
              </a:rPr>
              <a:t>://</a:t>
            </a:r>
            <a:r>
              <a:rPr lang="en-US" sz="2800" dirty="0" smtClean="0">
                <a:latin typeface="Times New Roman"/>
                <a:cs typeface="Times New Roman"/>
                <a:hlinkClick r:id="rId2"/>
              </a:rPr>
              <a:t>www.hse.ru/science/evaluation</a:t>
            </a:r>
            <a:endParaRPr lang="ru-RU" sz="2800" dirty="0" smtClean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/>
                <a:cs typeface="Times New Roman"/>
              </a:rPr>
              <a:t>Планирование и подтверждение реализации учебной нагрузки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  <a:hlinkClick r:id="rId3"/>
              </a:rPr>
              <a:t>http</a:t>
            </a:r>
            <a:r>
              <a:rPr lang="en-US" sz="2800" dirty="0">
                <a:latin typeface="Times New Roman"/>
                <a:cs typeface="Times New Roman"/>
                <a:hlinkClick r:id="rId3"/>
              </a:rPr>
              <a:t>://www.hse.ru/studyspravka/NauchSotrud</a:t>
            </a:r>
            <a:endParaRPr lang="ru-RU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840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4791"/>
            <a:ext cx="8229600" cy="88392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Программа академических надбавок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496944" cy="554461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800" dirty="0" smtClean="0">
                <a:latin typeface="Times New Roman"/>
                <a:cs typeface="Times New Roman"/>
              </a:rPr>
              <a:t>Надбавки устанавливаются на очередной учебный год за научные и учебно-методические работы, опубликованные в течение двух предшествующих календарных лет.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altLang="ru-RU" sz="2800" b="1" dirty="0" smtClean="0">
                <a:latin typeface="Times New Roman"/>
                <a:cs typeface="Times New Roman"/>
              </a:rPr>
              <a:t>     3 уровня</a:t>
            </a:r>
            <a:endParaRPr lang="ru-RU" altLang="ru-RU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ru-RU" altLang="ru-RU" sz="2800" dirty="0" smtClean="0">
                <a:latin typeface="Times New Roman"/>
                <a:cs typeface="Times New Roman"/>
              </a:rPr>
              <a:t>	- 1 уровень «за академическую работу» (35 </a:t>
            </a:r>
            <a:r>
              <a:rPr lang="ru-RU" altLang="ru-RU" sz="2800" dirty="0" err="1" smtClean="0">
                <a:latin typeface="Times New Roman"/>
                <a:cs typeface="Times New Roman"/>
              </a:rPr>
              <a:t>тыс.руб</a:t>
            </a:r>
            <a:r>
              <a:rPr lang="ru-RU" altLang="ru-RU" sz="2800" dirty="0" smtClean="0">
                <a:latin typeface="Times New Roman"/>
                <a:cs typeface="Times New Roman"/>
              </a:rPr>
              <a:t>. в месяц) - на 1 год;  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ru-RU" altLang="ru-RU" sz="2800" dirty="0" smtClean="0">
                <a:latin typeface="Times New Roman"/>
                <a:cs typeface="Times New Roman"/>
              </a:rPr>
              <a:t>	- 2 уровень «за академические успехи и вклад в научную репутацию ВШЭ» (60 тыс. руб. в месяц) - на 2 года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ru-RU" altLang="ru-RU" sz="2800" dirty="0" smtClean="0">
                <a:latin typeface="Times New Roman"/>
                <a:cs typeface="Times New Roman"/>
              </a:rPr>
              <a:t>	- 3 уровень «за статью в зарубежном рецензируемом журнале» (от 120 </a:t>
            </a:r>
            <a:r>
              <a:rPr lang="ru-RU" altLang="ru-RU" sz="2800" dirty="0" err="1" smtClean="0">
                <a:latin typeface="Times New Roman"/>
                <a:cs typeface="Times New Roman"/>
              </a:rPr>
              <a:t>тыс.до</a:t>
            </a:r>
            <a:r>
              <a:rPr lang="ru-RU" altLang="ru-RU" sz="2800" dirty="0" smtClean="0">
                <a:latin typeface="Times New Roman"/>
                <a:cs typeface="Times New Roman"/>
              </a:rPr>
              <a:t> 60 тыс. руб. в месяц) - на 2 года</a:t>
            </a:r>
          </a:p>
          <a:p>
            <a:pPr eaLnBrk="1" hangingPunct="1">
              <a:lnSpc>
                <a:spcPct val="80000"/>
              </a:lnSpc>
              <a:spcAft>
                <a:spcPct val="100000"/>
              </a:spcAft>
              <a:buFont typeface="Wingdings" pitchFamily="2" charset="2"/>
              <a:buNone/>
            </a:pPr>
            <a:endParaRPr lang="ru-RU" altLang="ru-RU" sz="22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20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Программа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академических надбавок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08720"/>
            <a:ext cx="8640960" cy="5112568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700" b="1" dirty="0" smtClean="0">
                <a:latin typeface="Times New Roman"/>
                <a:cs typeface="Times New Roman"/>
              </a:rPr>
              <a:t>Основание для назначения надбавок</a:t>
            </a:r>
            <a:r>
              <a:rPr lang="ru-RU" altLang="ru-RU" sz="2700" dirty="0" smtClean="0">
                <a:latin typeface="Times New Roman"/>
                <a:cs typeface="Times New Roman"/>
              </a:rPr>
              <a:t>: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700" dirty="0" smtClean="0">
                <a:latin typeface="Times New Roman"/>
                <a:cs typeface="Times New Roman"/>
              </a:rPr>
              <a:t>1 уровень - формализованная оценка (не менее 14 баллов)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700" dirty="0" smtClean="0">
                <a:latin typeface="Times New Roman"/>
                <a:cs typeface="Times New Roman"/>
              </a:rPr>
              <a:t>2 уровень – не менее 14 балов + экспертное заключение по одной выдающейся работе (монографии, учебнику/учебному пособию), выбранной заявителем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rgbClr val="6666FF"/>
              </a:buClr>
              <a:buFont typeface="Wingdings" pitchFamily="2" charset="2"/>
              <a:buChar char="v"/>
            </a:pPr>
            <a:r>
              <a:rPr lang="ru-RU" altLang="ru-RU" sz="2700" dirty="0" smtClean="0">
                <a:latin typeface="Times New Roman"/>
                <a:cs typeface="Times New Roman"/>
              </a:rPr>
              <a:t>3 уровень – статья в зарубежном рецензируемом журнале, опубликованная в журнале, </a:t>
            </a:r>
            <a:r>
              <a:rPr lang="ru-RU" altLang="ru-RU" sz="2700" u="sng" dirty="0" smtClean="0">
                <a:latin typeface="Times New Roman"/>
                <a:cs typeface="Times New Roman"/>
              </a:rPr>
              <a:t>индексируемом</a:t>
            </a:r>
            <a:r>
              <a:rPr lang="ru-RU" altLang="ru-RU" sz="2700" dirty="0" smtClean="0">
                <a:latin typeface="Times New Roman"/>
                <a:cs typeface="Times New Roman"/>
              </a:rPr>
              <a:t> в базах данных </a:t>
            </a:r>
            <a:r>
              <a:rPr lang="ru-RU" altLang="ru-RU" sz="2700" dirty="0" err="1" smtClean="0">
                <a:latin typeface="Times New Roman"/>
                <a:cs typeface="Times New Roman"/>
              </a:rPr>
              <a:t>Web</a:t>
            </a:r>
            <a:r>
              <a:rPr lang="ru-RU" altLang="ru-RU" sz="2700" dirty="0" smtClean="0">
                <a:latin typeface="Times New Roman"/>
                <a:cs typeface="Times New Roman"/>
              </a:rPr>
              <a:t> of </a:t>
            </a:r>
            <a:r>
              <a:rPr lang="ru-RU" altLang="ru-RU" sz="2700" dirty="0" err="1" smtClean="0">
                <a:latin typeface="Times New Roman"/>
                <a:cs typeface="Times New Roman"/>
              </a:rPr>
              <a:t>Science</a:t>
            </a:r>
            <a:r>
              <a:rPr lang="ru-RU" altLang="ru-RU" sz="2700" dirty="0" smtClean="0">
                <a:latin typeface="Times New Roman"/>
                <a:cs typeface="Times New Roman"/>
              </a:rPr>
              <a:t> или </a:t>
            </a:r>
            <a:r>
              <a:rPr lang="ru-RU" altLang="ru-RU" sz="2700" dirty="0" err="1" smtClean="0">
                <a:latin typeface="Times New Roman"/>
                <a:cs typeface="Times New Roman"/>
              </a:rPr>
              <a:t>Scopus</a:t>
            </a:r>
            <a:r>
              <a:rPr lang="ru-RU" altLang="ru-RU" sz="2700" dirty="0" smtClean="0">
                <a:latin typeface="Times New Roman"/>
                <a:cs typeface="Times New Roman"/>
              </a:rPr>
              <a:t> и имеющем квартиль не ниже </a:t>
            </a:r>
            <a:r>
              <a:rPr lang="en-US" altLang="ru-RU" sz="2700" dirty="0" smtClean="0">
                <a:latin typeface="Times New Roman"/>
                <a:cs typeface="Times New Roman"/>
              </a:rPr>
              <a:t>Q3</a:t>
            </a:r>
            <a:r>
              <a:rPr lang="ru-RU" altLang="ru-RU" sz="2700" dirty="0" smtClean="0">
                <a:latin typeface="Times New Roman"/>
                <a:cs typeface="Times New Roman"/>
              </a:rPr>
              <a:t>. </a:t>
            </a:r>
            <a:r>
              <a:rPr lang="ru-RU" altLang="ru-RU" sz="2700" u="sng" dirty="0" smtClean="0">
                <a:latin typeface="Times New Roman"/>
                <a:cs typeface="Times New Roman"/>
              </a:rPr>
              <a:t>С 2015 года</a:t>
            </a:r>
            <a:r>
              <a:rPr lang="ru-RU" altLang="ru-RU" sz="2700" dirty="0" smtClean="0">
                <a:latin typeface="Times New Roman"/>
                <a:cs typeface="Times New Roman"/>
              </a:rPr>
              <a:t> - </a:t>
            </a:r>
            <a:r>
              <a:rPr lang="ru-RU" altLang="ru-RU" sz="2700" dirty="0">
                <a:latin typeface="Times New Roman"/>
                <a:cs typeface="Times New Roman"/>
              </a:rPr>
              <a:t>расширен перечень типов </a:t>
            </a:r>
            <a:r>
              <a:rPr lang="ru-RU" altLang="ru-RU" sz="2700" dirty="0" smtClean="0">
                <a:latin typeface="Times New Roman"/>
                <a:cs typeface="Times New Roman"/>
              </a:rPr>
              <a:t>публикаций за </a:t>
            </a:r>
            <a:r>
              <a:rPr lang="ru-RU" altLang="ru-RU" sz="2700" dirty="0">
                <a:latin typeface="Times New Roman"/>
                <a:cs typeface="Times New Roman"/>
              </a:rPr>
              <a:t>счет ведущих конференций в области </a:t>
            </a:r>
            <a:r>
              <a:rPr lang="ru-RU" altLang="ru-RU" sz="2700" dirty="0" err="1">
                <a:latin typeface="Times New Roman"/>
                <a:cs typeface="Times New Roman"/>
              </a:rPr>
              <a:t>Computer</a:t>
            </a:r>
            <a:r>
              <a:rPr lang="ru-RU" altLang="ru-RU" sz="2700" dirty="0">
                <a:latin typeface="Times New Roman"/>
                <a:cs typeface="Times New Roman"/>
              </a:rPr>
              <a:t> </a:t>
            </a:r>
            <a:r>
              <a:rPr lang="ru-RU" altLang="ru-RU" sz="2700" dirty="0" err="1">
                <a:latin typeface="Times New Roman"/>
                <a:cs typeface="Times New Roman"/>
              </a:rPr>
              <a:t>Science</a:t>
            </a:r>
            <a:r>
              <a:rPr lang="ru-RU" altLang="ru-RU" sz="2700" dirty="0">
                <a:latin typeface="Times New Roman"/>
                <a:cs typeface="Times New Roman"/>
              </a:rPr>
              <a:t> и монографий, выпущенных авторитетными издательствами, а также ряда выпускающихся в России и индексируемых </a:t>
            </a:r>
            <a:r>
              <a:rPr lang="ru-RU" altLang="ru-RU" sz="2700" dirty="0" err="1">
                <a:latin typeface="Times New Roman"/>
                <a:cs typeface="Times New Roman"/>
              </a:rPr>
              <a:t>WoS</a:t>
            </a:r>
            <a:r>
              <a:rPr lang="ru-RU" altLang="ru-RU" sz="2700" dirty="0">
                <a:latin typeface="Times New Roman"/>
                <a:cs typeface="Times New Roman"/>
              </a:rPr>
              <a:t> и </a:t>
            </a:r>
            <a:r>
              <a:rPr lang="ru-RU" altLang="ru-RU" sz="2700" dirty="0" err="1">
                <a:latin typeface="Times New Roman"/>
                <a:cs typeface="Times New Roman"/>
              </a:rPr>
              <a:t>Scopus</a:t>
            </a:r>
            <a:r>
              <a:rPr lang="ru-RU" altLang="ru-RU" sz="2700" dirty="0">
                <a:latin typeface="Times New Roman"/>
                <a:cs typeface="Times New Roman"/>
              </a:rPr>
              <a:t> журналов  (согласно специально сформированным спискам</a:t>
            </a:r>
            <a:r>
              <a:rPr lang="ru-RU" altLang="ru-RU" sz="2700" dirty="0" smtClean="0">
                <a:latin typeface="Times New Roman"/>
                <a:cs typeface="Times New Roman"/>
              </a:rPr>
              <a:t>)</a:t>
            </a:r>
            <a:endParaRPr lang="ru-RU" altLang="ru-RU" sz="27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>
                <a:latin typeface="Times New Roman"/>
                <a:cs typeface="Times New Roman"/>
              </a:rPr>
              <a:t>Какие работы не принимаются к публикации?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§"/>
            </a:pPr>
            <a:r>
              <a:rPr lang="ru-RU" altLang="ru-RU" sz="2600" dirty="0" smtClean="0">
                <a:latin typeface="Times New Roman"/>
                <a:cs typeface="Times New Roman"/>
              </a:rPr>
              <a:t>В журналах/изданиях в соответствии со Списком </a:t>
            </a:r>
            <a:r>
              <a:rPr lang="ru-RU" altLang="ru-RU" sz="2600" dirty="0">
                <a:latin typeface="Times New Roman"/>
                <a:cs typeface="Times New Roman"/>
              </a:rPr>
              <a:t>журналов и издательств, публикации в которых не учитываются при назначении академических надбавок и в оценке публикационной активности научных работников </a:t>
            </a:r>
            <a:r>
              <a:rPr lang="ru-RU" altLang="ru-RU" sz="2600" dirty="0" smtClean="0">
                <a:latin typeface="Times New Roman"/>
                <a:cs typeface="Times New Roman"/>
              </a:rPr>
              <a:t>(ОПА</a:t>
            </a:r>
            <a:r>
              <a:rPr lang="ru-RU" altLang="ru-RU" sz="2600" dirty="0">
                <a:latin typeface="Times New Roman"/>
                <a:cs typeface="Times New Roman"/>
              </a:rPr>
              <a:t>) </a:t>
            </a:r>
            <a:r>
              <a:rPr lang="ru-RU" altLang="ru-RU" sz="2600" dirty="0" smtClean="0">
                <a:latin typeface="Times New Roman"/>
                <a:cs typeface="Times New Roman"/>
              </a:rPr>
              <a:t>НИУ ВШЭ: </a:t>
            </a:r>
            <a:r>
              <a:rPr lang="ru-RU" altLang="ru-RU" sz="2600" dirty="0" smtClean="0">
                <a:latin typeface="Times New Roman"/>
                <a:cs typeface="Times New Roman"/>
                <a:hlinkClick r:id="rId2"/>
              </a:rPr>
              <a:t> </a:t>
            </a:r>
            <a:r>
              <a:rPr lang="en-US" altLang="ru-RU" sz="2600" dirty="0" smtClean="0">
                <a:latin typeface="Times New Roman"/>
                <a:cs typeface="Times New Roman"/>
                <a:hlinkClick r:id="rId2"/>
              </a:rPr>
              <a:t>http</a:t>
            </a:r>
            <a:r>
              <a:rPr lang="en-US" altLang="ru-RU" sz="2600" dirty="0">
                <a:latin typeface="Times New Roman"/>
                <a:cs typeface="Times New Roman"/>
                <a:hlinkClick r:id="rId2"/>
              </a:rPr>
              <a:t>://</a:t>
            </a:r>
            <a:r>
              <a:rPr lang="en-US" altLang="ru-RU" sz="2600" dirty="0" smtClean="0">
                <a:latin typeface="Times New Roman"/>
                <a:cs typeface="Times New Roman"/>
                <a:hlinkClick r:id="rId2"/>
              </a:rPr>
              <a:t>www.hse.ru/science/scifund/bonus</a:t>
            </a:r>
            <a:endParaRPr lang="ru-RU" altLang="ru-RU" sz="2600" dirty="0" smtClean="0"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endParaRPr lang="ru-RU" altLang="ru-RU" sz="2600" dirty="0" smtClean="0">
              <a:latin typeface="Times New Roman"/>
              <a:cs typeface="Times New Roman"/>
            </a:endParaRPr>
          </a:p>
          <a:p>
            <a:pPr algn="just" eaLnBrk="1" hangingPunct="1">
              <a:buFont typeface="Wingdings" charset="2"/>
              <a:buChar char="§"/>
            </a:pPr>
            <a:r>
              <a:rPr lang="ru-RU" altLang="ru-RU" sz="2600" dirty="0" smtClean="0">
                <a:latin typeface="Times New Roman"/>
                <a:cs typeface="Times New Roman"/>
              </a:rPr>
              <a:t>В журналах/издательствах, входящих </a:t>
            </a:r>
            <a:r>
              <a:rPr lang="ru-RU" altLang="ru-RU" sz="2600" dirty="0">
                <a:latin typeface="Times New Roman"/>
                <a:cs typeface="Times New Roman"/>
              </a:rPr>
              <a:t>в списки, опубликованные на сайте scholarlyoa.com («списки Джеффри Билла» http://scholarlyoa.com/publishers/ и http://scholarlyoa.com/individual-journals/</a:t>
            </a:r>
            <a:r>
              <a:rPr lang="ru-RU" altLang="ru-RU" sz="2600" dirty="0"/>
              <a:t>) </a:t>
            </a:r>
            <a:endParaRPr lang="ru-RU" altLang="ru-RU" sz="2600" dirty="0" smtClean="0"/>
          </a:p>
          <a:p>
            <a:pPr marL="0" indent="0" eaLnBrk="1" hangingPunct="1">
              <a:buNone/>
            </a:pPr>
            <a:endParaRPr lang="ru-RU" altLang="ru-RU" dirty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marL="0" indent="0" eaLnBrk="1" hangingPunct="1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492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Программа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академических надбавок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542784" cy="4752528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100000"/>
              </a:spcAft>
            </a:pPr>
            <a:r>
              <a:rPr lang="ru-RU" altLang="ru-RU" sz="2600" dirty="0" smtClean="0">
                <a:latin typeface="Times New Roman"/>
                <a:cs typeface="Times New Roman"/>
              </a:rPr>
              <a:t>Академические надбавки выплачиваются пропорционально отработанному времени (для внешних совместителей пропорционально ставке) и включаются в расчет средней заработной платы </a:t>
            </a:r>
          </a:p>
          <a:p>
            <a:pPr eaLnBrk="1" hangingPunct="1">
              <a:lnSpc>
                <a:spcPct val="70000"/>
              </a:lnSpc>
              <a:spcAft>
                <a:spcPct val="100000"/>
              </a:spcAft>
            </a:pPr>
            <a:r>
              <a:rPr lang="ru-RU" altLang="ru-RU" sz="2600" dirty="0" smtClean="0">
                <a:latin typeface="Times New Roman"/>
                <a:cs typeface="Times New Roman"/>
              </a:rPr>
              <a:t>Расчет во время отпуска и командировок: входит в расчет средней заработной платы, но в расчетных листах не выделяется специально </a:t>
            </a:r>
          </a:p>
          <a:p>
            <a:pPr eaLnBrk="1" hangingPunct="1">
              <a:lnSpc>
                <a:spcPct val="70000"/>
              </a:lnSpc>
              <a:spcAft>
                <a:spcPct val="100000"/>
              </a:spcAft>
            </a:pPr>
            <a:r>
              <a:rPr lang="ru-RU" altLang="ru-RU" sz="2600" dirty="0" smtClean="0">
                <a:latin typeface="Times New Roman"/>
                <a:cs typeface="Times New Roman"/>
              </a:rPr>
              <a:t>Академическая надбавка влияет на получение надбавки сотрудниками, имеющими степень</a:t>
            </a:r>
            <a:r>
              <a:rPr lang="en-US" altLang="ru-RU" sz="2600" dirty="0" smtClean="0">
                <a:latin typeface="Times New Roman"/>
                <a:cs typeface="Times New Roman"/>
              </a:rPr>
              <a:t>PhD</a:t>
            </a:r>
            <a:r>
              <a:rPr lang="ru-RU" altLang="ru-RU" sz="2600" dirty="0" smtClean="0">
                <a:latin typeface="Times New Roman"/>
                <a:cs typeface="Times New Roman"/>
              </a:rPr>
              <a:t> (одновременно получать две надбавки нельзя)</a:t>
            </a:r>
          </a:p>
          <a:p>
            <a:pPr eaLnBrk="1" hangingPunct="1">
              <a:lnSpc>
                <a:spcPct val="70000"/>
              </a:lnSpc>
              <a:spcAft>
                <a:spcPct val="100000"/>
              </a:spcAft>
            </a:pPr>
            <a:r>
              <a:rPr lang="ru-RU" altLang="ru-RU" sz="2600" dirty="0" smtClean="0">
                <a:latin typeface="Times New Roman"/>
                <a:cs typeface="Times New Roman"/>
              </a:rPr>
              <a:t>Академические надбавки не аккумулируются и не выплачиваются во время декретного отпуска, стажировки. При переходе на  дистанционный характер работы решение </a:t>
            </a:r>
            <a:r>
              <a:rPr lang="ru-RU" altLang="ru-RU" sz="2600" dirty="0">
                <a:latin typeface="Times New Roman"/>
                <a:cs typeface="Times New Roman"/>
              </a:rPr>
              <a:t>принимается Комиссией по академическим </a:t>
            </a:r>
            <a:r>
              <a:rPr lang="ru-RU" altLang="ru-RU" sz="2600" dirty="0" smtClean="0">
                <a:latin typeface="Times New Roman"/>
                <a:cs typeface="Times New Roman"/>
              </a:rPr>
              <a:t>надбавкам</a:t>
            </a:r>
          </a:p>
          <a:p>
            <a:pPr eaLnBrk="1" hangingPunct="1">
              <a:lnSpc>
                <a:spcPct val="60000"/>
              </a:lnSpc>
              <a:spcAft>
                <a:spcPct val="100000"/>
              </a:spcAft>
            </a:pPr>
            <a:endParaRPr lang="ru-RU" altLang="ru-RU" sz="26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60000"/>
              </a:lnSpc>
              <a:spcAft>
                <a:spcPct val="100000"/>
              </a:spcAft>
            </a:pPr>
            <a:endParaRPr lang="ru-RU" altLang="ru-RU" sz="26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03213"/>
            <a:ext cx="8016875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График конкурсов и программ </a:t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Научного фонда НИУ ВШЭ</a:t>
            </a:r>
          </a:p>
        </p:txBody>
      </p:sp>
      <p:graphicFrame>
        <p:nvGraphicFramePr>
          <p:cNvPr id="5213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020147"/>
              </p:ext>
            </p:extLst>
          </p:nvPr>
        </p:nvGraphicFramePr>
        <p:xfrm>
          <a:off x="539552" y="1412776"/>
          <a:ext cx="8158163" cy="4963037"/>
        </p:xfrm>
        <a:graphic>
          <a:graphicData uri="http://schemas.openxmlformats.org/drawingml/2006/table">
            <a:tbl>
              <a:tblPr/>
              <a:tblGrid>
                <a:gridCol w="2088232"/>
                <a:gridCol w="6069931"/>
              </a:tblGrid>
              <a:tr h="8451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Февраль - Март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Прием заявок на академические надбавки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255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Июль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Объявление результатов по конкурсу академических надбавок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393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Сентябрь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Конкурс индивидуальных грантов и коллективных проектов НУГ (2015– до 29-30 сентября)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40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Декабрь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Объявление результатов по конкурсам индивидуальных грантов и коллективных проектов НУГ.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460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Весь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Заявки на трэвел-гранты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Заявки на софинансирование проектов РФФИ/РГНФ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18960" y="152300"/>
            <a:ext cx="802653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Кадровый резерв - программа профессионального становления молодых преподавателей и исследователей НИУ ВШЭ</a:t>
            </a:r>
            <a:endParaRPr lang="ru-RU" sz="1900" b="1" dirty="0">
              <a:solidFill>
                <a:schemeClr val="tx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453" y="3049891"/>
            <a:ext cx="17819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Конкурс</a:t>
            </a:r>
            <a:endParaRPr lang="ru-RU" b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ИОП</a:t>
            </a:r>
            <a:endParaRPr lang="ru-RU" b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85236048"/>
              </p:ext>
            </p:extLst>
          </p:nvPr>
        </p:nvGraphicFramePr>
        <p:xfrm>
          <a:off x="107504" y="-603448"/>
          <a:ext cx="7036266" cy="734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812570" y="1473742"/>
            <a:ext cx="2224323" cy="3385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/>
                <a:cs typeface="Times New Roman"/>
              </a:rPr>
              <a:t>Выездные семинары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36096" y="1047547"/>
            <a:ext cx="1705771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Конкурсы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927568" y="2598651"/>
            <a:ext cx="2833649" cy="3073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Зарубежные стажировки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740227" y="3071530"/>
            <a:ext cx="2945239" cy="3429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/>
                <a:cs typeface="Times New Roman"/>
              </a:rPr>
              <a:t>Методическая мастерская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60759" y="2059653"/>
            <a:ext cx="2286038" cy="328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/>
                <a:cs typeface="Times New Roman"/>
              </a:rPr>
              <a:t>Наставничество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30675" y="3570072"/>
            <a:ext cx="3324639" cy="310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/>
                <a:cs typeface="Times New Roman"/>
              </a:rPr>
              <a:t>Стартовый грант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95653" y="4027311"/>
            <a:ext cx="3678065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/>
                <a:cs typeface="Times New Roman"/>
              </a:rPr>
              <a:t>Снижение учебной нагрузки</a:t>
            </a:r>
            <a:r>
              <a:rPr lang="en-US" sz="1600" b="1" dirty="0" smtClean="0">
                <a:latin typeface="Times New Roman"/>
                <a:cs typeface="Times New Roman"/>
              </a:rPr>
              <a:t> 25%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3647" y="1212166"/>
            <a:ext cx="2413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Новые исследователи </a:t>
            </a:r>
            <a:endParaRPr lang="en-US" sz="16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913479" y="1550579"/>
            <a:ext cx="2356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Новые преподаватели </a:t>
            </a:r>
            <a:endParaRPr lang="en-US" sz="16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96198" y="910923"/>
            <a:ext cx="2271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Будущие профессора </a:t>
            </a:r>
            <a:endParaRPr lang="en-US" sz="16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907704" y="1902600"/>
            <a:ext cx="2541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Будущие преподаватели</a:t>
            </a:r>
            <a:endParaRPr lang="en-US" sz="16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6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275" y="253396"/>
            <a:ext cx="507032" cy="5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Закрывающая фигурная скобка 65"/>
          <p:cNvSpPr/>
          <p:nvPr/>
        </p:nvSpPr>
        <p:spPr>
          <a:xfrm rot="5400000">
            <a:off x="7623954" y="4715987"/>
            <a:ext cx="369332" cy="2167329"/>
          </a:xfrm>
          <a:prstGeom prst="rightBrace">
            <a:avLst>
              <a:gd name="adj1" fmla="val 48174"/>
              <a:gd name="adj2" fmla="val 5326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4453" y="6174676"/>
            <a:ext cx="5678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Москва     Санкт-Петербург     Нижний Новгород       Пермь </a:t>
            </a:r>
            <a:endParaRPr lang="ru-RU" sz="1600" b="1" i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7450" y="2561036"/>
            <a:ext cx="1211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1669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81053" y="869890"/>
            <a:ext cx="15786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+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14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кандидатов наук</a:t>
            </a:r>
          </a:p>
        </p:txBody>
      </p:sp>
      <p:sp>
        <p:nvSpPr>
          <p:cNvPr id="5" name="Овал 4"/>
          <p:cNvSpPr/>
          <p:nvPr/>
        </p:nvSpPr>
        <p:spPr>
          <a:xfrm>
            <a:off x="7390760" y="829408"/>
            <a:ext cx="1568934" cy="7914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75734" y="4930993"/>
            <a:ext cx="2506096" cy="6662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19917" y="4930993"/>
            <a:ext cx="2521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14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зарубежных стажировок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525091" y="3725193"/>
            <a:ext cx="2475255" cy="113434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711771" y="3799922"/>
            <a:ext cx="22284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48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выступили на научных международных мероприятиях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14831" y="5995227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2014</a:t>
            </a:r>
            <a:endParaRPr lang="ru-RU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5830" y="1760817"/>
            <a:ext cx="1980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3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научных публикации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на каждого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018482" y="1750634"/>
            <a:ext cx="1881916" cy="94697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крывающая фигурная скобка 65"/>
          <p:cNvSpPr/>
          <p:nvPr/>
        </p:nvSpPr>
        <p:spPr>
          <a:xfrm rot="5400000">
            <a:off x="4085299" y="3145111"/>
            <a:ext cx="369332" cy="3868706"/>
          </a:xfrm>
          <a:prstGeom prst="rightBrace">
            <a:avLst>
              <a:gd name="adj1" fmla="val 48174"/>
              <a:gd name="adj2" fmla="val 5326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95653" y="5264130"/>
            <a:ext cx="31724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Программа кадрового резерва</a:t>
            </a:r>
            <a:endParaRPr lang="ru-RU" sz="15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51539" y="4477030"/>
            <a:ext cx="3810919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/>
                <a:cs typeface="Times New Roman"/>
              </a:rPr>
              <a:t>Индивидуальные планы  развития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846797" y="2725902"/>
            <a:ext cx="2167330" cy="94697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761217" y="2860484"/>
            <a:ext cx="2282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24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зарубежных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публикаций </a:t>
            </a:r>
          </a:p>
        </p:txBody>
      </p:sp>
    </p:spTree>
    <p:extLst>
      <p:ext uri="{BB962C8B-B14F-4D97-AF65-F5344CB8AC3E}">
        <p14:creationId xmlns:p14="http://schemas.microsoft.com/office/powerpoint/2010/main" val="28856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6" name="Название 1"/>
          <p:cNvSpPr>
            <a:spLocks noGrp="1"/>
          </p:cNvSpPr>
          <p:nvPr>
            <p:ph type="title"/>
          </p:nvPr>
        </p:nvSpPr>
        <p:spPr>
          <a:xfrm>
            <a:off x="2032000" y="187325"/>
            <a:ext cx="6180138" cy="714375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Кадровый резерв</a:t>
            </a: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555328" y="332656"/>
            <a:ext cx="8249369" cy="634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alt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Новые преподаватели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кандидатам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 30 лет (включительно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работа на преподавательской должности в НИУ ВШЭ на полной ставке непрерывно в течение не более 24 месяцев на момент представления документов в Кадровую комиссию ученого совета НИУ ВШЭ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соответствие критериям оценки профессорско-преподавательского состава, установленным в НИУ ВШЭ</a:t>
            </a:r>
          </a:p>
          <a:p>
            <a:pPr lvl="0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стартовый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грант (надбавка); 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сокращение учебной нагрузки на 25%;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участие в проектах и мероприятиях кадрового резерва НИУ ВШЭ;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повышение квалификации в рамках программ НИУ ВШЭ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6" name="Название 1"/>
          <p:cNvSpPr>
            <a:spLocks noGrp="1"/>
          </p:cNvSpPr>
          <p:nvPr>
            <p:ph type="title"/>
          </p:nvPr>
        </p:nvSpPr>
        <p:spPr>
          <a:xfrm>
            <a:off x="2032000" y="187325"/>
            <a:ext cx="6180138" cy="714375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Кадровый резерв</a:t>
            </a: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395536" y="332655"/>
            <a:ext cx="8409161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Новые исследователи </a:t>
            </a:r>
          </a:p>
          <a:p>
            <a:pPr>
              <a:lnSpc>
                <a:spcPct val="150000"/>
              </a:lnSpc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к кандидатам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возраст до 30 лет (включительно);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работа на должности научных работников в научных подразделениях НИУ ВШЭ на полной ставке непрерывно в течение не более 24 месяцев на момент представления документов в Кадровую комиссию ученого совета НИУ ВШЭ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соответствие критериям оценки публикационной активности, утвержденным в Регламенте оценки публикационной активности научных работников НИУ ВШЭ, в соответствии с занимаемой научной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должностью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ru-RU" sz="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стартовый грант (надбавка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участие в проектах и мероприятиях кадрового резерва НИУ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ВШЭ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6" name="Название 1"/>
          <p:cNvSpPr>
            <a:spLocks noGrp="1"/>
          </p:cNvSpPr>
          <p:nvPr>
            <p:ph type="title"/>
          </p:nvPr>
        </p:nvSpPr>
        <p:spPr>
          <a:xfrm>
            <a:off x="2032000" y="187325"/>
            <a:ext cx="6180138" cy="714375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Кадровый резерв</a:t>
            </a: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444189" y="434176"/>
            <a:ext cx="8265145" cy="5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Будущие профессора</a:t>
            </a:r>
          </a:p>
          <a:p>
            <a:pPr algn="just">
              <a:lnSpc>
                <a:spcPct val="150000"/>
              </a:lnSpc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кандидатам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работа на преподавательской должности в НИУ ВШЭ на полной ставке;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возраст до 35 лет (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включительно;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наличие ученой степени кандидата наук или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зарубежного университета, полученной не менее, чем за 2 года до даты представления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документов 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Кадровую комиссию ученого совета НИУ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ВШЭ.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и возможности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сокращение учебной нагрузки на 25%;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право на длительную стажировку и участие в программах повышения квалификации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мировых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университетах и исследовательских центрах;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участие в проектах и мероприятиях кадрового резерва НИУ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ВШЭ.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3987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3200" b="1" dirty="0" smtClean="0"/>
              <a:t/>
            </a:r>
            <a:br>
              <a:rPr lang="en-US" altLang="ru-RU" sz="3200" b="1" dirty="0" smtClean="0"/>
            </a:br>
            <a:r>
              <a:rPr lang="ru-RU" altLang="ru-RU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Ос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новные конкурсы </a:t>
            </a:r>
            <a:b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Программы «Научный фонд НИУ ВШЭ»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altLang="ru-RU" sz="3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altLang="ru-RU" sz="32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84785"/>
            <a:ext cx="8207375" cy="489696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СЕЗОННЫЕ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онкурс индивидуальных исследовательских проектов: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Номинация 1: Индивидуальный исследовательский проект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Номинация 2: Проведение полевого или лабораторного исследования</a:t>
            </a:r>
            <a:endParaRPr lang="en-US" altLang="ru-RU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ru-RU" altLang="ru-RU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Конкурс коллективных исследовательских проектов НУГ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(Учитель-Ученики)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Программа академических надбавок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2400" b="1" dirty="0" smtClean="0">
              <a:solidFill>
                <a:srgbClr val="898989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21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38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39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0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1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9942" name="Название 1"/>
          <p:cNvSpPr>
            <a:spLocks noGrp="1"/>
          </p:cNvSpPr>
          <p:nvPr>
            <p:ph type="title"/>
          </p:nvPr>
        </p:nvSpPr>
        <p:spPr>
          <a:xfrm>
            <a:off x="2455863" y="404664"/>
            <a:ext cx="4752975" cy="714375"/>
          </a:xfrm>
        </p:spPr>
        <p:txBody>
          <a:bodyPr/>
          <a:lstStyle/>
          <a:p>
            <a:pPr eaLnBrk="1" hangingPunct="1"/>
            <a:r>
              <a:rPr lang="ru-RU" altLang="ru-RU" sz="2600" b="1" dirty="0" smtClean="0">
                <a:latin typeface="Times New Roman" pitchFamily="18" charset="0"/>
                <a:ea typeface="MS PGothic"/>
                <a:cs typeface="Times New Roman" pitchFamily="18" charset="0"/>
              </a:rPr>
              <a:t>Требования к резервистам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57287"/>
              </p:ext>
            </p:extLst>
          </p:nvPr>
        </p:nvGraphicFramePr>
        <p:xfrm>
          <a:off x="468439" y="1340768"/>
          <a:ext cx="8216648" cy="4114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648"/>
              </a:tblGrid>
              <a:tr h="664989">
                <a:tc>
                  <a:txBody>
                    <a:bodyPr/>
                    <a:lstStyle/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Публикация статей в российских и зарубежных журналах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Выступления с докладами на российских и международных конференциях</a:t>
                      </a: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ученой степени кандидата/доктора наук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 преподавательский 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Индивидуальный годовой отчет</a:t>
                      </a:r>
                    </a:p>
                  </a:txBody>
                  <a:tcPr marT="45709" marB="45709"/>
                </a:tc>
              </a:tr>
            </a:tbl>
          </a:graphicData>
        </a:graphic>
      </p:graphicFrame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3"/>
          <a:srcRect l="1" r="18009"/>
          <a:stretch/>
        </p:blipFill>
        <p:spPr bwMode="auto">
          <a:xfrm>
            <a:off x="5220072" y="3645024"/>
            <a:ext cx="346472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3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570633" y="620574"/>
            <a:ext cx="810582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Формирование состава кадрового резерва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октября - 10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года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заявок в кадровый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резерв НИУ ВШЭ на 2016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Кандидаты в кадровый резерв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личных кабинетах заполняют анкеты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планы индивидуального развития.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Подразделения предоставляют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Управление академического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кандидатов в кадровый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 на следующий год.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декабря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Кадровая комиссия Ученого совета НИУ ВШЭ выносит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 о зачислении кандидатов в состав кадрового резерва на следующий год.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января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ачисление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кадрового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резерва НИУ ВШЭ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48130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ea typeface="MS PGothic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  <a:ea typeface="MS PGothic"/>
              <a:cs typeface="Times New Roman" pitchFamily="18" charset="0"/>
            </a:endParaRPr>
          </a:p>
        </p:txBody>
      </p:sp>
      <p:sp>
        <p:nvSpPr>
          <p:cNvPr id="48131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48132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  <a:ea typeface="MS PGothic"/>
              <a:cs typeface="Times New Roman" pitchFamily="18" charset="0"/>
            </a:endParaRPr>
          </a:p>
        </p:txBody>
      </p:sp>
      <p:sp>
        <p:nvSpPr>
          <p:cNvPr id="48133" name="Rectangle 32"/>
          <p:cNvSpPr>
            <a:spLocks noChangeArrowheads="1"/>
          </p:cNvSpPr>
          <p:nvPr/>
        </p:nvSpPr>
        <p:spPr bwMode="auto">
          <a:xfrm>
            <a:off x="2696182" y="5373216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  <a:ea typeface="MS PGothic"/>
              <a:cs typeface="MS P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6559" y="404664"/>
            <a:ext cx="7761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spc="50" dirty="0">
                <a:ln w="11430"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Информационный бюллетень </a:t>
            </a:r>
            <a:r>
              <a:rPr lang="ru-RU" sz="2200" b="1" spc="50" dirty="0" smtClean="0">
                <a:ln w="11430"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«</a:t>
            </a:r>
            <a:r>
              <a:rPr lang="ru-RU" sz="2200" b="1" spc="50" dirty="0">
                <a:ln w="11430"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Окна роста»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7450" y="980728"/>
            <a:ext cx="8712968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Окна роста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университетская газета для преподавателей, научных сотрудников и аспирантов Вышки, информирующая об изменениях в организации академической жизни НИУ ВШЭ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Изображение 2" descr="Снимок экрана 2015-10-06 в 0.27.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19966" b="22222"/>
          <a:stretch/>
        </p:blipFill>
        <p:spPr>
          <a:xfrm>
            <a:off x="611560" y="2636912"/>
            <a:ext cx="7774553" cy="3753318"/>
          </a:xfrm>
          <a:prstGeom prst="rect">
            <a:avLst/>
          </a:prstGeom>
        </p:spPr>
      </p:pic>
      <p:sp>
        <p:nvSpPr>
          <p:cNvPr id="48136" name="Прямоугольник 3"/>
          <p:cNvSpPr>
            <a:spLocks noChangeArrowheads="1"/>
          </p:cNvSpPr>
          <p:nvPr/>
        </p:nvSpPr>
        <p:spPr bwMode="auto">
          <a:xfrm>
            <a:off x="4211960" y="3140968"/>
            <a:ext cx="2630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http://okna.hse.ru/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3987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3200" b="1" dirty="0" smtClean="0"/>
              <a:t/>
            </a:r>
            <a:br>
              <a:rPr lang="en-US" altLang="ru-RU" sz="3200" b="1" dirty="0" smtClean="0"/>
            </a:br>
            <a:r>
              <a:rPr lang="ru-RU" altLang="ru-RU" sz="3200" b="1" dirty="0" smtClean="0">
                <a:latin typeface="Times New Roman"/>
                <a:cs typeface="Times New Roman"/>
              </a:rPr>
              <a:t>Ос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новные конкурсы </a:t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Программы «Научный фонд НИУ ВШЭ»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> </a:t>
            </a:r>
            <a:r>
              <a:rPr lang="en-US" altLang="ru-RU" sz="3200" b="1" dirty="0" smtClean="0"/>
              <a:t/>
            </a:r>
            <a:br>
              <a:rPr lang="en-US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84785"/>
            <a:ext cx="8207375" cy="489696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ПОСТОЯННЫЕ</a:t>
            </a:r>
            <a:endParaRPr lang="ru-RU" altLang="ru-RU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Конкурс грантов на участие в российских и зарубежных научных мероприятиях (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travel-grants)</a:t>
            </a:r>
            <a:endParaRPr lang="ru-RU" altLang="ru-RU" sz="24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ru-RU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Программа поддержки академической мобильности сотрудников НИУ ВШЭ  из Центра в филиалы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4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Софинансирование грантов РФФИ и РГНФ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2400" b="1" dirty="0" smtClean="0">
              <a:solidFill>
                <a:srgbClr val="898989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21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latin typeface="Times New Roman"/>
                <a:cs typeface="Times New Roman"/>
              </a:rPr>
              <a:t>Особенности подачи заявок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dirty="0" smtClean="0">
                <a:latin typeface="Times New Roman"/>
                <a:cs typeface="Times New Roman"/>
              </a:rPr>
              <a:t>Все заявки (отчеты) в Научный фонд подаются в электронном виде через личный кабинет участника конкурса. 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ru-RU" altLang="ru-RU" dirty="0" smtClean="0">
              <a:latin typeface="Times New Roman"/>
              <a:cs typeface="Times New Roman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dirty="0" smtClean="0">
                <a:latin typeface="Times New Roman"/>
                <a:cs typeface="Times New Roman"/>
              </a:rPr>
              <a:t>Вход в личный кабинет: </a:t>
            </a:r>
            <a:r>
              <a:rPr lang="ru-RU" altLang="ru-RU" dirty="0" smtClean="0">
                <a:latin typeface="Times New Roman"/>
                <a:cs typeface="Times New Roman"/>
                <a:hlinkClick r:id="rId2"/>
              </a:rPr>
              <a:t>http://www.hse.ru/user</a:t>
            </a:r>
            <a:r>
              <a:rPr lang="ru-RU" altLang="ru-RU" dirty="0" smtClean="0">
                <a:latin typeface="Times New Roman"/>
                <a:cs typeface="Times New Roman"/>
              </a:rPr>
              <a:t>. 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ru-RU" altLang="ru-RU" dirty="0" smtClean="0">
              <a:latin typeface="Times New Roman"/>
              <a:cs typeface="Times New Roman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dirty="0" smtClean="0">
                <a:latin typeface="Times New Roman"/>
                <a:cs typeface="Times New Roman"/>
              </a:rPr>
              <a:t>Пароль и логин (имя) выдает портал: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altLang="ru-RU" dirty="0" smtClean="0">
                <a:latin typeface="Times New Roman"/>
                <a:cs typeface="Times New Roman"/>
                <a:hlinkClick r:id="rId3"/>
              </a:rPr>
              <a:t>portal</a:t>
            </a:r>
            <a:r>
              <a:rPr lang="ru-RU" altLang="ru-RU" dirty="0" smtClean="0">
                <a:latin typeface="Times New Roman"/>
                <a:cs typeface="Times New Roman"/>
                <a:hlinkClick r:id="rId3"/>
              </a:rPr>
              <a:t>@</a:t>
            </a:r>
            <a:r>
              <a:rPr lang="en-US" altLang="ru-RU" dirty="0" smtClean="0">
                <a:latin typeface="Times New Roman"/>
                <a:cs typeface="Times New Roman"/>
                <a:hlinkClick r:id="rId3"/>
              </a:rPr>
              <a:t>hse</a:t>
            </a:r>
            <a:r>
              <a:rPr lang="ru-RU" altLang="ru-RU" dirty="0" smtClean="0">
                <a:latin typeface="Times New Roman"/>
                <a:cs typeface="Times New Roman"/>
                <a:hlinkClick r:id="rId3"/>
              </a:rPr>
              <a:t>.</a:t>
            </a:r>
            <a:r>
              <a:rPr lang="en-US" altLang="ru-RU" dirty="0" smtClean="0">
                <a:latin typeface="Times New Roman"/>
                <a:cs typeface="Times New Roman"/>
                <a:hlinkClick r:id="rId3"/>
              </a:rPr>
              <a:t>ru</a:t>
            </a:r>
            <a:r>
              <a:rPr lang="ru-RU" altLang="ru-RU" dirty="0" smtClean="0">
                <a:latin typeface="Times New Roman"/>
                <a:cs typeface="Times New Roman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064574" cy="1773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Конкурс грантов на участие в российских и зарубежных научных мероприятиях (</a:t>
            </a:r>
            <a:r>
              <a:rPr lang="en-US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travel-grants)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ru-RU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alt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hlinkClick r:id="rId3"/>
              </a:rPr>
              <a:t>http://www.hse.ru/science/scifund/travel</a:t>
            </a: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ru-RU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alt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endParaRPr lang="ru-RU" altLang="ru-RU" sz="25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708920"/>
            <a:ext cx="8323262" cy="333975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800" b="1" dirty="0" smtClean="0">
                <a:latin typeface="Times New Roman"/>
                <a:cs typeface="Times New Roman"/>
              </a:rPr>
              <a:t>Участники</a:t>
            </a:r>
            <a:r>
              <a:rPr lang="ru-RU" altLang="ru-RU" sz="2800" dirty="0" smtClean="0">
                <a:latin typeface="Times New Roman"/>
                <a:cs typeface="Times New Roman"/>
              </a:rPr>
              <a:t>: научные сотрудники НИУ ВШЭ и сотрудники филиалов, работающие на полную ставку (по основной должности), студенты и аспиранты очной формы обучения филиалов НИУ ВШЭ. 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800" dirty="0" smtClean="0">
                <a:latin typeface="Times New Roman"/>
                <a:cs typeface="Times New Roman"/>
              </a:rPr>
              <a:t>Преподаватели и студенты/аспиранты московского кампуса получают поддержку на мега-факультете.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800" dirty="0" smtClean="0">
                <a:latin typeface="Times New Roman"/>
                <a:cs typeface="Times New Roman"/>
              </a:rPr>
              <a:t>Заявки на конкурс подаются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в течение всего года </a:t>
            </a:r>
            <a:endParaRPr lang="en-US" altLang="ru-RU" sz="2800" b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323262" cy="576064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altLang="ru-RU" sz="2800" b="1" dirty="0" smtClean="0">
                <a:latin typeface="Times New Roman"/>
                <a:cs typeface="Times New Roman"/>
              </a:rPr>
              <a:t>Поддержку на научное мероприятие за рубежом можно получить один раза в год </a:t>
            </a:r>
            <a:r>
              <a:rPr lang="ru-RU" altLang="ru-RU" sz="2800" dirty="0" smtClean="0">
                <a:latin typeface="Times New Roman"/>
                <a:cs typeface="Times New Roman"/>
              </a:rPr>
              <a:t>(вторая дополнительная заявка - при наличии публикации  в зарубежном журнале, индексируемом в </a:t>
            </a:r>
            <a:r>
              <a:rPr lang="en-US" altLang="ru-RU" sz="2800" dirty="0" smtClean="0">
                <a:latin typeface="Times New Roman"/>
                <a:cs typeface="Times New Roman"/>
              </a:rPr>
              <a:t>Scopus/WOS)</a:t>
            </a:r>
            <a:r>
              <a:rPr lang="ru-RU" altLang="ru-RU" sz="2800" dirty="0" smtClean="0">
                <a:latin typeface="Times New Roman"/>
                <a:cs typeface="Times New Roman"/>
              </a:rPr>
              <a:t>,  в России/страны СНГ– один раз  в год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endParaRPr lang="ru-RU" altLang="ru-RU" sz="900" dirty="0" smtClean="0">
              <a:latin typeface="Times New Roman"/>
              <a:cs typeface="Times New Roman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altLang="ru-RU" sz="2800" b="1" dirty="0" smtClean="0">
                <a:latin typeface="Times New Roman"/>
                <a:cs typeface="Times New Roman"/>
              </a:rPr>
              <a:t>Документы, необходимые для подачи заявки</a:t>
            </a:r>
            <a:r>
              <a:rPr lang="ru-RU" altLang="ru-RU" sz="2800" dirty="0" smtClean="0">
                <a:latin typeface="Times New Roman"/>
                <a:cs typeface="Times New Roman"/>
              </a:rPr>
              <a:t>: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Clr>
                <a:srgbClr val="6666FF"/>
              </a:buClr>
              <a:buFont typeface="Wingdings" charset="2"/>
              <a:buChar char="§"/>
            </a:pPr>
            <a:r>
              <a:rPr lang="ru-RU" altLang="ru-RU" sz="2800" dirty="0" smtClean="0">
                <a:latin typeface="Times New Roman"/>
                <a:cs typeface="Times New Roman"/>
              </a:rPr>
              <a:t>приглашение и/или извещение оргкомитета (с указанием автора, названия и типа доклада, </a:t>
            </a:r>
            <a:r>
              <a:rPr lang="ru-RU" altLang="ru-RU" sz="2800" dirty="0" err="1" smtClean="0">
                <a:latin typeface="Times New Roman"/>
                <a:cs typeface="Times New Roman"/>
              </a:rPr>
              <a:t>аффилиации</a:t>
            </a:r>
            <a:r>
              <a:rPr lang="ru-RU" altLang="ru-RU" sz="2800" dirty="0" smtClean="0">
                <a:latin typeface="Times New Roman"/>
                <a:cs typeface="Times New Roman"/>
              </a:rPr>
              <a:t> автора); 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Clr>
                <a:srgbClr val="6666FF"/>
              </a:buClr>
              <a:buFont typeface="Wingdings" charset="2"/>
              <a:buChar char="§"/>
            </a:pPr>
            <a:r>
              <a:rPr lang="ru-RU" altLang="ru-RU" sz="2800" dirty="0" smtClean="0">
                <a:latin typeface="Times New Roman"/>
                <a:cs typeface="Times New Roman"/>
              </a:rPr>
              <a:t> статья или доклад,   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Clr>
                <a:srgbClr val="6666FF"/>
              </a:buClr>
              <a:buFont typeface="Wingdings" charset="2"/>
              <a:buChar char="§"/>
            </a:pPr>
            <a:r>
              <a:rPr lang="ru-RU" altLang="ru-RU" sz="2800" dirty="0" smtClean="0">
                <a:latin typeface="Times New Roman"/>
                <a:cs typeface="Times New Roman"/>
              </a:rPr>
              <a:t>научная программа мероприятия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40120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020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Софинансирование грантов РФФИ/</a:t>
            </a:r>
            <a:r>
              <a:rPr lang="ru-RU" alt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РГНФ</a:t>
            </a:r>
            <a:r>
              <a:rPr lang="ru-RU" alt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hlinkClick r:id="rId3"/>
              </a:rPr>
              <a:t>http</a:t>
            </a: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hlinkClick r:id="rId3"/>
              </a:rPr>
              <a:t>://www.hse.ru/science/scifund/rffi-rgnf</a:t>
            </a: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endParaRPr lang="ru-RU" alt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40750" cy="45370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Дополнительная финансовая поддержка оказывается победителям конкурсов РФФИ/РГНФ, подававшим заявку в РФФИ/РГНФ от НИУ ВШЭ</a:t>
            </a:r>
            <a:endParaRPr lang="ru-RU" altLang="ru-RU" sz="2600" dirty="0" smtClean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600" dirty="0" smtClean="0">
                <a:latin typeface="Times New Roman"/>
                <a:cs typeface="Times New Roman"/>
              </a:rPr>
              <a:t>Финансовая поддержка оказывается на текущий год на выполнение того же проекта при необходимости дополнительных расходов, не покрываемых грантами РФФИ или РГНФ, в размере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ru-RU" sz="2600" dirty="0" smtClean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80000"/>
              </a:lnSpc>
              <a:buClr>
                <a:srgbClr val="6666FF"/>
              </a:buClr>
              <a:buFont typeface="Wingdings" charset="2"/>
              <a:buChar char="§"/>
            </a:pPr>
            <a:r>
              <a:rPr lang="ru-RU" altLang="ru-RU" sz="2600" dirty="0" smtClean="0">
                <a:latin typeface="Times New Roman"/>
                <a:cs typeface="Times New Roman"/>
              </a:rPr>
              <a:t>100% по проектам с финансированием  от 50 000 до 250 000 руб.;</a:t>
            </a:r>
          </a:p>
          <a:p>
            <a:pPr algn="just" eaLnBrk="1" hangingPunct="1">
              <a:lnSpc>
                <a:spcPct val="80000"/>
              </a:lnSpc>
              <a:buClr>
                <a:srgbClr val="6666FF"/>
              </a:buClr>
              <a:buFont typeface="Wingdings" charset="2"/>
              <a:buChar char="§"/>
            </a:pPr>
            <a:r>
              <a:rPr lang="ru-RU" altLang="ru-RU" sz="2600" dirty="0" smtClean="0">
                <a:latin typeface="Times New Roman"/>
                <a:cs typeface="Times New Roman"/>
              </a:rPr>
              <a:t>50% по проектам с финансированием  свыше 250 000 руб. </a:t>
            </a:r>
          </a:p>
          <a:p>
            <a:pPr algn="just" eaLnBrk="1" hangingPunct="1">
              <a:lnSpc>
                <a:spcPct val="80000"/>
              </a:lnSpc>
              <a:buClr>
                <a:srgbClr val="6666FF"/>
              </a:buClr>
              <a:buFont typeface="Wingdings" charset="2"/>
              <a:buChar char="§"/>
            </a:pPr>
            <a:endParaRPr lang="ru-RU" altLang="ru-RU" sz="2600" dirty="0" smtClean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600" dirty="0" smtClean="0">
                <a:latin typeface="Times New Roman"/>
                <a:cs typeface="Times New Roman"/>
              </a:rPr>
              <a:t>Заявки на финансовую поддержку могут подаваться в течение всего года.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Программа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академических надбавок</a:t>
            </a:r>
            <a:b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hlinkClick r:id="rId2"/>
              </a:rPr>
              <a:t>http://www.hse.ru/science/scifund/bonus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endParaRPr lang="ru-RU" alt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136904" cy="49688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50000"/>
              </a:spcAft>
            </a:pPr>
            <a:r>
              <a:rPr lang="ru-RU" altLang="ru-RU" sz="2400" dirty="0" smtClean="0">
                <a:latin typeface="Times New Roman"/>
                <a:cs typeface="Times New Roman"/>
              </a:rPr>
              <a:t>Введены с 2005г. как стимулирующие надбавки к «базовой» зарплате ППС</a:t>
            </a:r>
          </a:p>
          <a:p>
            <a:pPr algn="just" eaLnBrk="1" hangingPunct="1">
              <a:lnSpc>
                <a:spcPct val="90000"/>
              </a:lnSpc>
              <a:spcAft>
                <a:spcPct val="50000"/>
              </a:spcAft>
            </a:pPr>
            <a:r>
              <a:rPr lang="ru-RU" altLang="ru-RU" sz="2400" dirty="0" smtClean="0">
                <a:latin typeface="Times New Roman"/>
                <a:cs typeface="Times New Roman"/>
              </a:rPr>
              <a:t>Академическую надбавку могут получить преподаватели, работающие на полную ставку, научные и иные сотрудники, работающие на полную ставку, и ведущие преподавательскую деятельность не менее, чем на 0.25 ставки </a:t>
            </a:r>
          </a:p>
          <a:p>
            <a:pPr algn="just" eaLnBrk="1" hangingPunct="1">
              <a:lnSpc>
                <a:spcPct val="90000"/>
              </a:lnSpc>
              <a:spcAft>
                <a:spcPct val="50000"/>
              </a:spcAft>
            </a:pPr>
            <a:r>
              <a:rPr lang="ru-RU" altLang="ru-RU" sz="2400" dirty="0" smtClean="0">
                <a:latin typeface="Times New Roman"/>
                <a:cs typeface="Times New Roman"/>
              </a:rPr>
              <a:t>С 2015 года академическую надбавку могут получить научные работники, не ведущие преподавательскую деятельность при условии успешного прохождения публикационной активности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за предыдущий год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и выполнения образовательных обязательств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 текущем учебном году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ru-RU" altLang="ru-RU" sz="2400" dirty="0" smtClean="0">
                <a:latin typeface="Times New Roman"/>
                <a:cs typeface="Times New Roman"/>
              </a:rPr>
              <a:t> Для надбавки 1 и 2 уровня - 150 часов, для 3 уровня – 60 часов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Программа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академических надбавок</a:t>
            </a:r>
            <a:br>
              <a:rPr lang="ru-RU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hlinkClick r:id="rId2"/>
              </a:rPr>
              <a:t>http://www.hse.ru/science/scifund/bonus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</a:br>
            <a:endParaRPr lang="ru-RU" alt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89125"/>
            <a:ext cx="8540750" cy="427617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50000"/>
              </a:spcAft>
            </a:pPr>
            <a:r>
              <a:rPr lang="ru-RU" altLang="ru-RU" sz="2400" dirty="0" smtClean="0">
                <a:latin typeface="Times New Roman"/>
                <a:cs typeface="Times New Roman"/>
              </a:rPr>
              <a:t>Надбавки за статью в зарубежном рецензируемом научном журнале могут быть установлены преподавателям, работающим в НИУ ВШЭ или его филиалах на условиях внешнего совместительства</a:t>
            </a:r>
          </a:p>
          <a:p>
            <a:pPr algn="just" eaLnBrk="1" hangingPunct="1">
              <a:lnSpc>
                <a:spcPct val="90000"/>
              </a:lnSpc>
              <a:spcAft>
                <a:spcPct val="50000"/>
              </a:spcAft>
            </a:pPr>
            <a:r>
              <a:rPr lang="ru-RU" altLang="ru-RU" sz="2400" dirty="0" smtClean="0">
                <a:latin typeface="Times New Roman"/>
                <a:cs typeface="Times New Roman"/>
              </a:rPr>
              <a:t>Не могут получать надбавки: ППС и научные сотрудники, нанятые </a:t>
            </a:r>
            <a:r>
              <a:rPr lang="ru-RU" altLang="ru-RU" sz="2400" dirty="0">
                <a:latin typeface="Times New Roman"/>
                <a:cs typeface="Times New Roman"/>
              </a:rPr>
              <a:t>в НИУ ВШЭ в результате процедуры международного </a:t>
            </a:r>
            <a:r>
              <a:rPr lang="ru-RU" altLang="ru-RU" sz="2400" dirty="0" err="1">
                <a:latin typeface="Times New Roman"/>
                <a:cs typeface="Times New Roman"/>
              </a:rPr>
              <a:t>рекрутинга</a:t>
            </a:r>
            <a:r>
              <a:rPr lang="ru-RU" altLang="ru-RU" sz="2400" dirty="0">
                <a:latin typeface="Times New Roman"/>
                <a:cs typeface="Times New Roman"/>
              </a:rPr>
              <a:t> на позиции </a:t>
            </a:r>
            <a:r>
              <a:rPr lang="ru-RU" altLang="ru-RU" sz="2400" dirty="0" err="1">
                <a:latin typeface="Times New Roman"/>
                <a:cs typeface="Times New Roman"/>
              </a:rPr>
              <a:t>tenure-track</a:t>
            </a:r>
            <a:r>
              <a:rPr lang="ru-RU" altLang="ru-RU" sz="2400" dirty="0">
                <a:latin typeface="Times New Roman"/>
                <a:cs typeface="Times New Roman"/>
              </a:rPr>
              <a:t>, </a:t>
            </a:r>
            <a:r>
              <a:rPr lang="ru-RU" altLang="ru-RU" sz="2400" dirty="0" err="1">
                <a:latin typeface="Times New Roman"/>
                <a:cs typeface="Times New Roman"/>
              </a:rPr>
              <a:t>teaching-track</a:t>
            </a:r>
            <a:r>
              <a:rPr lang="ru-RU" altLang="ru-RU" sz="2400" dirty="0">
                <a:latin typeface="Times New Roman"/>
                <a:cs typeface="Times New Roman"/>
              </a:rPr>
              <a:t> и </a:t>
            </a:r>
            <a:r>
              <a:rPr lang="ru-RU" altLang="ru-RU" sz="2400" dirty="0" err="1">
                <a:latin typeface="Times New Roman"/>
                <a:cs typeface="Times New Roman"/>
              </a:rPr>
              <a:t>post-doc</a:t>
            </a:r>
            <a:r>
              <a:rPr lang="ru-RU" altLang="ru-RU" sz="2400" dirty="0">
                <a:latin typeface="Times New Roman"/>
                <a:cs typeface="Times New Roman"/>
              </a:rPr>
              <a:t>, а также </a:t>
            </a:r>
            <a:r>
              <a:rPr lang="ru-RU" altLang="ru-RU" sz="2400" dirty="0" smtClean="0">
                <a:latin typeface="Times New Roman"/>
                <a:cs typeface="Times New Roman"/>
              </a:rPr>
              <a:t>н/с, работающие </a:t>
            </a:r>
            <a:r>
              <a:rPr lang="ru-RU" altLang="ru-RU" sz="2400" dirty="0">
                <a:latin typeface="Times New Roman"/>
                <a:cs typeface="Times New Roman"/>
              </a:rPr>
              <a:t>по трудовым договорам, содержащим обязательства по фактическому пребыванию в </a:t>
            </a:r>
            <a:r>
              <a:rPr lang="ru-RU" altLang="ru-RU" sz="2400" dirty="0" smtClean="0">
                <a:latin typeface="Times New Roman"/>
                <a:cs typeface="Times New Roman"/>
              </a:rPr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19376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1361</Words>
  <Application>Microsoft Office PowerPoint</Application>
  <PresentationFormat>Экран (4:3)</PresentationFormat>
  <Paragraphs>227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Академическая карьера и инструменты академического развития НИУ ВШЭ</vt:lpstr>
      <vt:lpstr> Основные конкурсы  Программы «Научный фонд НИУ ВШЭ»  </vt:lpstr>
      <vt:lpstr> Основные конкурсы  Программы «Научный фонд НИУ ВШЭ»  </vt:lpstr>
      <vt:lpstr>Особенности подачи заявок</vt:lpstr>
      <vt:lpstr>  Конкурс грантов на участие в российских и зарубежных научных мероприятиях (travel-grants)  http://www.hse.ru/science/scifund/travel  </vt:lpstr>
      <vt:lpstr>Презентация PowerPoint</vt:lpstr>
      <vt:lpstr> Софинансирование грантов РФФИ/РГНФhttp://www.hse.ru/science/scifund/rffi-rgnf </vt:lpstr>
      <vt:lpstr>Программа академических надбавок http://www.hse.ru/science/scifund/bonus </vt:lpstr>
      <vt:lpstr>Программа академических надбавок http://www.hse.ru/science/scifund/bonus </vt:lpstr>
      <vt:lpstr>Научным сотрудникам</vt:lpstr>
      <vt:lpstr>Программа академических надбавок</vt:lpstr>
      <vt:lpstr>Программа академических надбавок</vt:lpstr>
      <vt:lpstr>Какие работы не принимаются к публикации?</vt:lpstr>
      <vt:lpstr>Программа академических надбавок</vt:lpstr>
      <vt:lpstr>График конкурсов и программ  Научного фонда НИУ ВШЭ</vt:lpstr>
      <vt:lpstr>Презентация PowerPoint</vt:lpstr>
      <vt:lpstr>Кадровый резерв</vt:lpstr>
      <vt:lpstr>Кадровый резерв</vt:lpstr>
      <vt:lpstr>Кадровый резерв</vt:lpstr>
      <vt:lpstr>Требования к резервистам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«Научный фонд НИУ ВШЭ»</dc:title>
  <dc:creator>User</dc:creator>
  <cp:lastModifiedBy>Прокофьева Екатерина Николаевна</cp:lastModifiedBy>
  <cp:revision>102</cp:revision>
  <dcterms:created xsi:type="dcterms:W3CDTF">2011-10-10T08:15:47Z</dcterms:created>
  <dcterms:modified xsi:type="dcterms:W3CDTF">2015-10-06T16:13:01Z</dcterms:modified>
</cp:coreProperties>
</file>