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314" r:id="rId2"/>
    <p:sldId id="256" r:id="rId3"/>
    <p:sldId id="310" r:id="rId4"/>
    <p:sldId id="266" r:id="rId5"/>
    <p:sldId id="267" r:id="rId6"/>
    <p:sldId id="275" r:id="rId7"/>
    <p:sldId id="272" r:id="rId8"/>
    <p:sldId id="274" r:id="rId9"/>
    <p:sldId id="285" r:id="rId10"/>
    <p:sldId id="277" r:id="rId11"/>
    <p:sldId id="278" r:id="rId12"/>
    <p:sldId id="273" r:id="rId13"/>
    <p:sldId id="287" r:id="rId14"/>
    <p:sldId id="282" r:id="rId15"/>
    <p:sldId id="295" r:id="rId16"/>
    <p:sldId id="265" r:id="rId17"/>
    <p:sldId id="261" r:id="rId18"/>
    <p:sldId id="283" r:id="rId19"/>
    <p:sldId id="284" r:id="rId20"/>
    <p:sldId id="263" r:id="rId21"/>
    <p:sldId id="288" r:id="rId22"/>
    <p:sldId id="289" r:id="rId23"/>
    <p:sldId id="290" r:id="rId24"/>
    <p:sldId id="291" r:id="rId25"/>
    <p:sldId id="293" r:id="rId26"/>
    <p:sldId id="294" r:id="rId27"/>
    <p:sldId id="296" r:id="rId28"/>
    <p:sldId id="271" r:id="rId29"/>
    <p:sldId id="297" r:id="rId30"/>
    <p:sldId id="299" r:id="rId31"/>
    <p:sldId id="300" r:id="rId32"/>
    <p:sldId id="302" r:id="rId33"/>
    <p:sldId id="304" r:id="rId34"/>
    <p:sldId id="305" r:id="rId35"/>
    <p:sldId id="306" r:id="rId36"/>
    <p:sldId id="303" r:id="rId37"/>
    <p:sldId id="307" r:id="rId38"/>
    <p:sldId id="308" r:id="rId39"/>
    <p:sldId id="309" r:id="rId40"/>
    <p:sldId id="292" r:id="rId41"/>
    <p:sldId id="315" r:id="rId42"/>
    <p:sldId id="313" r:id="rId43"/>
    <p:sldId id="279"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203" autoAdjust="0"/>
  </p:normalViewPr>
  <p:slideViewPr>
    <p:cSldViewPr>
      <p:cViewPr>
        <p:scale>
          <a:sx n="90" d="100"/>
          <a:sy n="90" d="100"/>
        </p:scale>
        <p:origin x="-12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5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58F09A-45AF-4520-AE58-B14A6DA0AF9F}" type="datetimeFigureOut">
              <a:rPr lang="ru-RU" smtClean="0"/>
              <a:pPr/>
              <a:t>02.03.2015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F4395-B29D-4453-AE32-03BA66D575C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29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35</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36</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37</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38</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39</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40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5</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41</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stepping stones</a:t>
            </a:r>
            <a:r>
              <a:rPr lang="en-US" baseline="0" dirty="0" smtClean="0"/>
              <a:t> to thinking and writing</a:t>
            </a:r>
            <a:endParaRPr lang="ru-RU" dirty="0" smtClean="0"/>
          </a:p>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43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0EF4395-B29D-4453-AE32-03BA66D575CB}"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0EF4395-B29D-4453-AE32-03BA66D575CB}"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7B9A59-A017-41D9-B014-D4934C26B71F}" type="datetimeFigureOut">
              <a:rPr lang="ru-RU" smtClean="0"/>
              <a:pPr/>
              <a:t>02.03.2015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3C6C3-4378-422C-8559-15C173638F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B9A59-A017-41D9-B014-D4934C26B71F}" type="datetimeFigureOut">
              <a:rPr lang="ru-RU" smtClean="0"/>
              <a:pPr/>
              <a:t>02.03.2015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3C6C3-4378-422C-8559-15C173638F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cademics.hse.r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1.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Мастер-класс </a:t>
            </a:r>
            <a:br>
              <a:rPr lang="ru-RU" dirty="0" smtClean="0"/>
            </a:br>
            <a:r>
              <a:rPr lang="ru-RU" dirty="0" smtClean="0"/>
              <a:t>«От мысли к синтаксису»</a:t>
            </a:r>
            <a:endParaRPr lang="ru-RU" dirty="0"/>
          </a:p>
        </p:txBody>
      </p:sp>
      <p:sp>
        <p:nvSpPr>
          <p:cNvPr id="4" name="Прямоугольник 3"/>
          <p:cNvSpPr/>
          <p:nvPr/>
        </p:nvSpPr>
        <p:spPr>
          <a:xfrm>
            <a:off x="971600" y="1988840"/>
            <a:ext cx="7200800" cy="923330"/>
          </a:xfrm>
          <a:prstGeom prst="rect">
            <a:avLst/>
          </a:prstGeom>
        </p:spPr>
        <p:txBody>
          <a:bodyPr wrap="square">
            <a:spAutoFit/>
          </a:bodyPr>
          <a:lstStyle/>
          <a:p>
            <a:pPr algn="ctr">
              <a:buNone/>
            </a:pPr>
            <a:r>
              <a:rPr lang="ru-RU" dirty="0" smtClean="0"/>
              <a:t>«Интерактивный инструментарий для практикума по развитию устной и письменной речи в работе над экзаменационными и академическими текстами».</a:t>
            </a:r>
            <a:endParaRPr lang="ru-RU" dirty="0"/>
          </a:p>
        </p:txBody>
      </p:sp>
      <p:sp>
        <p:nvSpPr>
          <p:cNvPr id="5" name="Прямоугольник 4"/>
          <p:cNvSpPr/>
          <p:nvPr/>
        </p:nvSpPr>
        <p:spPr>
          <a:xfrm>
            <a:off x="899592" y="3140968"/>
            <a:ext cx="7200800" cy="3139321"/>
          </a:xfrm>
          <a:prstGeom prst="rect">
            <a:avLst/>
          </a:prstGeom>
        </p:spPr>
        <p:txBody>
          <a:bodyPr wrap="square">
            <a:spAutoFit/>
          </a:bodyPr>
          <a:lstStyle/>
          <a:p>
            <a:pPr algn="ctr">
              <a:buNone/>
            </a:pPr>
            <a:r>
              <a:rPr lang="ru-RU" dirty="0" smtClean="0"/>
              <a:t>автор</a:t>
            </a:r>
          </a:p>
          <a:p>
            <a:pPr algn="ctr">
              <a:buNone/>
            </a:pPr>
            <a:r>
              <a:rPr lang="ru-RU" dirty="0" smtClean="0"/>
              <a:t>Павел Ракитин</a:t>
            </a:r>
          </a:p>
          <a:p>
            <a:pPr algn="ctr">
              <a:buNone/>
            </a:pPr>
            <a:endParaRPr lang="ru-RU" dirty="0" smtClean="0"/>
          </a:p>
          <a:p>
            <a:pPr algn="ctr">
              <a:buNone/>
            </a:pPr>
            <a:r>
              <a:rPr lang="ru-RU" dirty="0" smtClean="0"/>
              <a:t>для </a:t>
            </a:r>
          </a:p>
          <a:p>
            <a:pPr algn="ctr">
              <a:buNone/>
            </a:pPr>
            <a:endParaRPr lang="ru-RU" dirty="0" smtClean="0"/>
          </a:p>
          <a:p>
            <a:pPr algn="ctr">
              <a:buNone/>
            </a:pPr>
            <a:r>
              <a:rPr lang="ru-RU" dirty="0" smtClean="0"/>
              <a:t>«Академического развития»</a:t>
            </a:r>
          </a:p>
          <a:p>
            <a:pPr algn="ctr">
              <a:buNone/>
            </a:pPr>
            <a:r>
              <a:rPr lang="en-GB" dirty="0" smtClean="0">
                <a:hlinkClick r:id="rId2"/>
              </a:rPr>
              <a:t>http://academics.hse.ru/</a:t>
            </a:r>
            <a:endParaRPr lang="ru-RU" dirty="0" smtClean="0"/>
          </a:p>
          <a:p>
            <a:pPr algn="ctr">
              <a:buNone/>
            </a:pPr>
            <a:endParaRPr lang="ru-RU" dirty="0" smtClean="0"/>
          </a:p>
          <a:p>
            <a:pPr algn="ctr">
              <a:buNone/>
            </a:pPr>
            <a:r>
              <a:rPr lang="ru-RU" dirty="0" smtClean="0"/>
              <a:t>Москва</a:t>
            </a:r>
          </a:p>
          <a:p>
            <a:pPr algn="ctr">
              <a:buNone/>
            </a:pPr>
            <a:r>
              <a:rPr lang="ru-RU" dirty="0" smtClean="0"/>
              <a:t>ВШЭ</a:t>
            </a:r>
          </a:p>
          <a:p>
            <a:pPr algn="ctr">
              <a:buNone/>
            </a:pPr>
            <a:r>
              <a:rPr lang="ru-RU" dirty="0" smtClean="0"/>
              <a:t>27.02.2015</a:t>
            </a:r>
            <a:endParaRPr lang="ru-RU" dirty="0"/>
          </a:p>
        </p:txBody>
      </p:sp>
      <p:pic>
        <p:nvPicPr>
          <p:cNvPr id="14338" name="Picture 2" descr="http://www.iaim.ru/wp-content/uploads/2013/04/%D0%B0%D0%B2%D1%82%D0%BE%D0%BF%D0%B8%D1%81%D1%8C%D0%BC%D0%BE-avtopismo.jpg"/>
          <p:cNvPicPr>
            <a:picLocks noChangeAspect="1" noChangeArrowheads="1"/>
          </p:cNvPicPr>
          <p:nvPr/>
        </p:nvPicPr>
        <p:blipFill>
          <a:blip r:embed="rId3" cstate="print"/>
          <a:srcRect/>
          <a:stretch>
            <a:fillRect/>
          </a:stretch>
        </p:blipFill>
        <p:spPr bwMode="auto">
          <a:xfrm>
            <a:off x="6444208" y="3861048"/>
            <a:ext cx="2042018" cy="1368152"/>
          </a:xfrm>
          <a:prstGeom prst="rect">
            <a:avLst/>
          </a:prstGeom>
          <a:noFill/>
        </p:spPr>
      </p:pic>
      <p:pic>
        <p:nvPicPr>
          <p:cNvPr id="14340" name="Picture 4" descr="http://f.mypage.ru/7830f7e16592295b50e336b65753dfcb_235c8b8a888342d4fed685afc240ba68.jpg"/>
          <p:cNvPicPr>
            <a:picLocks noChangeAspect="1" noChangeArrowheads="1"/>
          </p:cNvPicPr>
          <p:nvPr/>
        </p:nvPicPr>
        <p:blipFill>
          <a:blip r:embed="rId4" cstate="print"/>
          <a:srcRect/>
          <a:stretch>
            <a:fillRect/>
          </a:stretch>
        </p:blipFill>
        <p:spPr bwMode="auto">
          <a:xfrm>
            <a:off x="683568" y="3498316"/>
            <a:ext cx="1440160" cy="201891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46856" y="1196752"/>
            <a:ext cx="8229600" cy="11430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Consolas" pitchFamily="49" charset="0"/>
                <a:ea typeface="+mj-ea"/>
                <a:cs typeface="Consolas" pitchFamily="49" charset="0"/>
              </a:rPr>
              <a:t>Let us now have a look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Consolas" pitchFamily="49" charset="0"/>
                <a:ea typeface="+mj-ea"/>
                <a:cs typeface="Consolas" pitchFamily="49" charset="0"/>
              </a:rPr>
              <a:t>at the idioms in your handouts</a:t>
            </a:r>
            <a:endParaRPr kumimoji="0" lang="ru-RU" sz="4400" b="1" u="sng" strike="noStrike" kern="1200" cap="none" spc="0" normalizeH="0" baseline="0" noProof="0" dirty="0">
              <a:ln>
                <a:noFill/>
              </a:ln>
              <a:solidFill>
                <a:schemeClr val="tx1"/>
              </a:solidFill>
              <a:effectLst/>
              <a:uLnTx/>
              <a:uFillTx/>
              <a:latin typeface="Consolas" pitchFamily="49" charset="0"/>
              <a:ea typeface="+mj-ea"/>
              <a:cs typeface="Consolas" pitchFamily="49" charset="0"/>
            </a:endParaRPr>
          </a:p>
        </p:txBody>
      </p:sp>
      <p:pic>
        <p:nvPicPr>
          <p:cNvPr id="5" name="Рисунок 4" descr="Handout Preview light.-light.jpg"/>
          <p:cNvPicPr>
            <a:picLocks noChangeAspect="1"/>
          </p:cNvPicPr>
          <p:nvPr/>
        </p:nvPicPr>
        <p:blipFill>
          <a:blip r:embed="rId3" cstate="print"/>
          <a:stretch>
            <a:fillRect/>
          </a:stretch>
        </p:blipFill>
        <p:spPr>
          <a:xfrm>
            <a:off x="971600" y="2636912"/>
            <a:ext cx="2268626" cy="3208172"/>
          </a:xfrm>
          <a:prstGeom prst="rect">
            <a:avLst/>
          </a:prstGeom>
          <a:ln>
            <a:noFill/>
          </a:ln>
          <a:effectLst>
            <a:outerShdw blurRad="190500" algn="tl" rotWithShape="0">
              <a:srgbClr val="000000">
                <a:alpha val="70000"/>
              </a:srgbClr>
            </a:outerShdw>
          </a:effectLst>
        </p:spPr>
      </p:pic>
      <p:sp>
        <p:nvSpPr>
          <p:cNvPr id="7" name="TextBox 6"/>
          <p:cNvSpPr txBox="1"/>
          <p:nvPr/>
        </p:nvSpPr>
        <p:spPr>
          <a:xfrm>
            <a:off x="3707904" y="2492896"/>
            <a:ext cx="5040560" cy="1015663"/>
          </a:xfrm>
          <a:prstGeom prst="rect">
            <a:avLst/>
          </a:prstGeom>
          <a:noFill/>
        </p:spPr>
        <p:txBody>
          <a:bodyPr wrap="square" rtlCol="0">
            <a:spAutoFit/>
          </a:bodyPr>
          <a:lstStyle/>
          <a:p>
            <a:r>
              <a:rPr lang="ru-RU" sz="1200" b="1" u="sng" dirty="0" smtClean="0"/>
              <a:t>Комментарий:</a:t>
            </a:r>
            <a:r>
              <a:rPr lang="ru-RU" sz="1200" dirty="0" smtClean="0"/>
              <a:t> Данный раздаточный материал – листок с домашним заданием для участников семинара. На нем расположены идиомы, описывающие проблемы и проблемные ситуации, а также текст «идеального» эссе, который анализировался на протяжении всего мастер-класса.</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339752" y="2420888"/>
            <a:ext cx="4320480" cy="1224136"/>
          </a:xfrm>
          <a:prstGeom prst="rect">
            <a:avLst/>
          </a:prstGeom>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200" dirty="0" smtClean="0">
                <a:latin typeface="Consolas" pitchFamily="49" charset="0"/>
                <a:ea typeface="+mj-ea"/>
                <a:cs typeface="Consolas" pitchFamily="49" charset="0"/>
              </a:rPr>
              <a:t>Can we sort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200" dirty="0" smtClean="0">
                <a:latin typeface="Consolas" pitchFamily="49" charset="0"/>
                <a:ea typeface="+mj-ea"/>
                <a:cs typeface="Consolas" pitchFamily="49" charset="0"/>
              </a:rPr>
              <a:t>these idioms into baskets</a:t>
            </a:r>
            <a:r>
              <a:rPr lang="en-US" sz="4400" dirty="0" smtClean="0">
                <a:latin typeface="Consolas" pitchFamily="49" charset="0"/>
                <a:ea typeface="+mj-ea"/>
                <a:cs typeface="Consolas" pitchFamily="49" charset="0"/>
              </a:rPr>
              <a:t>?</a:t>
            </a:r>
            <a:endParaRPr kumimoji="0" lang="ru-RU" sz="4400" b="1" u="sng" strike="noStrike" kern="1200" cap="none" spc="0" normalizeH="0" baseline="0" noProof="0" dirty="0">
              <a:ln>
                <a:noFill/>
              </a:ln>
              <a:solidFill>
                <a:schemeClr val="tx1"/>
              </a:solidFill>
              <a:effectLst/>
              <a:uLnTx/>
              <a:uFillTx/>
              <a:latin typeface="Consolas" pitchFamily="49" charset="0"/>
              <a:ea typeface="+mj-ea"/>
              <a:cs typeface="Consolas" pitchFamily="49" charset="0"/>
            </a:endParaRPr>
          </a:p>
        </p:txBody>
      </p:sp>
      <p:pic>
        <p:nvPicPr>
          <p:cNvPr id="35842" name="Picture 2" descr="http://www.jaskets.com/collection/aborig.jpg"/>
          <p:cNvPicPr>
            <a:picLocks noChangeAspect="1" noChangeArrowheads="1"/>
          </p:cNvPicPr>
          <p:nvPr/>
        </p:nvPicPr>
        <p:blipFill>
          <a:blip r:embed="rId3" cstate="print"/>
          <a:srcRect/>
          <a:stretch>
            <a:fillRect/>
          </a:stretch>
        </p:blipFill>
        <p:spPr bwMode="auto">
          <a:xfrm>
            <a:off x="539553" y="4602904"/>
            <a:ext cx="1584176" cy="1469855"/>
          </a:xfrm>
          <a:prstGeom prst="rect">
            <a:avLst/>
          </a:prstGeom>
          <a:noFill/>
        </p:spPr>
      </p:pic>
      <p:pic>
        <p:nvPicPr>
          <p:cNvPr id="35844" name="Picture 4" descr="http://st.houzz.com/simgs/1871e0d103e3c6b0_4-6470/contemporary-baskets.jpg"/>
          <p:cNvPicPr>
            <a:picLocks noChangeAspect="1" noChangeArrowheads="1"/>
          </p:cNvPicPr>
          <p:nvPr/>
        </p:nvPicPr>
        <p:blipFill>
          <a:blip r:embed="rId4" cstate="print"/>
          <a:srcRect/>
          <a:stretch>
            <a:fillRect/>
          </a:stretch>
        </p:blipFill>
        <p:spPr bwMode="auto">
          <a:xfrm>
            <a:off x="6948264" y="1772816"/>
            <a:ext cx="1800200" cy="1518919"/>
          </a:xfrm>
          <a:prstGeom prst="rect">
            <a:avLst/>
          </a:prstGeom>
          <a:noFill/>
        </p:spPr>
      </p:pic>
      <p:pic>
        <p:nvPicPr>
          <p:cNvPr id="35846" name="Picture 6" descr="http://www.prestigewicker.co.uk/WebRoot/BT4/Shops/BT3465/4EFB/365E/6037/1D95/4398/0A0C/05E7/C384/wicker-basket-deco-1500.jpg"/>
          <p:cNvPicPr>
            <a:picLocks noChangeAspect="1" noChangeArrowheads="1"/>
          </p:cNvPicPr>
          <p:nvPr/>
        </p:nvPicPr>
        <p:blipFill>
          <a:blip r:embed="rId5" cstate="print"/>
          <a:srcRect/>
          <a:stretch>
            <a:fillRect/>
          </a:stretch>
        </p:blipFill>
        <p:spPr bwMode="auto">
          <a:xfrm>
            <a:off x="5724128" y="3645024"/>
            <a:ext cx="1965648" cy="1965648"/>
          </a:xfrm>
          <a:prstGeom prst="rect">
            <a:avLst/>
          </a:prstGeom>
          <a:noFill/>
        </p:spPr>
      </p:pic>
      <p:pic>
        <p:nvPicPr>
          <p:cNvPr id="35848" name="Picture 8" descr="http://www.willowbasketmaker.com/wp-content/uploads/2012/06/Willow_Laundry_basket.jpg"/>
          <p:cNvPicPr>
            <a:picLocks noChangeAspect="1" noChangeArrowheads="1"/>
          </p:cNvPicPr>
          <p:nvPr/>
        </p:nvPicPr>
        <p:blipFill>
          <a:blip r:embed="rId6" cstate="print">
            <a:lum bright="10000"/>
          </a:blip>
          <a:srcRect/>
          <a:stretch>
            <a:fillRect/>
          </a:stretch>
        </p:blipFill>
        <p:spPr bwMode="auto">
          <a:xfrm>
            <a:off x="3059832" y="4785645"/>
            <a:ext cx="2033464" cy="1451667"/>
          </a:xfrm>
          <a:prstGeom prst="rect">
            <a:avLst/>
          </a:prstGeom>
          <a:noFill/>
        </p:spPr>
      </p:pic>
      <p:pic>
        <p:nvPicPr>
          <p:cNvPr id="8" name="Рисунок 7" descr="Handout Preview light.-light.jpg"/>
          <p:cNvPicPr>
            <a:picLocks noChangeAspect="1"/>
          </p:cNvPicPr>
          <p:nvPr/>
        </p:nvPicPr>
        <p:blipFill>
          <a:blip r:embed="rId7" cstate="print"/>
          <a:stretch>
            <a:fillRect/>
          </a:stretch>
        </p:blipFill>
        <p:spPr>
          <a:xfrm>
            <a:off x="467544" y="548680"/>
            <a:ext cx="1944216" cy="27494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9"/>
          <p:cNvSpPr txBox="1"/>
          <p:nvPr/>
        </p:nvSpPr>
        <p:spPr>
          <a:xfrm>
            <a:off x="2555776" y="332656"/>
            <a:ext cx="6248890" cy="1600438"/>
          </a:xfrm>
          <a:prstGeom prst="rect">
            <a:avLst/>
          </a:prstGeom>
          <a:noFill/>
        </p:spPr>
        <p:txBody>
          <a:bodyPr wrap="none" rtlCol="0">
            <a:spAutoFit/>
          </a:bodyPr>
          <a:lstStyle/>
          <a:p>
            <a:r>
              <a:rPr lang="ru-RU" sz="1400" dirty="0" smtClean="0"/>
              <a:t>Данный слайд показывает то, как можно работать просто</a:t>
            </a:r>
          </a:p>
          <a:p>
            <a:r>
              <a:rPr lang="ru-RU" sz="1400" dirty="0" smtClean="0"/>
              <a:t>с группой идиом, посвященных одной теме. Участникам семинара</a:t>
            </a:r>
          </a:p>
          <a:p>
            <a:r>
              <a:rPr lang="ru-RU" sz="1400" dirty="0" smtClean="0"/>
              <a:t>было предложено рассортировать сходные по значению идиомы.</a:t>
            </a:r>
          </a:p>
          <a:p>
            <a:r>
              <a:rPr lang="ru-RU" sz="1400" dirty="0" smtClean="0"/>
              <a:t>Это простой прием для организации дискуссии на занятии. Анализируя смысл</a:t>
            </a:r>
          </a:p>
          <a:p>
            <a:r>
              <a:rPr lang="ru-RU" sz="1400" dirty="0" smtClean="0"/>
              <a:t>той или иной идиомы, учащиеся вступают в дискуссию, итог которой не только</a:t>
            </a:r>
          </a:p>
          <a:p>
            <a:r>
              <a:rPr lang="ru-RU" sz="1400" dirty="0" smtClean="0"/>
              <a:t>говорение само по себе, но и создание «идиоматического образа проблемы»</a:t>
            </a:r>
          </a:p>
          <a:p>
            <a:r>
              <a:rPr lang="ru-RU" sz="1400" dirty="0" smtClean="0"/>
              <a:t>как он представлен в английском языке.</a:t>
            </a:r>
            <a:endParaRPr lang="ru-RU" sz="14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www.prestigewicker.co.uk/WebRoot/BT4/Shops/BT3465/4EFB/365E/6037/1D95/4398/0A0C/05E7/C384/wicker-basket-deco-1500.jpg"/>
          <p:cNvPicPr>
            <a:picLocks noChangeAspect="1" noChangeArrowheads="1"/>
          </p:cNvPicPr>
          <p:nvPr/>
        </p:nvPicPr>
        <p:blipFill>
          <a:blip r:embed="rId3" cstate="print"/>
          <a:srcRect/>
          <a:stretch>
            <a:fillRect/>
          </a:stretch>
        </p:blipFill>
        <p:spPr bwMode="auto">
          <a:xfrm>
            <a:off x="467544" y="4055640"/>
            <a:ext cx="1029544" cy="1029544"/>
          </a:xfrm>
          <a:prstGeom prst="rect">
            <a:avLst/>
          </a:prstGeom>
          <a:noFill/>
        </p:spPr>
      </p:pic>
      <p:pic>
        <p:nvPicPr>
          <p:cNvPr id="6" name="Picture 2" descr="http://www.jaskets.com/collection/aborig.jpg"/>
          <p:cNvPicPr>
            <a:picLocks noChangeAspect="1" noChangeArrowheads="1"/>
          </p:cNvPicPr>
          <p:nvPr/>
        </p:nvPicPr>
        <p:blipFill>
          <a:blip r:embed="rId4" cstate="print"/>
          <a:srcRect/>
          <a:stretch>
            <a:fillRect/>
          </a:stretch>
        </p:blipFill>
        <p:spPr bwMode="auto">
          <a:xfrm>
            <a:off x="683568" y="2081385"/>
            <a:ext cx="831560" cy="771551"/>
          </a:xfrm>
          <a:prstGeom prst="rect">
            <a:avLst/>
          </a:prstGeom>
          <a:noFill/>
        </p:spPr>
      </p:pic>
      <p:pic>
        <p:nvPicPr>
          <p:cNvPr id="11" name="Picture 8" descr="http://www.willowbasketmaker.com/wp-content/uploads/2012/06/Willow_Laundry_basket.jpg"/>
          <p:cNvPicPr>
            <a:picLocks noChangeAspect="1" noChangeArrowheads="1"/>
          </p:cNvPicPr>
          <p:nvPr/>
        </p:nvPicPr>
        <p:blipFill>
          <a:blip r:embed="rId5" cstate="print">
            <a:lum bright="10000"/>
          </a:blip>
          <a:srcRect/>
          <a:stretch>
            <a:fillRect/>
          </a:stretch>
        </p:blipFill>
        <p:spPr bwMode="auto">
          <a:xfrm>
            <a:off x="5076056" y="5402513"/>
            <a:ext cx="1169368" cy="834799"/>
          </a:xfrm>
          <a:prstGeom prst="rect">
            <a:avLst/>
          </a:prstGeom>
          <a:noFill/>
        </p:spPr>
      </p:pic>
      <p:pic>
        <p:nvPicPr>
          <p:cNvPr id="9" name="Picture 4" descr="http://st.houzz.com/simgs/1871e0d103e3c6b0_4-6470/contemporary-baskets.jpg"/>
          <p:cNvPicPr>
            <a:picLocks noChangeAspect="1" noChangeArrowheads="1"/>
          </p:cNvPicPr>
          <p:nvPr/>
        </p:nvPicPr>
        <p:blipFill>
          <a:blip r:embed="rId6" cstate="print"/>
          <a:srcRect/>
          <a:stretch>
            <a:fillRect/>
          </a:stretch>
        </p:blipFill>
        <p:spPr bwMode="auto">
          <a:xfrm>
            <a:off x="4896544" y="2949697"/>
            <a:ext cx="1080120" cy="911351"/>
          </a:xfrm>
          <a:prstGeom prst="rect">
            <a:avLst/>
          </a:prstGeom>
          <a:noFill/>
        </p:spPr>
      </p:pic>
      <p:sp>
        <p:nvSpPr>
          <p:cNvPr id="4" name="Заголовок 1"/>
          <p:cNvSpPr txBox="1">
            <a:spLocks/>
          </p:cNvSpPr>
          <p:nvPr/>
        </p:nvSpPr>
        <p:spPr>
          <a:xfrm>
            <a:off x="1187624" y="1052736"/>
            <a:ext cx="4104456" cy="1728192"/>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smtClean="0">
                <a:latin typeface="Times New Roman" pitchFamily="18" charset="0"/>
                <a:ea typeface="+mj-ea"/>
                <a:cs typeface="Times New Roman" pitchFamily="18" charset="0"/>
              </a:rPr>
              <a:t>…the crux of the matter…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…get</a:t>
            </a:r>
            <a:r>
              <a:rPr kumimoji="0" lang="en-US" sz="44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the bottom of it…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baseline="0" dirty="0" smtClean="0">
                <a:latin typeface="Times New Roman" pitchFamily="18" charset="0"/>
                <a:ea typeface="+mj-ea"/>
                <a:cs typeface="Times New Roman" pitchFamily="18" charset="0"/>
              </a:rPr>
              <a:t>…the root</a:t>
            </a:r>
            <a:r>
              <a:rPr lang="en-US" sz="4400" i="1" dirty="0" smtClean="0">
                <a:latin typeface="Times New Roman" pitchFamily="18" charset="0"/>
                <a:ea typeface="+mj-ea"/>
                <a:cs typeface="Times New Roman" pitchFamily="18" charset="0"/>
              </a:rPr>
              <a:t> of the problem…</a:t>
            </a:r>
          </a:p>
          <a:p>
            <a:pPr lvl="0" algn="ctr">
              <a:spcBef>
                <a:spcPct val="0"/>
              </a:spcBef>
              <a:defRPr/>
            </a:pPr>
            <a:r>
              <a:rPr lang="en-GB" sz="4400" i="1" dirty="0" smtClean="0">
                <a:latin typeface="Times New Roman" pitchFamily="18" charset="0"/>
                <a:cs typeface="Times New Roman" pitchFamily="18" charset="0"/>
              </a:rPr>
              <a:t>...a tip of the iceberg...</a:t>
            </a:r>
            <a:endParaRPr kumimoji="0" lang="ru-RU" sz="44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Заголовок 1"/>
          <p:cNvSpPr txBox="1">
            <a:spLocks/>
          </p:cNvSpPr>
          <p:nvPr/>
        </p:nvSpPr>
        <p:spPr>
          <a:xfrm>
            <a:off x="755576" y="3695600"/>
            <a:ext cx="3960440" cy="792088"/>
          </a:xfrm>
          <a:prstGeom prst="rect">
            <a:avLst/>
          </a:prstGeom>
        </p:spPr>
        <p:txBody>
          <a:bodyPr vert="horz" lIns="91440" tIns="45720" rIns="91440" bIns="45720" rtlCol="0" anchor="ctr">
            <a:noAutofit/>
          </a:bodyPr>
          <a:lstStyle/>
          <a:p>
            <a:pPr algn="ctr">
              <a:spcBef>
                <a:spcPct val="0"/>
              </a:spcBef>
              <a:defRPr/>
            </a:pPr>
            <a:r>
              <a:rPr lang="en-US" sz="2400" i="1" dirty="0" smtClean="0">
                <a:latin typeface="Times New Roman" pitchFamily="18" charset="0"/>
                <a:cs typeface="Times New Roman" pitchFamily="18" charset="0"/>
              </a:rPr>
              <a:t>…take the easy way out </a:t>
            </a:r>
            <a:r>
              <a:rPr lang="ru-RU" sz="2400" i="1" dirty="0" smtClean="0">
                <a:latin typeface="Times New Roman" pitchFamily="18" charset="0"/>
                <a:cs typeface="Times New Roman" pitchFamily="18" charset="0"/>
              </a:rPr>
              <a:t>...</a:t>
            </a:r>
          </a:p>
          <a:p>
            <a:pPr algn="ctr">
              <a:spcBef>
                <a:spcPct val="0"/>
              </a:spcBef>
              <a:defRPr/>
            </a:pPr>
            <a:r>
              <a:rPr lang="en-US" sz="2400" i="1" dirty="0" smtClean="0">
                <a:latin typeface="Times New Roman" pitchFamily="18" charset="0"/>
                <a:ea typeface="+mj-ea"/>
                <a:cs typeface="Times New Roman" pitchFamily="18" charset="0"/>
              </a:rPr>
              <a:t>…(no) quick fix…</a:t>
            </a:r>
          </a:p>
          <a:p>
            <a:pPr algn="ctr">
              <a:spcBef>
                <a:spcPct val="0"/>
              </a:spcBef>
              <a:defRPr/>
            </a:pPr>
            <a:r>
              <a:rPr lang="en-US" sz="2400" i="1" dirty="0" smtClean="0">
                <a:latin typeface="Times New Roman" pitchFamily="18" charset="0"/>
                <a:ea typeface="+mj-ea"/>
                <a:cs typeface="Times New Roman" pitchFamily="18" charset="0"/>
              </a:rPr>
              <a:t>…throw money at…</a:t>
            </a:r>
          </a:p>
        </p:txBody>
      </p:sp>
      <p:sp>
        <p:nvSpPr>
          <p:cNvPr id="8" name="Заголовок 1"/>
          <p:cNvSpPr txBox="1">
            <a:spLocks/>
          </p:cNvSpPr>
          <p:nvPr/>
        </p:nvSpPr>
        <p:spPr>
          <a:xfrm>
            <a:off x="5364088" y="2276872"/>
            <a:ext cx="3240360" cy="1224136"/>
          </a:xfrm>
          <a:prstGeom prst="rect">
            <a:avLst/>
          </a:prstGeom>
        </p:spPr>
        <p:txBody>
          <a:bodyPr vert="horz" lIns="91440" tIns="45720" rIns="91440" bIns="45720" rtlCol="0" anchor="ctr">
            <a:noAutofit/>
          </a:bodyPr>
          <a:lstStyle/>
          <a:p>
            <a:pPr algn="ctr">
              <a:spcBef>
                <a:spcPct val="0"/>
              </a:spcBef>
              <a:defRPr/>
            </a:pPr>
            <a:r>
              <a:rPr lang="en-US" sz="2800" i="1" dirty="0" smtClean="0">
                <a:latin typeface="Times New Roman" pitchFamily="18" charset="0"/>
                <a:ea typeface="+mj-ea"/>
                <a:cs typeface="Times New Roman" pitchFamily="18" charset="0"/>
              </a:rPr>
              <a:t>…necessary evil</a:t>
            </a:r>
          </a:p>
          <a:p>
            <a:pPr algn="ctr">
              <a:spcBef>
                <a:spcPct val="0"/>
              </a:spcBef>
              <a:defRPr/>
            </a:pPr>
            <a:r>
              <a:rPr lang="en-US" sz="2800" i="1" dirty="0" smtClean="0">
                <a:latin typeface="Times New Roman" pitchFamily="18" charset="0"/>
                <a:ea typeface="+mj-ea"/>
                <a:cs typeface="Times New Roman" pitchFamily="18" charset="0"/>
              </a:rPr>
              <a:t> </a:t>
            </a:r>
            <a:r>
              <a:rPr lang="ru-RU" sz="2800" i="1" dirty="0" smtClean="0">
                <a:latin typeface="Times New Roman" pitchFamily="18" charset="0"/>
                <a:ea typeface="+mj-ea"/>
                <a:cs typeface="Times New Roman" pitchFamily="18" charset="0"/>
              </a:rPr>
              <a:t>…</a:t>
            </a:r>
            <a:r>
              <a:rPr lang="en-US" sz="2800" i="1" dirty="0" smtClean="0">
                <a:latin typeface="Times New Roman" pitchFamily="18" charset="0"/>
                <a:ea typeface="+mj-ea"/>
                <a:cs typeface="Times New Roman" pitchFamily="18" charset="0"/>
              </a:rPr>
              <a:t>a stumbling block</a:t>
            </a:r>
          </a:p>
          <a:p>
            <a:pPr algn="ctr">
              <a:spcBef>
                <a:spcPct val="0"/>
              </a:spcBef>
              <a:defRPr/>
            </a:pPr>
            <a:r>
              <a:rPr lang="en-GB" sz="2600" i="1" dirty="0" smtClean="0">
                <a:latin typeface="Times New Roman" pitchFamily="18" charset="0"/>
                <a:ea typeface="+mj-ea"/>
                <a:cs typeface="Times New Roman" pitchFamily="18" charset="0"/>
              </a:rPr>
              <a:t>...in dire straits</a:t>
            </a:r>
          </a:p>
          <a:p>
            <a:pPr algn="ctr">
              <a:spcBef>
                <a:spcPct val="0"/>
              </a:spcBef>
              <a:defRPr/>
            </a:pPr>
            <a:endParaRPr lang="en-US" sz="2800" i="1" dirty="0" smtClean="0">
              <a:latin typeface="Times New Roman" pitchFamily="18" charset="0"/>
              <a:ea typeface="+mj-ea"/>
              <a:cs typeface="Times New Roman" pitchFamily="18" charset="0"/>
            </a:endParaRPr>
          </a:p>
        </p:txBody>
      </p:sp>
      <p:sp>
        <p:nvSpPr>
          <p:cNvPr id="16385" name="Rectangle 1"/>
          <p:cNvSpPr>
            <a:spLocks noChangeArrowheads="1"/>
          </p:cNvSpPr>
          <p:nvPr/>
        </p:nvSpPr>
        <p:spPr bwMode="auto">
          <a:xfrm>
            <a:off x="5525344" y="4610425"/>
            <a:ext cx="3024336" cy="129266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…vicious circle…</a:t>
            </a:r>
            <a:endParaRPr kumimoji="0" lang="ru-RU" sz="2800" b="0" i="1" u="none" strike="noStrike" cap="none" normalizeH="0" baseline="0" dirty="0" smtClean="0">
              <a:ln>
                <a:noFill/>
              </a:ln>
              <a:solidFill>
                <a:srgbClr val="000000"/>
              </a:solidFill>
              <a:effectLst/>
              <a:latin typeface="Times New Roman" pitchFamily="18" charset="0"/>
              <a:cs typeface="Times New Roman" pitchFamily="18" charset="0"/>
            </a:endParaRPr>
          </a:p>
          <a:p>
            <a:pPr algn="ctr"/>
            <a:r>
              <a:rPr lang="en-US" sz="2800" i="1" dirty="0" smtClean="0">
                <a:latin typeface="Times New Roman" pitchFamily="18" charset="0"/>
                <a:cs typeface="Times New Roman" pitchFamily="18" charset="0"/>
              </a:rPr>
              <a:t>…s</a:t>
            </a:r>
            <a:r>
              <a:rPr lang="en-GB" sz="2800" i="1" dirty="0" smtClean="0">
                <a:latin typeface="Times New Roman" pitchFamily="18" charset="0"/>
                <a:cs typeface="Times New Roman" pitchFamily="18" charset="0"/>
              </a:rPr>
              <a:t>tore up trouble...</a:t>
            </a:r>
            <a:endParaRPr lang="ru-RU" sz="2800" i="1" dirty="0" smtClean="0">
              <a:latin typeface="Times New Roman" pitchFamily="18" charset="0"/>
              <a:cs typeface="Times New Roman" pitchFamily="18" charset="0"/>
            </a:endParaRPr>
          </a:p>
          <a:p>
            <a:pPr algn="ctr"/>
            <a:r>
              <a:rPr lang="en-US" sz="2800" i="1" dirty="0" smtClean="0">
                <a:latin typeface="Times New Roman" pitchFamily="18" charset="0"/>
                <a:cs typeface="Times New Roman" pitchFamily="18" charset="0"/>
              </a:rPr>
              <a:t>…catch 22…</a:t>
            </a:r>
          </a:p>
        </p:txBody>
      </p:sp>
      <p:sp>
        <p:nvSpPr>
          <p:cNvPr id="12" name="TextBox 11"/>
          <p:cNvSpPr txBox="1"/>
          <p:nvPr/>
        </p:nvSpPr>
        <p:spPr>
          <a:xfrm>
            <a:off x="1835696" y="5313402"/>
            <a:ext cx="2138791" cy="707886"/>
          </a:xfrm>
          <a:prstGeom prst="rect">
            <a:avLst/>
          </a:prstGeom>
          <a:noFill/>
        </p:spPr>
        <p:txBody>
          <a:bodyPr wrap="none" rtlCol="0">
            <a:spAutoFit/>
          </a:bodyPr>
          <a:lstStyle/>
          <a:p>
            <a:r>
              <a:rPr lang="en-US" sz="4000" b="1" dirty="0" smtClean="0"/>
              <a:t>So what?</a:t>
            </a:r>
            <a:endParaRPr lang="ru-RU" sz="4000" b="1" dirty="0"/>
          </a:p>
        </p:txBody>
      </p:sp>
      <p:sp>
        <p:nvSpPr>
          <p:cNvPr id="14" name="TextBox 13"/>
          <p:cNvSpPr txBox="1"/>
          <p:nvPr/>
        </p:nvSpPr>
        <p:spPr>
          <a:xfrm>
            <a:off x="251520" y="332656"/>
            <a:ext cx="8877302" cy="830997"/>
          </a:xfrm>
          <a:prstGeom prst="rect">
            <a:avLst/>
          </a:prstGeom>
          <a:noFill/>
        </p:spPr>
        <p:txBody>
          <a:bodyPr wrap="none" rtlCol="0">
            <a:spAutoFit/>
          </a:bodyPr>
          <a:lstStyle/>
          <a:p>
            <a:r>
              <a:rPr lang="ru-RU" sz="1600" b="1" u="sng" dirty="0" smtClean="0"/>
              <a:t>Комментарий:</a:t>
            </a:r>
            <a:r>
              <a:rPr lang="ru-RU" sz="1600" dirty="0" smtClean="0"/>
              <a:t> Это один из вариантов того, как можно разложить идиомы по корзинам. Поскольку </a:t>
            </a:r>
          </a:p>
          <a:p>
            <a:r>
              <a:rPr lang="ru-RU" sz="1600" dirty="0" smtClean="0"/>
              <a:t>восприятие идиоматического значения часто индивидуально, это и рождает дискуссию</a:t>
            </a:r>
          </a:p>
          <a:p>
            <a:r>
              <a:rPr lang="ru-RU" sz="1600" dirty="0" smtClean="0"/>
              <a:t>о том, какая идиома попадает в какую корзину.</a:t>
            </a:r>
            <a:endParaRPr lang="ru-RU" sz="16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87624" y="1052736"/>
            <a:ext cx="3096344" cy="1728192"/>
          </a:xfrm>
          <a:prstGeom prst="rect">
            <a:avLst/>
          </a:prstGeom>
        </p:spPr>
        <p:txBody>
          <a:bodyPr vert="horz" lIns="91440" tIns="45720" rIns="91440" bIns="45720" rtlCol="0" anchor="ctr">
            <a:normAutofit fontScale="97500"/>
          </a:bodyPr>
          <a:lstStyle/>
          <a:p>
            <a:pPr marR="0" lvl="0" indent="0" algn="ctr" fontAlgn="auto">
              <a:lnSpc>
                <a:spcPct val="100000"/>
              </a:lnSpc>
              <a:spcBef>
                <a:spcPct val="0"/>
              </a:spcBef>
              <a:spcAft>
                <a:spcPts val="0"/>
              </a:spcAft>
              <a:buClrTx/>
              <a:buSzTx/>
              <a:buFontTx/>
              <a:buNone/>
              <a:tabLst/>
              <a:defRPr/>
            </a:pPr>
            <a:r>
              <a:rPr lang="en-US" sz="2800" b="1" i="1" dirty="0" smtClean="0">
                <a:latin typeface="Times New Roman" pitchFamily="18" charset="0"/>
                <a:cs typeface="Times New Roman" pitchFamily="18" charset="0"/>
              </a:rPr>
              <a:t>it has a hidden source of trouble</a:t>
            </a:r>
          </a:p>
        </p:txBody>
      </p:sp>
      <p:sp>
        <p:nvSpPr>
          <p:cNvPr id="7" name="Заголовок 1"/>
          <p:cNvSpPr txBox="1">
            <a:spLocks/>
          </p:cNvSpPr>
          <p:nvPr/>
        </p:nvSpPr>
        <p:spPr>
          <a:xfrm>
            <a:off x="899592" y="3284984"/>
            <a:ext cx="3960440" cy="792088"/>
          </a:xfrm>
          <a:prstGeom prst="rect">
            <a:avLst/>
          </a:prstGeom>
        </p:spPr>
        <p:txBody>
          <a:bodyPr vert="horz" lIns="91440" tIns="45720" rIns="91440" bIns="45720" rtlCol="0" anchor="ctr">
            <a:noAutofit/>
          </a:bodyPr>
          <a:lstStyle/>
          <a:p>
            <a:pPr algn="ctr">
              <a:spcBef>
                <a:spcPct val="0"/>
              </a:spcBef>
              <a:defRPr/>
            </a:pPr>
            <a:r>
              <a:rPr lang="en-US" sz="2800" b="1" i="1" dirty="0" smtClean="0">
                <a:latin typeface="Times New Roman" pitchFamily="18" charset="0"/>
                <a:cs typeface="Times New Roman" pitchFamily="18" charset="0"/>
              </a:rPr>
              <a:t>…I am having it </a:t>
            </a:r>
          </a:p>
          <a:p>
            <a:pPr algn="ctr">
              <a:spcBef>
                <a:spcPct val="0"/>
              </a:spcBef>
              <a:defRPr/>
            </a:pPr>
            <a:r>
              <a:rPr lang="en-US" sz="2800" b="1" i="1" dirty="0" smtClean="0">
                <a:latin typeface="Times New Roman" pitchFamily="18" charset="0"/>
                <a:cs typeface="Times New Roman" pitchFamily="18" charset="0"/>
              </a:rPr>
              <a:t>no more!</a:t>
            </a:r>
            <a:endParaRPr lang="en-US" sz="2800" b="1" i="1" dirty="0" smtClean="0">
              <a:latin typeface="Times New Roman" pitchFamily="18" charset="0"/>
              <a:ea typeface="+mj-ea"/>
              <a:cs typeface="Times New Roman" pitchFamily="18" charset="0"/>
            </a:endParaRPr>
          </a:p>
        </p:txBody>
      </p:sp>
      <p:sp>
        <p:nvSpPr>
          <p:cNvPr id="8" name="Заголовок 1"/>
          <p:cNvSpPr txBox="1">
            <a:spLocks/>
          </p:cNvSpPr>
          <p:nvPr/>
        </p:nvSpPr>
        <p:spPr>
          <a:xfrm>
            <a:off x="5364088" y="2276872"/>
            <a:ext cx="3240360" cy="1224136"/>
          </a:xfrm>
          <a:prstGeom prst="rect">
            <a:avLst/>
          </a:prstGeom>
        </p:spPr>
        <p:txBody>
          <a:bodyPr vert="horz" lIns="91440" tIns="45720" rIns="91440" bIns="45720" rtlCol="0" anchor="ctr">
            <a:noAutofit/>
          </a:bodyPr>
          <a:lstStyle/>
          <a:p>
            <a:pPr algn="ctr">
              <a:spcBef>
                <a:spcPct val="0"/>
              </a:spcBef>
              <a:defRPr/>
            </a:pPr>
            <a:r>
              <a:rPr lang="en-US" sz="2800" b="1" i="1" dirty="0" smtClean="0">
                <a:latin typeface="Times New Roman" pitchFamily="18" charset="0"/>
                <a:ea typeface="+mj-ea"/>
                <a:cs typeface="Times New Roman" pitchFamily="18" charset="0"/>
              </a:rPr>
              <a:t>it seems</a:t>
            </a:r>
          </a:p>
          <a:p>
            <a:pPr algn="ctr">
              <a:spcBef>
                <a:spcPct val="0"/>
              </a:spcBef>
              <a:defRPr/>
            </a:pPr>
            <a:r>
              <a:rPr lang="en-US" sz="2800" b="1" i="1" dirty="0" smtClean="0">
                <a:latin typeface="Times New Roman" pitchFamily="18" charset="0"/>
                <a:ea typeface="+mj-ea"/>
                <a:cs typeface="Times New Roman" pitchFamily="18" charset="0"/>
              </a:rPr>
              <a:t>irremovable</a:t>
            </a:r>
            <a:endParaRPr lang="en-GB" sz="2600" b="1" i="1" dirty="0" smtClean="0">
              <a:latin typeface="Times New Roman" pitchFamily="18" charset="0"/>
              <a:ea typeface="+mj-ea"/>
              <a:cs typeface="Times New Roman" pitchFamily="18" charset="0"/>
            </a:endParaRPr>
          </a:p>
          <a:p>
            <a:pPr algn="ctr">
              <a:spcBef>
                <a:spcPct val="0"/>
              </a:spcBef>
              <a:defRPr/>
            </a:pPr>
            <a:endParaRPr lang="en-US" sz="2800" i="1" dirty="0" smtClean="0">
              <a:latin typeface="Times New Roman" pitchFamily="18" charset="0"/>
              <a:ea typeface="+mj-ea"/>
              <a:cs typeface="Times New Roman" pitchFamily="18" charset="0"/>
            </a:endParaRPr>
          </a:p>
        </p:txBody>
      </p:sp>
      <p:sp>
        <p:nvSpPr>
          <p:cNvPr id="16385" name="Rectangle 1"/>
          <p:cNvSpPr>
            <a:spLocks noChangeArrowheads="1"/>
          </p:cNvSpPr>
          <p:nvPr/>
        </p:nvSpPr>
        <p:spPr bwMode="auto">
          <a:xfrm>
            <a:off x="4716016" y="4654297"/>
            <a:ext cx="3024336" cy="4308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i="1" dirty="0" smtClean="0">
                <a:solidFill>
                  <a:srgbClr val="000000"/>
                </a:solidFill>
                <a:latin typeface="Times New Roman" pitchFamily="18" charset="0"/>
                <a:cs typeface="Times New Roman" pitchFamily="18" charset="0"/>
              </a:rPr>
              <a:t>it reoccurs</a:t>
            </a:r>
            <a:endParaRPr lang="en-US" sz="2800" b="1" i="1" dirty="0" smtClean="0">
              <a:latin typeface="Times New Roman" pitchFamily="18" charset="0"/>
              <a:cs typeface="Times New Roman" pitchFamily="18" charset="0"/>
            </a:endParaRPr>
          </a:p>
        </p:txBody>
      </p:sp>
      <p:sp>
        <p:nvSpPr>
          <p:cNvPr id="9" name="TextBox 8"/>
          <p:cNvSpPr txBox="1"/>
          <p:nvPr/>
        </p:nvSpPr>
        <p:spPr>
          <a:xfrm>
            <a:off x="467544" y="404664"/>
            <a:ext cx="8424936" cy="1200329"/>
          </a:xfrm>
          <a:prstGeom prst="rect">
            <a:avLst/>
          </a:prstGeom>
          <a:noFill/>
        </p:spPr>
        <p:txBody>
          <a:bodyPr wrap="square" rtlCol="0">
            <a:spAutoFit/>
          </a:bodyPr>
          <a:lstStyle/>
          <a:p>
            <a:r>
              <a:rPr lang="ru-RU" b="1" u="sng" dirty="0" smtClean="0"/>
              <a:t>Комментарий:</a:t>
            </a:r>
            <a:r>
              <a:rPr lang="ru-RU" dirty="0" smtClean="0"/>
              <a:t> Это краткий итог работы с идиомами, относящимися к теме «проблема». Это своего рода анатомия проблемы на основе того, как образ возникает просто из анализа смысла общеупотребительных идиом английского языка.</a:t>
            </a:r>
          </a:p>
        </p:txBody>
      </p:sp>
      <p:sp>
        <p:nvSpPr>
          <p:cNvPr id="10" name="TextBox 9"/>
          <p:cNvSpPr txBox="1"/>
          <p:nvPr/>
        </p:nvSpPr>
        <p:spPr>
          <a:xfrm>
            <a:off x="539552" y="5013176"/>
            <a:ext cx="8208912" cy="1015663"/>
          </a:xfrm>
          <a:prstGeom prst="rect">
            <a:avLst/>
          </a:prstGeom>
          <a:noFill/>
        </p:spPr>
        <p:txBody>
          <a:bodyPr wrap="square" rtlCol="0">
            <a:spAutoFit/>
          </a:bodyPr>
          <a:lstStyle/>
          <a:p>
            <a:r>
              <a:rPr lang="ru-RU" sz="1200" dirty="0" smtClean="0"/>
              <a:t>На мастер-классе, была выделен только один аспект: проблема имеет некий центр или источник, на который указывает идиоматический строй самого языка. Такого рода анализ может помочь перейти к обсуждению более конкретных проблем: повторяющихся, требующих немедленного решения, постоянных проблем и так далее. Представление о том,</a:t>
            </a:r>
          </a:p>
          <a:p>
            <a:r>
              <a:rPr lang="ru-RU" sz="1200" dirty="0" smtClean="0"/>
              <a:t>что у проблемы должен быть какой-то источник, центральное звено, позволяет перейти к обсуждению тем и формулировок проблем, а также к обучению навыку постановки и идентификации проблемы. </a:t>
            </a:r>
            <a:endParaRPr lang="ru-RU" sz="1200"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2920543" cy="707886"/>
          </a:xfrm>
          <a:prstGeom prst="rect">
            <a:avLst/>
          </a:prstGeom>
          <a:noFill/>
        </p:spPr>
        <p:txBody>
          <a:bodyPr wrap="none" rtlCol="0">
            <a:spAutoFit/>
          </a:bodyPr>
          <a:lstStyle/>
          <a:p>
            <a:pPr>
              <a:buFont typeface="Wingdings" pitchFamily="2" charset="2"/>
              <a:buChar char="q"/>
            </a:pPr>
            <a:r>
              <a:rPr lang="en-US" sz="4000" dirty="0" smtClean="0"/>
              <a:t> Statement</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812360" y="188640"/>
            <a:ext cx="1152128" cy="1385006"/>
          </a:xfrm>
          <a:prstGeom prst="rect">
            <a:avLst/>
          </a:prstGeom>
          <a:noFill/>
        </p:spPr>
      </p:pic>
      <p:sp>
        <p:nvSpPr>
          <p:cNvPr id="1025" name="Rectangle 1"/>
          <p:cNvSpPr>
            <a:spLocks noChangeArrowheads="1"/>
          </p:cNvSpPr>
          <p:nvPr/>
        </p:nvSpPr>
        <p:spPr bwMode="auto">
          <a:xfrm>
            <a:off x="971600" y="2408258"/>
            <a:ext cx="7704856" cy="18466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onsolas" pitchFamily="49" charset="0"/>
                <a:cs typeface="Consolas" pitchFamily="49" charset="0"/>
              </a:rPr>
              <a:t>Many people believe that educational standards have </a:t>
            </a:r>
            <a:r>
              <a:rPr kumimoji="0" lang="en-US" sz="2400" b="1" strike="noStrike" cap="none" normalizeH="0" baseline="0" dirty="0" smtClean="0">
                <a:ln>
                  <a:noFill/>
                </a:ln>
                <a:solidFill>
                  <a:srgbClr val="000000"/>
                </a:solidFill>
                <a:effectLst/>
                <a:latin typeface="Consolas" pitchFamily="49" charset="0"/>
                <a:cs typeface="Consolas" pitchFamily="49" charset="0"/>
              </a:rPr>
              <a:t>declined</a:t>
            </a:r>
            <a:r>
              <a:rPr kumimoji="0" lang="en-US" sz="2400" b="1" i="0" u="none" strike="noStrike" cap="none" normalizeH="0" baseline="0" dirty="0" smtClean="0">
                <a:ln>
                  <a:noFill/>
                </a:ln>
                <a:solidFill>
                  <a:srgbClr val="000000"/>
                </a:solidFill>
                <a:effectLst/>
                <a:latin typeface="Consolas" pitchFamily="49" charset="0"/>
                <a:cs typeface="Consolas" pitchFamily="49" charset="0"/>
              </a:rPr>
              <a:t> in recent times, particularly in the areas of literacy and numeracy. Discuss the causes of this problem and offer some possible solutions to it.</a:t>
            </a:r>
            <a:r>
              <a:rPr kumimoji="0" lang="en-US" sz="1000" b="1" i="0" u="none" strike="noStrike" cap="none" normalizeH="0" baseline="0" dirty="0" smtClean="0">
                <a:ln>
                  <a:noFill/>
                </a:ln>
                <a:solidFill>
                  <a:srgbClr val="000000"/>
                </a:solidFill>
                <a:effectLst/>
                <a:latin typeface="Consolas" pitchFamily="49"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51520" y="1340768"/>
            <a:ext cx="8493672" cy="923330"/>
          </a:xfrm>
          <a:prstGeom prst="rect">
            <a:avLst/>
          </a:prstGeom>
          <a:noFill/>
        </p:spPr>
        <p:txBody>
          <a:bodyPr wrap="none" rtlCol="0">
            <a:spAutoFit/>
          </a:bodyPr>
          <a:lstStyle/>
          <a:p>
            <a:r>
              <a:rPr lang="ru-RU" b="1" u="sng" dirty="0" smtClean="0"/>
              <a:t>Комментарий</a:t>
            </a:r>
            <a:r>
              <a:rPr lang="ru-RU" dirty="0" smtClean="0"/>
              <a:t>: участникам мастер класса было предложено определить,</a:t>
            </a:r>
          </a:p>
          <a:p>
            <a:r>
              <a:rPr lang="ru-RU" dirty="0" smtClean="0"/>
              <a:t>какое слово имеет самое прямое отношение к проблеме. После обсуждения идиом</a:t>
            </a:r>
          </a:p>
          <a:p>
            <a:r>
              <a:rPr lang="ru-RU" dirty="0" smtClean="0"/>
              <a:t>это  было сделано очень быстро.</a:t>
            </a:r>
            <a:endParaRPr lang="ru-RU"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2920543" cy="707886"/>
          </a:xfrm>
          <a:prstGeom prst="rect">
            <a:avLst/>
          </a:prstGeom>
          <a:noFill/>
        </p:spPr>
        <p:txBody>
          <a:bodyPr wrap="none" rtlCol="0">
            <a:spAutoFit/>
          </a:bodyPr>
          <a:lstStyle/>
          <a:p>
            <a:pPr>
              <a:buFont typeface="Wingdings" pitchFamily="2" charset="2"/>
              <a:buChar char="q"/>
            </a:pPr>
            <a:r>
              <a:rPr lang="en-US" sz="4000" dirty="0" smtClean="0"/>
              <a:t> Statement</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812360" y="188640"/>
            <a:ext cx="1152128" cy="1385006"/>
          </a:xfrm>
          <a:prstGeom prst="rect">
            <a:avLst/>
          </a:prstGeom>
          <a:noFill/>
        </p:spPr>
      </p:pic>
      <p:sp>
        <p:nvSpPr>
          <p:cNvPr id="1025" name="Rectangle 1"/>
          <p:cNvSpPr>
            <a:spLocks noChangeArrowheads="1"/>
          </p:cNvSpPr>
          <p:nvPr/>
        </p:nvSpPr>
        <p:spPr bwMode="auto">
          <a:xfrm>
            <a:off x="971600" y="2408258"/>
            <a:ext cx="7704856" cy="18466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onsolas" pitchFamily="49" charset="0"/>
                <a:cs typeface="Consolas" pitchFamily="49" charset="0"/>
              </a:rPr>
              <a:t>Many people believe that educational standards have </a:t>
            </a:r>
            <a:r>
              <a:rPr kumimoji="0" lang="en-US" sz="2400" b="1" u="sng" strike="noStrike" cap="none" normalizeH="0" baseline="0" dirty="0" smtClean="0">
                <a:ln>
                  <a:noFill/>
                </a:ln>
                <a:solidFill>
                  <a:srgbClr val="000000"/>
                </a:solidFill>
                <a:effectLst/>
                <a:latin typeface="Consolas" pitchFamily="49" charset="0"/>
                <a:cs typeface="Consolas" pitchFamily="49" charset="0"/>
              </a:rPr>
              <a:t>declined</a:t>
            </a:r>
            <a:r>
              <a:rPr kumimoji="0" lang="en-US" sz="2400" b="1" i="0" u="none" strike="noStrike" cap="none" normalizeH="0" baseline="0" dirty="0" smtClean="0">
                <a:ln>
                  <a:noFill/>
                </a:ln>
                <a:solidFill>
                  <a:srgbClr val="000000"/>
                </a:solidFill>
                <a:effectLst/>
                <a:latin typeface="Consolas" pitchFamily="49" charset="0"/>
                <a:cs typeface="Consolas" pitchFamily="49" charset="0"/>
              </a:rPr>
              <a:t> in recent times, particularly in the areas of literacy and numeracy. Discuss the causes of this problem and offer some possible solutions to it.</a:t>
            </a:r>
            <a:r>
              <a:rPr kumimoji="0" lang="en-US" sz="1000" b="1" i="0" u="none" strike="noStrike" cap="none" normalizeH="0" baseline="0" dirty="0" smtClean="0">
                <a:ln>
                  <a:noFill/>
                </a:ln>
                <a:solidFill>
                  <a:srgbClr val="000000"/>
                </a:solidFill>
                <a:effectLst/>
                <a:latin typeface="Consolas" pitchFamily="49"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539552" y="1484784"/>
            <a:ext cx="5563831" cy="369332"/>
          </a:xfrm>
          <a:prstGeom prst="rect">
            <a:avLst/>
          </a:prstGeom>
          <a:noFill/>
        </p:spPr>
        <p:txBody>
          <a:bodyPr wrap="none" rtlCol="0">
            <a:spAutoFit/>
          </a:bodyPr>
          <a:lstStyle/>
          <a:p>
            <a:r>
              <a:rPr lang="ru-RU" dirty="0" smtClean="0"/>
              <a:t>Слово </a:t>
            </a:r>
            <a:r>
              <a:rPr lang="en-US" dirty="0" smtClean="0"/>
              <a:t>decline </a:t>
            </a:r>
            <a:r>
              <a:rPr lang="ru-RU" dirty="0" smtClean="0"/>
              <a:t>в данной теме наиболее «проблемное».</a:t>
            </a:r>
            <a:endParaRPr lang="ru-RU"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026583"/>
            <a:ext cx="3605026" cy="2554545"/>
          </a:xfrm>
          <a:prstGeom prst="rect">
            <a:avLst/>
          </a:prstGeom>
          <a:noFill/>
        </p:spPr>
        <p:txBody>
          <a:bodyPr wrap="none" rtlCol="0">
            <a:spAutoFit/>
          </a:bodyPr>
          <a:lstStyle/>
          <a:p>
            <a:pPr>
              <a:buFont typeface="Wingdings" pitchFamily="2" charset="2"/>
              <a:buChar char="q"/>
            </a:pPr>
            <a:r>
              <a:rPr lang="en-US" sz="4000" dirty="0" smtClean="0"/>
              <a:t> What do we </a:t>
            </a:r>
          </a:p>
          <a:p>
            <a:r>
              <a:rPr lang="en-US" sz="4000" dirty="0" smtClean="0"/>
              <a:t>need to present </a:t>
            </a:r>
          </a:p>
          <a:p>
            <a:r>
              <a:rPr lang="en-US" sz="4000" dirty="0" smtClean="0"/>
              <a:t>a problem in </a:t>
            </a:r>
          </a:p>
          <a:p>
            <a:r>
              <a:rPr lang="en-US" sz="4000" dirty="0" smtClean="0"/>
              <a:t>a text ?</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4699452" y="980728"/>
            <a:ext cx="4193028" cy="5040560"/>
          </a:xfrm>
          <a:prstGeom prst="rect">
            <a:avLst/>
          </a:prstGeom>
          <a:noFill/>
        </p:spPr>
      </p:pic>
      <p:sp>
        <p:nvSpPr>
          <p:cNvPr id="6" name="TextBox 5"/>
          <p:cNvSpPr txBox="1"/>
          <p:nvPr/>
        </p:nvSpPr>
        <p:spPr>
          <a:xfrm>
            <a:off x="467544" y="404664"/>
            <a:ext cx="8002768" cy="923330"/>
          </a:xfrm>
          <a:prstGeom prst="rect">
            <a:avLst/>
          </a:prstGeom>
          <a:noFill/>
        </p:spPr>
        <p:txBody>
          <a:bodyPr wrap="none" rtlCol="0">
            <a:spAutoFit/>
          </a:bodyPr>
          <a:lstStyle/>
          <a:p>
            <a:r>
              <a:rPr lang="ru-RU" dirty="0" smtClean="0"/>
              <a:t>Для того, чтобы научиться описывать проблемы, следует проанализировать то,</a:t>
            </a:r>
          </a:p>
          <a:p>
            <a:r>
              <a:rPr lang="ru-RU" dirty="0" smtClean="0"/>
              <a:t>как это делают другие. И прежде всего, следует научиться видеть то,</a:t>
            </a:r>
          </a:p>
          <a:p>
            <a:r>
              <a:rPr lang="ru-RU" dirty="0" smtClean="0"/>
              <a:t>как проблема репрезентируется в тексте.</a:t>
            </a:r>
            <a:endParaRPr lang="ru-RU"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lose Reading.tif"/>
          <p:cNvPicPr>
            <a:picLocks noChangeAspect="1"/>
          </p:cNvPicPr>
          <p:nvPr/>
        </p:nvPicPr>
        <p:blipFill>
          <a:blip r:embed="rId3" cstate="print"/>
          <a:stretch>
            <a:fillRect/>
          </a:stretch>
        </p:blipFill>
        <p:spPr>
          <a:xfrm>
            <a:off x="2051720" y="348967"/>
            <a:ext cx="6840760" cy="6032363"/>
          </a:xfrm>
          <a:prstGeom prst="rect">
            <a:avLst/>
          </a:prstGeom>
        </p:spPr>
      </p:pic>
      <p:sp>
        <p:nvSpPr>
          <p:cNvPr id="4" name="TextBox 3"/>
          <p:cNvSpPr txBox="1"/>
          <p:nvPr/>
        </p:nvSpPr>
        <p:spPr>
          <a:xfrm>
            <a:off x="539552" y="3092767"/>
            <a:ext cx="1677062" cy="1200329"/>
          </a:xfrm>
          <a:prstGeom prst="rect">
            <a:avLst/>
          </a:prstGeom>
          <a:noFill/>
        </p:spPr>
        <p:txBody>
          <a:bodyPr wrap="none" rtlCol="0">
            <a:spAutoFit/>
          </a:bodyPr>
          <a:lstStyle/>
          <a:p>
            <a:pPr>
              <a:buFont typeface="Wingdings" pitchFamily="2" charset="2"/>
              <a:buChar char="q"/>
            </a:pPr>
            <a:r>
              <a:rPr lang="en-US" sz="4000" dirty="0" smtClean="0"/>
              <a:t> </a:t>
            </a:r>
            <a:r>
              <a:rPr lang="en-US" sz="3200" b="1" dirty="0" smtClean="0"/>
              <a:t>word</a:t>
            </a:r>
          </a:p>
          <a:p>
            <a:r>
              <a:rPr lang="en-US" sz="3200" b="1" dirty="0" smtClean="0"/>
              <a:t>spotting </a:t>
            </a:r>
            <a:endParaRPr lang="ru-RU" sz="3200" b="1" dirty="0"/>
          </a:p>
        </p:txBody>
      </p:sp>
      <p:sp>
        <p:nvSpPr>
          <p:cNvPr id="6" name="TextBox 5"/>
          <p:cNvSpPr txBox="1"/>
          <p:nvPr/>
        </p:nvSpPr>
        <p:spPr>
          <a:xfrm>
            <a:off x="251520" y="692696"/>
            <a:ext cx="2553520" cy="1477328"/>
          </a:xfrm>
          <a:prstGeom prst="rect">
            <a:avLst/>
          </a:prstGeom>
          <a:noFill/>
        </p:spPr>
        <p:txBody>
          <a:bodyPr wrap="none" rtlCol="0">
            <a:spAutoFit/>
          </a:bodyPr>
          <a:lstStyle/>
          <a:p>
            <a:r>
              <a:rPr lang="ru-RU" dirty="0" smtClean="0"/>
              <a:t>Предлагаемый</a:t>
            </a:r>
          </a:p>
          <a:p>
            <a:r>
              <a:rPr lang="ru-RU" dirty="0" smtClean="0"/>
              <a:t>способ работы с </a:t>
            </a:r>
          </a:p>
          <a:p>
            <a:r>
              <a:rPr lang="ru-RU" dirty="0" smtClean="0"/>
              <a:t>текстом в советской</a:t>
            </a:r>
          </a:p>
          <a:p>
            <a:r>
              <a:rPr lang="ru-RU" dirty="0" smtClean="0"/>
              <a:t>методологии назывался</a:t>
            </a:r>
          </a:p>
          <a:p>
            <a:r>
              <a:rPr lang="ru-RU" dirty="0" smtClean="0"/>
              <a:t>«поисковым чтением».</a:t>
            </a:r>
          </a:p>
        </p:txBody>
      </p:sp>
      <p:sp>
        <p:nvSpPr>
          <p:cNvPr id="7" name="TextBox 6"/>
          <p:cNvSpPr txBox="1"/>
          <p:nvPr/>
        </p:nvSpPr>
        <p:spPr>
          <a:xfrm>
            <a:off x="179512" y="4437112"/>
            <a:ext cx="2821542" cy="1477328"/>
          </a:xfrm>
          <a:prstGeom prst="rect">
            <a:avLst/>
          </a:prstGeom>
          <a:noFill/>
        </p:spPr>
        <p:txBody>
          <a:bodyPr wrap="none" rtlCol="0">
            <a:spAutoFit/>
          </a:bodyPr>
          <a:lstStyle/>
          <a:p>
            <a:r>
              <a:rPr lang="ru-RU" dirty="0" smtClean="0"/>
              <a:t>Группе предлагается</a:t>
            </a:r>
          </a:p>
          <a:p>
            <a:r>
              <a:rPr lang="ru-RU" dirty="0" smtClean="0"/>
              <a:t>найти слова , отвечающие </a:t>
            </a:r>
          </a:p>
          <a:p>
            <a:r>
              <a:rPr lang="ru-RU" dirty="0" smtClean="0"/>
              <a:t>определенному правилу ,</a:t>
            </a:r>
          </a:p>
          <a:p>
            <a:r>
              <a:rPr lang="ru-RU" dirty="0" smtClean="0"/>
              <a:t>условию, смыслу </a:t>
            </a:r>
          </a:p>
          <a:p>
            <a:r>
              <a:rPr lang="ru-RU" dirty="0" smtClean="0"/>
              <a:t>или контексту.</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2635401" cy="707886"/>
          </a:xfrm>
          <a:prstGeom prst="rect">
            <a:avLst/>
          </a:prstGeom>
          <a:noFill/>
        </p:spPr>
        <p:txBody>
          <a:bodyPr wrap="none" rtlCol="0">
            <a:spAutoFit/>
          </a:bodyPr>
          <a:lstStyle/>
          <a:p>
            <a:pPr>
              <a:buFont typeface="Wingdings" pitchFamily="2" charset="2"/>
              <a:buChar char="q"/>
            </a:pPr>
            <a:r>
              <a:rPr lang="en-US" sz="4000" dirty="0" smtClean="0"/>
              <a:t> problem </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812360" y="188640"/>
            <a:ext cx="1152128" cy="1385006"/>
          </a:xfrm>
          <a:prstGeom prst="rect">
            <a:avLst/>
          </a:prstGeom>
          <a:noFill/>
        </p:spPr>
      </p:pic>
      <p:sp>
        <p:nvSpPr>
          <p:cNvPr id="1025" name="Rectangle 1"/>
          <p:cNvSpPr>
            <a:spLocks noChangeArrowheads="1"/>
          </p:cNvSpPr>
          <p:nvPr/>
        </p:nvSpPr>
        <p:spPr bwMode="auto">
          <a:xfrm>
            <a:off x="971600" y="1988840"/>
            <a:ext cx="7200800" cy="246221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US" sz="2000" dirty="0" smtClean="0"/>
              <a:t>From my perspective, one of the most significant </a:t>
            </a:r>
            <a:r>
              <a:rPr lang="en-US" sz="2000" b="1" u="sng" dirty="0" smtClean="0"/>
              <a:t>obstacles</a:t>
            </a:r>
            <a:r>
              <a:rPr lang="en-US" sz="2000" dirty="0" smtClean="0"/>
              <a:t> to learning in schools today is </a:t>
            </a:r>
            <a:r>
              <a:rPr lang="en-US" sz="2000" b="1" u="sng" dirty="0" smtClean="0"/>
              <a:t>lack</a:t>
            </a:r>
            <a:r>
              <a:rPr lang="en-US" sz="2000" dirty="0" smtClean="0"/>
              <a:t> of discipline. While the teachers of previous generations were able to maintain order through the use of corporal punishment, such methods are no longer permitted. This has left many teachers </a:t>
            </a:r>
            <a:r>
              <a:rPr lang="en-US" sz="2000" b="1" u="sng" dirty="0" smtClean="0"/>
              <a:t>powerless</a:t>
            </a:r>
            <a:r>
              <a:rPr lang="en-US" sz="2000" dirty="0" smtClean="0"/>
              <a:t> to control </a:t>
            </a:r>
            <a:r>
              <a:rPr lang="en-US" sz="2000" b="1" u="sng" dirty="0" smtClean="0"/>
              <a:t>unruly</a:t>
            </a:r>
            <a:r>
              <a:rPr lang="en-US" sz="2000" dirty="0" smtClean="0"/>
              <a:t> students. The resultant </a:t>
            </a:r>
            <a:r>
              <a:rPr lang="en-US" sz="2000" b="1" u="sng" dirty="0" err="1" smtClean="0"/>
              <a:t>misbehaviour</a:t>
            </a:r>
            <a:r>
              <a:rPr lang="en-US" sz="2000" dirty="0" smtClean="0"/>
              <a:t> and </a:t>
            </a:r>
            <a:r>
              <a:rPr lang="en-US" sz="2000" b="1" u="sng" dirty="0" smtClean="0"/>
              <a:t>inattention</a:t>
            </a:r>
            <a:r>
              <a:rPr lang="en-US" sz="2000" dirty="0" smtClean="0"/>
              <a:t> on the part of students seriously </a:t>
            </a:r>
            <a:r>
              <a:rPr lang="en-US" sz="2000" b="1" u="sng" dirty="0" smtClean="0"/>
              <a:t>undermines</a:t>
            </a:r>
            <a:r>
              <a:rPr lang="en-US" sz="2000" dirty="0" smtClean="0"/>
              <a:t> the learning process. &lt;…&gt;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971600" y="1412776"/>
            <a:ext cx="4320480" cy="461665"/>
          </a:xfrm>
          <a:prstGeom prst="rect">
            <a:avLst/>
          </a:prstGeom>
          <a:noFill/>
        </p:spPr>
        <p:txBody>
          <a:bodyPr wrap="square" rtlCol="0">
            <a:spAutoFit/>
          </a:bodyPr>
          <a:lstStyle/>
          <a:p>
            <a:r>
              <a:rPr lang="en-US" sz="2400" b="1" dirty="0" smtClean="0"/>
              <a:t>In the second passage</a:t>
            </a:r>
            <a:endParaRPr lang="ru-RU" sz="2400" b="1" dirty="0"/>
          </a:p>
        </p:txBody>
      </p:sp>
      <p:sp>
        <p:nvSpPr>
          <p:cNvPr id="7" name="TextBox 6"/>
          <p:cNvSpPr txBox="1"/>
          <p:nvPr/>
        </p:nvSpPr>
        <p:spPr>
          <a:xfrm>
            <a:off x="467544" y="4221088"/>
            <a:ext cx="8208912" cy="2462213"/>
          </a:xfrm>
          <a:prstGeom prst="rect">
            <a:avLst/>
          </a:prstGeom>
          <a:noFill/>
        </p:spPr>
        <p:txBody>
          <a:bodyPr wrap="square" rtlCol="0">
            <a:spAutoFit/>
          </a:bodyPr>
          <a:lstStyle/>
          <a:p>
            <a:r>
              <a:rPr lang="ru-RU" sz="1400" dirty="0" smtClean="0"/>
              <a:t>Участники мастер класса искали слова, связанные с проблемой, ориентируясь на то, что центральное ее звено «</a:t>
            </a:r>
            <a:r>
              <a:rPr lang="en-US" sz="1400" dirty="0" smtClean="0"/>
              <a:t>decline in educational standards</a:t>
            </a:r>
            <a:r>
              <a:rPr lang="ru-RU" sz="1400" dirty="0" smtClean="0"/>
              <a:t>»</a:t>
            </a:r>
            <a:r>
              <a:rPr lang="en-US" sz="1400" dirty="0" smtClean="0"/>
              <a:t>. </a:t>
            </a:r>
            <a:r>
              <a:rPr lang="ru-RU" sz="1400" dirty="0" smtClean="0"/>
              <a:t>Пропустили только слово </a:t>
            </a:r>
            <a:r>
              <a:rPr lang="en-US" sz="1400" dirty="0" smtClean="0"/>
              <a:t>obstacles</a:t>
            </a:r>
            <a:r>
              <a:rPr lang="ru-RU" sz="1400" dirty="0" smtClean="0"/>
              <a:t>, которое также указывает на проблемный момент: препятствия к достижению чего либо.</a:t>
            </a:r>
          </a:p>
          <a:p>
            <a:endParaRPr lang="ru-RU" sz="1400" dirty="0" smtClean="0"/>
          </a:p>
          <a:p>
            <a:r>
              <a:rPr lang="ru-RU" sz="1400" dirty="0" smtClean="0"/>
              <a:t>Работа студентов с такого рода заданием обычно порождает серию вопросов от группы: проясняются значения слов, обсуждаются их близость или </a:t>
            </a:r>
            <a:r>
              <a:rPr lang="ru-RU" sz="1400" dirty="0" err="1" smtClean="0"/>
              <a:t>далековатость</a:t>
            </a:r>
            <a:r>
              <a:rPr lang="ru-RU" sz="1400" dirty="0" smtClean="0"/>
              <a:t> проблеме. Например, может высказываться мнение, что слово </a:t>
            </a:r>
            <a:r>
              <a:rPr lang="en-US" sz="1400" dirty="0" smtClean="0"/>
              <a:t>corporal punishment </a:t>
            </a:r>
            <a:r>
              <a:rPr lang="ru-RU" sz="1400" dirty="0" smtClean="0"/>
              <a:t>также относится к истоку проблему, однако, исходно проблема состоит в том, что в школе «нет дисциплины», что «учителя бессильны», а ученики «неуправляемы». Этот момент может помочь организовать дискуссию, поскольку он требует обсуждения и договоренности в духе «что мы считаем чем». Таким образом достигается цель вовлечения учащихся в дискуссию, а вместе с тем и решается задача «</a:t>
            </a:r>
            <a:r>
              <a:rPr lang="ru-RU" sz="1400" dirty="0" err="1" smtClean="0"/>
              <a:t>семантизации</a:t>
            </a:r>
            <a:r>
              <a:rPr lang="ru-RU" sz="1400" dirty="0" smtClean="0"/>
              <a:t> языковых единиц». </a:t>
            </a:r>
            <a:endParaRPr lang="ru-RU" sz="1400"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2635401" cy="707886"/>
          </a:xfrm>
          <a:prstGeom prst="rect">
            <a:avLst/>
          </a:prstGeom>
          <a:noFill/>
        </p:spPr>
        <p:txBody>
          <a:bodyPr wrap="none" rtlCol="0">
            <a:spAutoFit/>
          </a:bodyPr>
          <a:lstStyle/>
          <a:p>
            <a:pPr>
              <a:buFont typeface="Wingdings" pitchFamily="2" charset="2"/>
              <a:buChar char="q"/>
            </a:pPr>
            <a:r>
              <a:rPr lang="en-US" sz="4000" dirty="0" smtClean="0"/>
              <a:t> problem </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812360" y="188640"/>
            <a:ext cx="1152128" cy="1385006"/>
          </a:xfrm>
          <a:prstGeom prst="rect">
            <a:avLst/>
          </a:prstGeom>
          <a:noFill/>
        </p:spPr>
      </p:pic>
      <p:sp>
        <p:nvSpPr>
          <p:cNvPr id="1025" name="Rectangle 1"/>
          <p:cNvSpPr>
            <a:spLocks noChangeArrowheads="1"/>
          </p:cNvSpPr>
          <p:nvPr/>
        </p:nvSpPr>
        <p:spPr bwMode="auto">
          <a:xfrm>
            <a:off x="971600" y="2223442"/>
            <a:ext cx="7200800" cy="307776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a:r>
              <a:rPr lang="en-US" sz="2000" dirty="0" smtClean="0"/>
              <a:t>Another major contributing factor in the </a:t>
            </a:r>
            <a:r>
              <a:rPr lang="en-US" sz="2000" b="1" u="sng" dirty="0" smtClean="0"/>
              <a:t>sub-standard</a:t>
            </a:r>
            <a:r>
              <a:rPr lang="en-US" sz="2000" dirty="0" smtClean="0"/>
              <a:t> academic achievement of today’s students is the </a:t>
            </a:r>
            <a:r>
              <a:rPr lang="en-US" sz="2000" b="1" u="sng" dirty="0" smtClean="0"/>
              <a:t>undue attention</a:t>
            </a:r>
            <a:r>
              <a:rPr lang="en-US" sz="2000" dirty="0" smtClean="0"/>
              <a:t> that many schools give to “soft” subjects like music, art and drama. Interesting though they may be, these subjects simply serve to </a:t>
            </a:r>
            <a:r>
              <a:rPr lang="en-US" sz="2000" b="1" u="sng" dirty="0" smtClean="0"/>
              <a:t>distract</a:t>
            </a:r>
            <a:r>
              <a:rPr lang="en-US" sz="2000" dirty="0" smtClean="0"/>
              <a:t> students from more important and practical subjects like mathematics and English. The more time a student spends learning how to paint, for instance, the less time they spend learning how to read. In order to improve educational outcomes, therefore, we must ensure that core subjects are not </a:t>
            </a:r>
            <a:r>
              <a:rPr lang="en-US" sz="2000" b="1" u="sng" dirty="0" smtClean="0"/>
              <a:t>neglected</a:t>
            </a:r>
            <a:r>
              <a:rPr lang="en-US" sz="2000" dirty="0" smtClean="0"/>
              <a:t>.</a:t>
            </a:r>
          </a:p>
          <a:p>
            <a:pPr algn="ctr"/>
            <a:endParaRPr lang="en-US" sz="2000" dirty="0" smtClean="0"/>
          </a:p>
        </p:txBody>
      </p:sp>
      <p:sp>
        <p:nvSpPr>
          <p:cNvPr id="5" name="TextBox 4"/>
          <p:cNvSpPr txBox="1"/>
          <p:nvPr/>
        </p:nvSpPr>
        <p:spPr>
          <a:xfrm>
            <a:off x="971600" y="1412776"/>
            <a:ext cx="4320480" cy="461665"/>
          </a:xfrm>
          <a:prstGeom prst="rect">
            <a:avLst/>
          </a:prstGeom>
          <a:noFill/>
        </p:spPr>
        <p:txBody>
          <a:bodyPr wrap="square" rtlCol="0">
            <a:spAutoFit/>
          </a:bodyPr>
          <a:lstStyle/>
          <a:p>
            <a:r>
              <a:rPr lang="en-US" sz="2400" b="1" dirty="0" smtClean="0"/>
              <a:t>In the third passage</a:t>
            </a:r>
            <a:endParaRPr lang="ru-RU" sz="2400" b="1"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79512" y="404664"/>
            <a:ext cx="8712968" cy="6001643"/>
          </a:xfrm>
          <a:prstGeom prst="rect">
            <a:avLst/>
          </a:prstGeom>
          <a:noFill/>
        </p:spPr>
        <p:txBody>
          <a:bodyPr wrap="square" rtlCol="0">
            <a:sp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Необходимые пояснения к презентации</a:t>
            </a:r>
          </a:p>
          <a:p>
            <a:r>
              <a:rPr lang="ru-RU" dirty="0" smtClean="0">
                <a:solidFill>
                  <a:schemeClr val="bg1"/>
                </a:solidFill>
              </a:rPr>
              <a:t>Данная презентация была подготовлена для мастер-класса «От мысли к синтаксису». Интерактивный инструментарий для практикума по развитию устной и письменной речи в работе над экзаменационными и академическими текстами».</a:t>
            </a:r>
          </a:p>
          <a:p>
            <a:endParaRPr lang="ru-RU" dirty="0" smtClean="0">
              <a:solidFill>
                <a:schemeClr val="bg1"/>
              </a:solidFill>
            </a:endParaRPr>
          </a:p>
          <a:p>
            <a:r>
              <a:rPr lang="ru-RU" dirty="0" smtClean="0">
                <a:solidFill>
                  <a:schemeClr val="bg1"/>
                </a:solidFill>
              </a:rPr>
              <a:t>Предлагаемая методика призвана помочь построить работу  вокруг  текста с целью повысить качество написания экзаменационных сочинений и академических текстов вообще</a:t>
            </a:r>
            <a:r>
              <a:rPr lang="ru-RU" dirty="0" smtClean="0">
                <a:solidFill>
                  <a:schemeClr val="bg1"/>
                </a:solidFill>
              </a:rPr>
              <a:t>.</a:t>
            </a:r>
            <a:r>
              <a:rPr lang="en-US" dirty="0" smtClean="0">
                <a:solidFill>
                  <a:schemeClr val="bg1"/>
                </a:solidFill>
              </a:rPr>
              <a:t> </a:t>
            </a:r>
            <a:endParaRPr lang="ru-RU" dirty="0" smtClean="0">
              <a:solidFill>
                <a:schemeClr val="bg1"/>
              </a:solidFill>
            </a:endParaRPr>
          </a:p>
          <a:p>
            <a:endParaRPr lang="ru-RU" dirty="0" smtClean="0">
              <a:solidFill>
                <a:schemeClr val="bg1"/>
              </a:solidFill>
            </a:endParaRPr>
          </a:p>
          <a:p>
            <a:r>
              <a:rPr lang="ru-RU" dirty="0" smtClean="0">
                <a:solidFill>
                  <a:schemeClr val="bg1"/>
                </a:solidFill>
              </a:rPr>
              <a:t>Под «работой вокруг текста» подразумевается использование раздаточных  материалов, а также ряд приемов чтения текста, построенных таким образом, чтобы они </a:t>
            </a:r>
            <a:r>
              <a:rPr lang="ru-RU" u="sng" dirty="0" smtClean="0">
                <a:solidFill>
                  <a:schemeClr val="bg1"/>
                </a:solidFill>
              </a:rPr>
              <a:t>облегчали преподавателю задачу организации дискуссии на занятии</a:t>
            </a:r>
            <a:r>
              <a:rPr lang="ru-RU" dirty="0" smtClean="0">
                <a:solidFill>
                  <a:schemeClr val="bg1"/>
                </a:solidFill>
              </a:rPr>
              <a:t>.</a:t>
            </a:r>
          </a:p>
          <a:p>
            <a:endParaRPr lang="ru-RU" dirty="0" smtClean="0">
              <a:solidFill>
                <a:schemeClr val="bg1"/>
              </a:solidFill>
            </a:endParaRPr>
          </a:p>
          <a:p>
            <a:r>
              <a:rPr lang="ru-RU" dirty="0" smtClean="0">
                <a:solidFill>
                  <a:schemeClr val="bg1"/>
                </a:solidFill>
              </a:rPr>
              <a:t>Данная презентация, естественно, не отражает всего метода в целом, лишь обозначая некоторые ключевые моменты. Важно сказать также, что объем предлагаемых методических рекомендаций, скорее, можно было бы соотнести не с одним уроком, а с серией уроков, в которые данные приемы могли бы быть включены как элементы дискуссий и внеклассной работы.</a:t>
            </a:r>
          </a:p>
          <a:p>
            <a:endParaRPr lang="ru-RU" dirty="0" smtClean="0">
              <a:solidFill>
                <a:schemeClr val="bg1"/>
              </a:solidFill>
            </a:endParaRPr>
          </a:p>
          <a:p>
            <a:r>
              <a:rPr lang="ru-RU" dirty="0" smtClean="0">
                <a:solidFill>
                  <a:schemeClr val="bg1"/>
                </a:solidFill>
              </a:rPr>
              <a:t>На слайдах есть комментарии, оставленные автором после мастер-класса.</a:t>
            </a:r>
          </a:p>
          <a:p>
            <a:endParaRPr lang="ru-RU" dirty="0" smtClean="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3081154"/>
            <a:ext cx="2172390" cy="707886"/>
          </a:xfrm>
          <a:prstGeom prst="rect">
            <a:avLst/>
          </a:prstGeom>
          <a:noFill/>
        </p:spPr>
        <p:txBody>
          <a:bodyPr wrap="none" rtlCol="0">
            <a:spAutoFit/>
          </a:bodyPr>
          <a:lstStyle/>
          <a:p>
            <a:pPr>
              <a:buFont typeface="Wingdings" pitchFamily="2" charset="2"/>
              <a:buChar char="q"/>
            </a:pPr>
            <a:r>
              <a:rPr lang="en-US" sz="4000" dirty="0" smtClean="0"/>
              <a:t> ………? </a:t>
            </a:r>
            <a:endParaRPr lang="ru-RU" sz="4000" dirty="0"/>
          </a:p>
        </p:txBody>
      </p:sp>
      <p:sp>
        <p:nvSpPr>
          <p:cNvPr id="4" name="TextBox 3"/>
          <p:cNvSpPr txBox="1"/>
          <p:nvPr/>
        </p:nvSpPr>
        <p:spPr>
          <a:xfrm>
            <a:off x="1043608" y="2097045"/>
            <a:ext cx="2635401" cy="707886"/>
          </a:xfrm>
          <a:prstGeom prst="rect">
            <a:avLst/>
          </a:prstGeom>
          <a:noFill/>
        </p:spPr>
        <p:txBody>
          <a:bodyPr wrap="none" rtlCol="0">
            <a:spAutoFit/>
          </a:bodyPr>
          <a:lstStyle/>
          <a:p>
            <a:pPr>
              <a:buFont typeface="Wingdings" pitchFamily="2" charset="2"/>
              <a:buChar char="q"/>
            </a:pPr>
            <a:r>
              <a:rPr lang="en-US" sz="4000" dirty="0" smtClean="0"/>
              <a:t> problem </a:t>
            </a:r>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4339412" y="1124744"/>
            <a:ext cx="4193028" cy="5040560"/>
          </a:xfrm>
          <a:prstGeom prst="rect">
            <a:avLst/>
          </a:prstGeom>
          <a:noFill/>
        </p:spPr>
      </p:pic>
      <p:sp>
        <p:nvSpPr>
          <p:cNvPr id="5" name="TextBox 4"/>
          <p:cNvSpPr txBox="1"/>
          <p:nvPr/>
        </p:nvSpPr>
        <p:spPr>
          <a:xfrm>
            <a:off x="1043608" y="3081154"/>
            <a:ext cx="2230098" cy="707886"/>
          </a:xfrm>
          <a:prstGeom prst="rect">
            <a:avLst/>
          </a:prstGeom>
          <a:noFill/>
        </p:spPr>
        <p:txBody>
          <a:bodyPr wrap="none" rtlCol="0">
            <a:spAutoFit/>
          </a:bodyPr>
          <a:lstStyle/>
          <a:p>
            <a:pPr>
              <a:buFont typeface="Wingdings" pitchFamily="2" charset="2"/>
              <a:buChar char="q"/>
            </a:pPr>
            <a:r>
              <a:rPr lang="en-US" sz="4000" dirty="0" smtClean="0"/>
              <a:t> aspect </a:t>
            </a:r>
            <a:endParaRPr lang="ru-RU" sz="4000" dirty="0"/>
          </a:p>
        </p:txBody>
      </p:sp>
      <p:sp>
        <p:nvSpPr>
          <p:cNvPr id="6" name="TextBox 5"/>
          <p:cNvSpPr txBox="1"/>
          <p:nvPr/>
        </p:nvSpPr>
        <p:spPr>
          <a:xfrm>
            <a:off x="1043608" y="1196752"/>
            <a:ext cx="2879506" cy="707886"/>
          </a:xfrm>
          <a:prstGeom prst="rect">
            <a:avLst/>
          </a:prstGeom>
          <a:noFill/>
        </p:spPr>
        <p:txBody>
          <a:bodyPr wrap="none" rtlCol="0">
            <a:spAutoFit/>
          </a:bodyPr>
          <a:lstStyle/>
          <a:p>
            <a:pPr>
              <a:buFont typeface="Wingdings" pitchFamily="2" charset="2"/>
              <a:buChar char="q"/>
            </a:pPr>
            <a:r>
              <a:rPr lang="en-US" sz="4000" dirty="0" smtClean="0"/>
              <a:t> statement</a:t>
            </a:r>
          </a:p>
        </p:txBody>
      </p:sp>
      <p:sp>
        <p:nvSpPr>
          <p:cNvPr id="9" name="TextBox 8"/>
          <p:cNvSpPr txBox="1"/>
          <p:nvPr/>
        </p:nvSpPr>
        <p:spPr>
          <a:xfrm>
            <a:off x="251520" y="5157192"/>
            <a:ext cx="4787786" cy="1200329"/>
          </a:xfrm>
          <a:prstGeom prst="rect">
            <a:avLst/>
          </a:prstGeom>
          <a:noFill/>
        </p:spPr>
        <p:txBody>
          <a:bodyPr wrap="none" rtlCol="0">
            <a:spAutoFit/>
          </a:bodyPr>
          <a:lstStyle/>
          <a:p>
            <a:r>
              <a:rPr lang="ru-RU" dirty="0" smtClean="0"/>
              <a:t>Автор методики предложил участникам</a:t>
            </a:r>
          </a:p>
          <a:p>
            <a:r>
              <a:rPr lang="ru-RU" dirty="0" smtClean="0"/>
              <a:t>отгадать, что должно следовать после анализа</a:t>
            </a:r>
          </a:p>
          <a:p>
            <a:r>
              <a:rPr lang="ru-RU" dirty="0" smtClean="0"/>
              <a:t>формулировки темы и проблемы текста.</a:t>
            </a:r>
          </a:p>
          <a:p>
            <a:endParaRPr lang="ru-RU"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par>
                                <p:cTn id="8" presetID="55" presetClass="exit" presetSubtype="0" fill="hold" grpId="0" nodeType="withEffect">
                                  <p:stCondLst>
                                    <p:cond delay="0"/>
                                  </p:stCondLst>
                                  <p:childTnLst>
                                    <p:anim calcmode="lin" valueType="num">
                                      <p:cBhvr>
                                        <p:cTn id="9" dur="1000"/>
                                        <p:tgtEl>
                                          <p:spTgt spid="7"/>
                                        </p:tgtEl>
                                        <p:attrNameLst>
                                          <p:attrName>ppt_w</p:attrName>
                                        </p:attrNameLst>
                                      </p:cBhvr>
                                      <p:tavLst>
                                        <p:tav tm="0">
                                          <p:val>
                                            <p:strVal val="ppt_w"/>
                                          </p:val>
                                        </p:tav>
                                        <p:tav tm="100000">
                                          <p:val>
                                            <p:strVal val="ppt_w*0.70"/>
                                          </p:val>
                                        </p:tav>
                                      </p:tavLst>
                                    </p:anim>
                                    <p:anim calcmode="lin" valueType="num">
                                      <p:cBhvr>
                                        <p:cTn id="10" dur="1000"/>
                                        <p:tgtEl>
                                          <p:spTgt spid="7"/>
                                        </p:tgtEl>
                                        <p:attrNameLst>
                                          <p:attrName>ppt_h</p:attrName>
                                        </p:attrNameLst>
                                      </p:cBhvr>
                                      <p:tavLst>
                                        <p:tav tm="0">
                                          <p:val>
                                            <p:strVal val="ppt_h"/>
                                          </p:val>
                                        </p:tav>
                                        <p:tav tm="100000">
                                          <p:val>
                                            <p:strVal val="ppt_h"/>
                                          </p:val>
                                        </p:tav>
                                      </p:tavLst>
                                    </p:anim>
                                    <p:animEffect transition="out" filter="fad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2230098" cy="707886"/>
          </a:xfrm>
          <a:prstGeom prst="rect">
            <a:avLst/>
          </a:prstGeom>
          <a:noFill/>
        </p:spPr>
        <p:txBody>
          <a:bodyPr wrap="none" rtlCol="0">
            <a:spAutoFit/>
          </a:bodyPr>
          <a:lstStyle/>
          <a:p>
            <a:pPr>
              <a:buFont typeface="Wingdings" pitchFamily="2" charset="2"/>
              <a:buChar char="q"/>
            </a:pPr>
            <a:r>
              <a:rPr lang="en-US" sz="4000" dirty="0" smtClean="0"/>
              <a:t> aspect </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740352" y="243028"/>
            <a:ext cx="1152128" cy="1385006"/>
          </a:xfrm>
          <a:prstGeom prst="rect">
            <a:avLst/>
          </a:prstGeom>
          <a:noFill/>
        </p:spPr>
      </p:pic>
      <p:sp>
        <p:nvSpPr>
          <p:cNvPr id="5" name="Прямоугольник 4"/>
          <p:cNvSpPr/>
          <p:nvPr/>
        </p:nvSpPr>
        <p:spPr>
          <a:xfrm>
            <a:off x="3059832" y="1844824"/>
            <a:ext cx="180020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148064" y="4797152"/>
            <a:ext cx="583089" cy="56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113607" y="2968147"/>
            <a:ext cx="746424" cy="7488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cxnSp>
        <p:nvCxnSpPr>
          <p:cNvPr id="10" name="Shape 9"/>
          <p:cNvCxnSpPr/>
          <p:nvPr/>
        </p:nvCxnSpPr>
        <p:spPr>
          <a:xfrm rot="16200000" flipH="1">
            <a:off x="4463418" y="3583248"/>
            <a:ext cx="1198933" cy="746422"/>
          </a:xfrm>
          <a:prstGeom prst="bentConnector3">
            <a:avLst>
              <a:gd name="adj1" fmla="val 50000"/>
            </a:avLst>
          </a:prstGeom>
          <a:ln w="88900">
            <a:tailEnd type="arrow"/>
          </a:ln>
        </p:spPr>
        <p:style>
          <a:lnRef idx="3">
            <a:schemeClr val="accent5"/>
          </a:lnRef>
          <a:fillRef idx="0">
            <a:schemeClr val="accent5"/>
          </a:fillRef>
          <a:effectRef idx="2">
            <a:schemeClr val="accent5"/>
          </a:effectRef>
          <a:fontRef idx="minor">
            <a:schemeClr val="tx1"/>
          </a:fontRef>
        </p:style>
      </p:cxnSp>
      <p:sp>
        <p:nvSpPr>
          <p:cNvPr id="8" name="Прямоугольник 7"/>
          <p:cNvSpPr/>
          <p:nvPr/>
        </p:nvSpPr>
        <p:spPr>
          <a:xfrm>
            <a:off x="6012160" y="4509120"/>
            <a:ext cx="1388522" cy="461665"/>
          </a:xfrm>
          <a:prstGeom prst="rect">
            <a:avLst/>
          </a:prstGeom>
        </p:spPr>
        <p:txBody>
          <a:bodyPr wrap="none">
            <a:spAutoFit/>
          </a:bodyPr>
          <a:lstStyle/>
          <a:p>
            <a:r>
              <a:rPr lang="en-GB" sz="2400" b="1" dirty="0" smtClean="0"/>
              <a:t>discipline</a:t>
            </a:r>
            <a:endParaRPr lang="ru-RU" b="1" dirty="0"/>
          </a:p>
        </p:txBody>
      </p:sp>
      <p:sp>
        <p:nvSpPr>
          <p:cNvPr id="9" name="Прямоугольник 8"/>
          <p:cNvSpPr/>
          <p:nvPr/>
        </p:nvSpPr>
        <p:spPr>
          <a:xfrm>
            <a:off x="5868144" y="5157192"/>
            <a:ext cx="2065630" cy="461665"/>
          </a:xfrm>
          <a:prstGeom prst="rect">
            <a:avLst/>
          </a:prstGeom>
        </p:spPr>
        <p:txBody>
          <a:bodyPr wrap="none">
            <a:spAutoFit/>
          </a:bodyPr>
          <a:lstStyle/>
          <a:p>
            <a:r>
              <a:rPr lang="en-GB" sz="2400" b="1" dirty="0" smtClean="0"/>
              <a:t>“soft” subjects</a:t>
            </a:r>
            <a:endParaRPr lang="ru-RU" sz="2400" b="1" dirty="0" smtClean="0"/>
          </a:p>
        </p:txBody>
      </p:sp>
      <p:sp>
        <p:nvSpPr>
          <p:cNvPr id="11" name="TextBox 10"/>
          <p:cNvSpPr txBox="1"/>
          <p:nvPr/>
        </p:nvSpPr>
        <p:spPr>
          <a:xfrm>
            <a:off x="971600" y="4149080"/>
            <a:ext cx="3168352" cy="1815882"/>
          </a:xfrm>
          <a:prstGeom prst="rect">
            <a:avLst/>
          </a:prstGeom>
          <a:noFill/>
        </p:spPr>
        <p:txBody>
          <a:bodyPr wrap="square" rtlCol="0">
            <a:spAutoFit/>
          </a:bodyPr>
          <a:lstStyle/>
          <a:p>
            <a:pPr algn="ctr"/>
            <a:r>
              <a:rPr lang="en-US" sz="2800" b="1" dirty="0" smtClean="0">
                <a:solidFill>
                  <a:schemeClr val="tx2">
                    <a:lumMod val="60000"/>
                    <a:lumOff val="40000"/>
                  </a:schemeClr>
                </a:solidFill>
              </a:rPr>
              <a:t>Let us now find the words related to ASPECT in the handout.</a:t>
            </a:r>
            <a:endParaRPr lang="ru-RU" sz="2800" b="1" dirty="0">
              <a:solidFill>
                <a:schemeClr val="tx2">
                  <a:lumMod val="60000"/>
                  <a:lumOff val="40000"/>
                </a:schemeClr>
              </a:solidFill>
            </a:endParaRPr>
          </a:p>
        </p:txBody>
      </p:sp>
      <p:sp>
        <p:nvSpPr>
          <p:cNvPr id="13" name="TextBox 12"/>
          <p:cNvSpPr txBox="1"/>
          <p:nvPr/>
        </p:nvSpPr>
        <p:spPr>
          <a:xfrm>
            <a:off x="5292080" y="1340768"/>
            <a:ext cx="3773405" cy="2031325"/>
          </a:xfrm>
          <a:prstGeom prst="rect">
            <a:avLst/>
          </a:prstGeom>
          <a:noFill/>
        </p:spPr>
        <p:txBody>
          <a:bodyPr wrap="none" rtlCol="0">
            <a:spAutoFit/>
          </a:bodyPr>
          <a:lstStyle/>
          <a:p>
            <a:r>
              <a:rPr lang="ru-RU" dirty="0" smtClean="0"/>
              <a:t>Простая картинка,</a:t>
            </a:r>
          </a:p>
          <a:p>
            <a:r>
              <a:rPr lang="ru-RU" dirty="0" smtClean="0"/>
              <a:t>демонстрирующая, что такое</a:t>
            </a:r>
          </a:p>
          <a:p>
            <a:r>
              <a:rPr lang="ru-RU" dirty="0" smtClean="0"/>
              <a:t>аспект проблемы. </a:t>
            </a:r>
          </a:p>
          <a:p>
            <a:endParaRPr lang="ru-RU" dirty="0" smtClean="0"/>
          </a:p>
          <a:p>
            <a:r>
              <a:rPr lang="ru-RU" dirty="0" smtClean="0"/>
              <a:t>В сочинении, которое разбирали</a:t>
            </a:r>
          </a:p>
          <a:p>
            <a:r>
              <a:rPr lang="ru-RU" dirty="0" smtClean="0"/>
              <a:t>участники мастер класса, были </a:t>
            </a:r>
          </a:p>
          <a:p>
            <a:r>
              <a:rPr lang="ru-RU" dirty="0" smtClean="0"/>
              <a:t>обнаружены два аспекта проблемы.</a:t>
            </a:r>
            <a:endParaRPr lang="ru-RU" dirty="0"/>
          </a:p>
        </p:txBody>
      </p:sp>
      <p:sp>
        <p:nvSpPr>
          <p:cNvPr id="12" name="Прямоугольник 11"/>
          <p:cNvSpPr/>
          <p:nvPr/>
        </p:nvSpPr>
        <p:spPr>
          <a:xfrm>
            <a:off x="251520" y="5877272"/>
            <a:ext cx="8712968" cy="830997"/>
          </a:xfrm>
          <a:prstGeom prst="rect">
            <a:avLst/>
          </a:prstGeom>
        </p:spPr>
        <p:txBody>
          <a:bodyPr wrap="square">
            <a:spAutoFit/>
          </a:bodyPr>
          <a:lstStyle/>
          <a:p>
            <a:r>
              <a:rPr lang="ru-RU" sz="1600" b="1" u="sng" dirty="0" smtClean="0"/>
              <a:t>Комментарий:</a:t>
            </a:r>
            <a:r>
              <a:rPr lang="ru-RU" sz="1600" dirty="0" smtClean="0"/>
              <a:t> Навык выделения аспекта из проблемы помогает не только в профессиональной деятельности исследователей, но и при написании сочинений на время. Умея выделить аспект, автор текста может сузить и конкретизировать содержание своего текста.</a:t>
            </a:r>
            <a:endParaRPr lang="ru-RU" sz="16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slide(fromBottom)">
                                      <p:cBhvr>
                                        <p:cTn id="1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2230098" cy="707886"/>
          </a:xfrm>
          <a:prstGeom prst="rect">
            <a:avLst/>
          </a:prstGeom>
          <a:noFill/>
        </p:spPr>
        <p:txBody>
          <a:bodyPr wrap="none" rtlCol="0">
            <a:spAutoFit/>
          </a:bodyPr>
          <a:lstStyle/>
          <a:p>
            <a:pPr>
              <a:buFont typeface="Wingdings" pitchFamily="2" charset="2"/>
              <a:buChar char="q"/>
            </a:pPr>
            <a:r>
              <a:rPr lang="en-US" sz="4000" dirty="0" smtClean="0"/>
              <a:t> aspect </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812360" y="188640"/>
            <a:ext cx="1152128" cy="1385006"/>
          </a:xfrm>
          <a:prstGeom prst="rect">
            <a:avLst/>
          </a:prstGeom>
          <a:noFill/>
        </p:spPr>
      </p:pic>
      <p:sp>
        <p:nvSpPr>
          <p:cNvPr id="1025" name="Rectangle 1"/>
          <p:cNvSpPr>
            <a:spLocks noChangeArrowheads="1"/>
          </p:cNvSpPr>
          <p:nvPr/>
        </p:nvSpPr>
        <p:spPr bwMode="auto">
          <a:xfrm>
            <a:off x="971600" y="2020193"/>
            <a:ext cx="7200800" cy="40010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US" sz="2000" dirty="0" smtClean="0"/>
              <a:t>From my perspective, one of the most significant obstacles to learning in schools today is lack of </a:t>
            </a:r>
            <a:r>
              <a:rPr lang="en-US" sz="2000" b="1" u="sng" dirty="0" smtClean="0"/>
              <a:t>discipline</a:t>
            </a:r>
            <a:r>
              <a:rPr lang="en-US" sz="2000" dirty="0" smtClean="0"/>
              <a:t>. While the teachers of previous generations were able to maintain </a:t>
            </a:r>
            <a:r>
              <a:rPr lang="en-US" sz="2000" b="1" u="sng" dirty="0" smtClean="0"/>
              <a:t>order</a:t>
            </a:r>
            <a:r>
              <a:rPr lang="en-US" sz="2000" dirty="0" smtClean="0"/>
              <a:t> through the use of corporal punishment, such methods are no longer permitted. This has left many teachers powerless to </a:t>
            </a:r>
            <a:r>
              <a:rPr lang="en-US" sz="2000" b="1" u="sng" dirty="0" smtClean="0"/>
              <a:t>control</a:t>
            </a:r>
            <a:r>
              <a:rPr lang="en-US" sz="2000" dirty="0" smtClean="0"/>
              <a:t> unruly students. The resultant </a:t>
            </a:r>
            <a:r>
              <a:rPr lang="en-US" sz="2000" dirty="0" err="1" smtClean="0"/>
              <a:t>misbehaviour</a:t>
            </a:r>
            <a:r>
              <a:rPr lang="en-US" sz="2000" dirty="0" smtClean="0"/>
              <a:t> and inattention on the part of students seriously undermines the learning process. If educational standards are to be raised, therefore, it is crucial that classroom </a:t>
            </a:r>
            <a:r>
              <a:rPr lang="en-US" sz="2000" b="1" u="sng" dirty="0" smtClean="0"/>
              <a:t>discipline</a:t>
            </a:r>
            <a:r>
              <a:rPr lang="en-US" sz="2000" dirty="0" smtClean="0"/>
              <a:t> be restored. Admittedly, there are numerous alternatives to corporal punishment, which is frowned upon by many these days. Nonetheless, I remain firmly convinced that physical forms of punishment are often the most effective method of  </a:t>
            </a:r>
            <a:r>
              <a:rPr lang="en-US" sz="2000" b="1" u="sng" dirty="0" err="1" smtClean="0"/>
              <a:t>behaviour</a:t>
            </a:r>
            <a:r>
              <a:rPr lang="en-US" sz="2000" b="1" u="sng" dirty="0" smtClean="0"/>
              <a:t> management</a:t>
            </a:r>
            <a:r>
              <a:rPr lang="en-US" sz="2000" dirty="0" smtClean="0"/>
              <a:t>.</a:t>
            </a:r>
            <a:endParaRPr lang="en-US" sz="2000" dirty="0"/>
          </a:p>
        </p:txBody>
      </p:sp>
      <p:sp>
        <p:nvSpPr>
          <p:cNvPr id="5" name="TextBox 4"/>
          <p:cNvSpPr txBox="1"/>
          <p:nvPr/>
        </p:nvSpPr>
        <p:spPr>
          <a:xfrm>
            <a:off x="899592" y="1412776"/>
            <a:ext cx="4320480" cy="461665"/>
          </a:xfrm>
          <a:prstGeom prst="rect">
            <a:avLst/>
          </a:prstGeom>
          <a:noFill/>
        </p:spPr>
        <p:txBody>
          <a:bodyPr wrap="square" rtlCol="0">
            <a:spAutoFit/>
          </a:bodyPr>
          <a:lstStyle/>
          <a:p>
            <a:r>
              <a:rPr lang="en-US" sz="2400" b="1" dirty="0" smtClean="0"/>
              <a:t>In the second passage</a:t>
            </a:r>
            <a:endParaRPr lang="ru-RU" sz="2400" b="1" dirty="0"/>
          </a:p>
        </p:txBody>
      </p:sp>
      <p:sp>
        <p:nvSpPr>
          <p:cNvPr id="7" name="TextBox 6"/>
          <p:cNvSpPr txBox="1"/>
          <p:nvPr/>
        </p:nvSpPr>
        <p:spPr>
          <a:xfrm>
            <a:off x="3851920" y="548680"/>
            <a:ext cx="3354765" cy="923330"/>
          </a:xfrm>
          <a:prstGeom prst="rect">
            <a:avLst/>
          </a:prstGeom>
          <a:noFill/>
        </p:spPr>
        <p:txBody>
          <a:bodyPr wrap="none" rtlCol="0">
            <a:spAutoFit/>
          </a:bodyPr>
          <a:lstStyle/>
          <a:p>
            <a:r>
              <a:rPr lang="ru-RU" dirty="0" smtClean="0"/>
              <a:t>А это лексика, соответствующая</a:t>
            </a:r>
          </a:p>
          <a:p>
            <a:r>
              <a:rPr lang="ru-RU" dirty="0" smtClean="0"/>
              <a:t>аспектам каждого абзаца текста</a:t>
            </a:r>
          </a:p>
          <a:p>
            <a:r>
              <a:rPr lang="ru-RU" dirty="0" smtClean="0"/>
              <a:t>сочинения.</a:t>
            </a:r>
            <a:endParaRPr lang="ru-RU"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2230098" cy="707886"/>
          </a:xfrm>
          <a:prstGeom prst="rect">
            <a:avLst/>
          </a:prstGeom>
          <a:noFill/>
        </p:spPr>
        <p:txBody>
          <a:bodyPr wrap="none" rtlCol="0">
            <a:spAutoFit/>
          </a:bodyPr>
          <a:lstStyle/>
          <a:p>
            <a:pPr>
              <a:buFont typeface="Wingdings" pitchFamily="2" charset="2"/>
              <a:buChar char="q"/>
            </a:pPr>
            <a:r>
              <a:rPr lang="en-US" sz="4000" dirty="0" smtClean="0"/>
              <a:t> aspect </a:t>
            </a:r>
            <a:endParaRPr lang="ru-RU" sz="4000" dirty="0"/>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812360" y="188640"/>
            <a:ext cx="1152128" cy="1385006"/>
          </a:xfrm>
          <a:prstGeom prst="rect">
            <a:avLst/>
          </a:prstGeom>
          <a:noFill/>
        </p:spPr>
      </p:pic>
      <p:sp>
        <p:nvSpPr>
          <p:cNvPr id="1025" name="Rectangle 1"/>
          <p:cNvSpPr>
            <a:spLocks noChangeArrowheads="1"/>
          </p:cNvSpPr>
          <p:nvPr/>
        </p:nvSpPr>
        <p:spPr bwMode="auto">
          <a:xfrm>
            <a:off x="971600" y="2027163"/>
            <a:ext cx="7200800" cy="276998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en-US" sz="2000" dirty="0" smtClean="0"/>
              <a:t>Another major contributing factor in the sub-standard academic achievement of today’s students is the undue attention that many schools give to </a:t>
            </a:r>
            <a:r>
              <a:rPr lang="en-US" sz="2000" b="1" u="sng" dirty="0" smtClean="0"/>
              <a:t>“soft” subjects </a:t>
            </a:r>
            <a:r>
              <a:rPr lang="en-US" sz="2000" dirty="0" smtClean="0"/>
              <a:t>like </a:t>
            </a:r>
            <a:r>
              <a:rPr lang="en-US" sz="2000" b="1" u="sng" dirty="0" smtClean="0"/>
              <a:t>music, art and drama</a:t>
            </a:r>
            <a:r>
              <a:rPr lang="en-US" sz="2000" dirty="0" smtClean="0"/>
              <a:t>. Interesting though they may be, these subjects simply serve to distract students from more important and </a:t>
            </a:r>
            <a:r>
              <a:rPr lang="en-US" sz="2000" b="1" u="sng" dirty="0" smtClean="0"/>
              <a:t>practical</a:t>
            </a:r>
            <a:r>
              <a:rPr lang="en-US" sz="2000" dirty="0" smtClean="0"/>
              <a:t> </a:t>
            </a:r>
            <a:r>
              <a:rPr lang="en-US" sz="2000" b="1" u="sng" dirty="0" smtClean="0"/>
              <a:t>subjects</a:t>
            </a:r>
            <a:r>
              <a:rPr lang="en-US" sz="2000" dirty="0" smtClean="0"/>
              <a:t> like </a:t>
            </a:r>
            <a:r>
              <a:rPr lang="en-US" sz="2000" b="1" u="sng" dirty="0" smtClean="0"/>
              <a:t>mathematics and English</a:t>
            </a:r>
            <a:r>
              <a:rPr lang="en-US" sz="2000" dirty="0" smtClean="0"/>
              <a:t>. The more time a student spends learning how to paint, for instance, the less time they spend learning how to read. In order to improve educational outcomes, therefore, we must ensure that </a:t>
            </a:r>
            <a:r>
              <a:rPr lang="en-US" sz="2000" b="1" u="sng" dirty="0" smtClean="0"/>
              <a:t>core subjects</a:t>
            </a:r>
            <a:r>
              <a:rPr lang="en-US" sz="2000" dirty="0" smtClean="0"/>
              <a:t> are not neglected.</a:t>
            </a:r>
            <a:endParaRPr lang="en-US" sz="2000" dirty="0"/>
          </a:p>
        </p:txBody>
      </p:sp>
      <p:sp>
        <p:nvSpPr>
          <p:cNvPr id="5" name="TextBox 4"/>
          <p:cNvSpPr txBox="1"/>
          <p:nvPr/>
        </p:nvSpPr>
        <p:spPr>
          <a:xfrm>
            <a:off x="899592" y="1412776"/>
            <a:ext cx="4320480" cy="461665"/>
          </a:xfrm>
          <a:prstGeom prst="rect">
            <a:avLst/>
          </a:prstGeom>
          <a:noFill/>
        </p:spPr>
        <p:txBody>
          <a:bodyPr wrap="square" rtlCol="0">
            <a:spAutoFit/>
          </a:bodyPr>
          <a:lstStyle/>
          <a:p>
            <a:r>
              <a:rPr lang="en-US" sz="2400" b="1" dirty="0" smtClean="0"/>
              <a:t>In the third passage</a:t>
            </a:r>
            <a:endParaRPr lang="ru-RU" sz="2400" b="1"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3068960"/>
            <a:ext cx="3139457" cy="1938992"/>
          </a:xfrm>
          <a:prstGeom prst="rect">
            <a:avLst/>
          </a:prstGeom>
          <a:noFill/>
        </p:spPr>
        <p:txBody>
          <a:bodyPr wrap="square" rtlCol="0">
            <a:spAutoFit/>
          </a:bodyPr>
          <a:lstStyle/>
          <a:p>
            <a:pPr>
              <a:buFont typeface="Wingdings" pitchFamily="2" charset="2"/>
              <a:buChar char="q"/>
            </a:pPr>
            <a:r>
              <a:rPr lang="en-US" sz="4000" dirty="0" smtClean="0"/>
              <a:t> statement</a:t>
            </a:r>
          </a:p>
          <a:p>
            <a:pPr>
              <a:buFont typeface="Wingdings" pitchFamily="2" charset="2"/>
              <a:buChar char="q"/>
            </a:pPr>
            <a:r>
              <a:rPr lang="en-US" sz="4000" dirty="0" smtClean="0"/>
              <a:t> problem </a:t>
            </a:r>
          </a:p>
          <a:p>
            <a:pPr>
              <a:buFont typeface="Wingdings" pitchFamily="2" charset="2"/>
              <a:buChar char="q"/>
            </a:pPr>
            <a:r>
              <a:rPr lang="en-US" sz="4000" dirty="0" smtClean="0"/>
              <a:t> aspect</a:t>
            </a:r>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524328" y="188640"/>
            <a:ext cx="1296144" cy="1558132"/>
          </a:xfrm>
          <a:prstGeom prst="rect">
            <a:avLst/>
          </a:prstGeom>
          <a:noFill/>
        </p:spPr>
      </p:pic>
      <p:sp>
        <p:nvSpPr>
          <p:cNvPr id="7" name="TextBox 6"/>
          <p:cNvSpPr txBox="1"/>
          <p:nvPr/>
        </p:nvSpPr>
        <p:spPr>
          <a:xfrm>
            <a:off x="933091" y="2060848"/>
            <a:ext cx="7052315" cy="646331"/>
          </a:xfrm>
          <a:prstGeom prst="rect">
            <a:avLst/>
          </a:prstGeom>
          <a:noFill/>
        </p:spPr>
        <p:txBody>
          <a:bodyPr wrap="none" rtlCol="0">
            <a:spAutoFit/>
          </a:bodyPr>
          <a:lstStyle/>
          <a:p>
            <a:r>
              <a:rPr lang="en-US" sz="3600" b="1" u="sng" dirty="0" smtClean="0"/>
              <a:t>Loosely</a:t>
            </a:r>
            <a:r>
              <a:rPr lang="en-US" sz="3600" b="1" dirty="0" smtClean="0"/>
              <a:t> related to the text structure</a:t>
            </a:r>
            <a:endParaRPr lang="ru-RU" sz="2000" b="1" dirty="0"/>
          </a:p>
        </p:txBody>
      </p:sp>
      <p:grpSp>
        <p:nvGrpSpPr>
          <p:cNvPr id="31" name="Группа 30"/>
          <p:cNvGrpSpPr/>
          <p:nvPr/>
        </p:nvGrpSpPr>
        <p:grpSpPr>
          <a:xfrm>
            <a:off x="179512" y="188640"/>
            <a:ext cx="8496944" cy="6120680"/>
            <a:chOff x="179512" y="188640"/>
            <a:chExt cx="8496944" cy="6120680"/>
          </a:xfrm>
        </p:grpSpPr>
        <p:sp>
          <p:nvSpPr>
            <p:cNvPr id="10" name="Прямоугольник 9"/>
            <p:cNvSpPr/>
            <p:nvPr/>
          </p:nvSpPr>
          <p:spPr>
            <a:xfrm>
              <a:off x="7812360" y="350100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236296" y="3068960"/>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020272" y="4293096"/>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156176" y="3645024"/>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364088" y="5085184"/>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8100392" y="566124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444208" y="5805264"/>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39552" y="314096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259632" y="386104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23528" y="6093296"/>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179512" y="4869160"/>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555776" y="5589240"/>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1763688" y="4797152"/>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139952" y="6165304"/>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539552" y="98072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788024" y="98072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5940152" y="476672"/>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1691680" y="764704"/>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308848" y="128552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3059832" y="134076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251520" y="188640"/>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TextBox 32"/>
          <p:cNvSpPr txBox="1"/>
          <p:nvPr/>
        </p:nvSpPr>
        <p:spPr>
          <a:xfrm>
            <a:off x="395536" y="5373216"/>
            <a:ext cx="8652112" cy="1200329"/>
          </a:xfrm>
          <a:prstGeom prst="rect">
            <a:avLst/>
          </a:prstGeom>
          <a:noFill/>
        </p:spPr>
        <p:txBody>
          <a:bodyPr wrap="none" rtlCol="0">
            <a:spAutoFit/>
          </a:bodyPr>
          <a:lstStyle/>
          <a:p>
            <a:r>
              <a:rPr lang="ru-RU" dirty="0" smtClean="0"/>
              <a:t>Данный слайд показывает, что проблема текста, формулировка его темы и аспекты</a:t>
            </a:r>
          </a:p>
          <a:p>
            <a:r>
              <a:rPr lang="ru-RU" dirty="0" smtClean="0"/>
              <a:t>данной темы не привязаны к структуре текста жестко. Автор эссе не упускает из</a:t>
            </a:r>
          </a:p>
          <a:p>
            <a:r>
              <a:rPr lang="ru-RU" dirty="0" smtClean="0"/>
              <a:t>своего внимания проблему ни в первом, ни во втором, ни во всех остальных абзацах,</a:t>
            </a:r>
          </a:p>
          <a:p>
            <a:r>
              <a:rPr lang="ru-RU" dirty="0" smtClean="0"/>
              <a:t>что позволяет ему разобрать проблему объемно.</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047927" y="4941168"/>
            <a:ext cx="3476401" cy="1323439"/>
          </a:xfrm>
          <a:prstGeom prst="rect">
            <a:avLst/>
          </a:prstGeom>
          <a:noFill/>
        </p:spPr>
        <p:txBody>
          <a:bodyPr wrap="none" rtlCol="0">
            <a:spAutoFit/>
          </a:bodyPr>
          <a:lstStyle/>
          <a:p>
            <a:r>
              <a:rPr lang="en-US" sz="8000" b="1" dirty="0" smtClean="0">
                <a:solidFill>
                  <a:srgbClr val="FF0000"/>
                </a:solidFill>
              </a:rPr>
              <a:t>SYNTAX</a:t>
            </a:r>
            <a:endParaRPr lang="ru-RU" b="1" dirty="0">
              <a:solidFill>
                <a:srgbClr val="FF0000"/>
              </a:solidFill>
            </a:endParaRPr>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524328" y="188640"/>
            <a:ext cx="1296144" cy="1558132"/>
          </a:xfrm>
          <a:prstGeom prst="rect">
            <a:avLst/>
          </a:prstGeom>
          <a:noFill/>
        </p:spPr>
      </p:pic>
      <p:grpSp>
        <p:nvGrpSpPr>
          <p:cNvPr id="49" name="Группа 48"/>
          <p:cNvGrpSpPr/>
          <p:nvPr/>
        </p:nvGrpSpPr>
        <p:grpSpPr>
          <a:xfrm>
            <a:off x="395536" y="260648"/>
            <a:ext cx="7416824" cy="2808312"/>
            <a:chOff x="395536" y="260648"/>
            <a:chExt cx="7416824" cy="2808312"/>
          </a:xfrm>
        </p:grpSpPr>
        <p:sp>
          <p:nvSpPr>
            <p:cNvPr id="7" name="TextBox 6"/>
            <p:cNvSpPr txBox="1"/>
            <p:nvPr/>
          </p:nvSpPr>
          <p:spPr>
            <a:xfrm>
              <a:off x="539552" y="1052736"/>
              <a:ext cx="6312626" cy="1754326"/>
            </a:xfrm>
            <a:prstGeom prst="rect">
              <a:avLst/>
            </a:prstGeom>
            <a:noFill/>
          </p:spPr>
          <p:txBody>
            <a:bodyPr wrap="none" rtlCol="0">
              <a:spAutoFit/>
            </a:bodyPr>
            <a:lstStyle/>
            <a:p>
              <a:r>
                <a:rPr lang="en-US" sz="3600" b="1" dirty="0" smtClean="0"/>
                <a:t>To arrange a discussion around</a:t>
              </a:r>
            </a:p>
            <a:p>
              <a:r>
                <a:rPr lang="en-US" sz="3600" b="1" i="1" dirty="0" smtClean="0"/>
                <a:t>statement</a:t>
              </a:r>
              <a:r>
                <a:rPr lang="en-US" sz="3600" b="1" dirty="0" smtClean="0"/>
                <a:t>, </a:t>
              </a:r>
              <a:r>
                <a:rPr lang="en-US" sz="3600" b="1" i="1" dirty="0" smtClean="0"/>
                <a:t>problem</a:t>
              </a:r>
              <a:r>
                <a:rPr lang="en-US" sz="3600" b="1" dirty="0" smtClean="0"/>
                <a:t> and </a:t>
              </a:r>
              <a:r>
                <a:rPr lang="en-US" sz="3600" b="1" i="1" dirty="0" smtClean="0"/>
                <a:t>aspect </a:t>
              </a:r>
            </a:p>
            <a:p>
              <a:r>
                <a:rPr lang="en-US" sz="3600" b="1" dirty="0" smtClean="0"/>
                <a:t>is relatively easy…  </a:t>
              </a:r>
              <a:endParaRPr lang="ru-RU" sz="2000" b="1" dirty="0"/>
            </a:p>
          </p:txBody>
        </p:sp>
        <p:sp>
          <p:nvSpPr>
            <p:cNvPr id="32" name="Прямоугольник 31"/>
            <p:cNvSpPr/>
            <p:nvPr/>
          </p:nvSpPr>
          <p:spPr>
            <a:xfrm>
              <a:off x="395536" y="548680"/>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4788024" y="2276872"/>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3347864" y="908720"/>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1187624" y="2924944"/>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5508104" y="404664"/>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2339752" y="260648"/>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6876256" y="1484784"/>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7380312" y="2204864"/>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0" name="Группа 49"/>
          <p:cNvGrpSpPr/>
          <p:nvPr/>
        </p:nvGrpSpPr>
        <p:grpSpPr>
          <a:xfrm>
            <a:off x="1691680" y="4149080"/>
            <a:ext cx="7354257" cy="1850504"/>
            <a:chOff x="1691680" y="4149080"/>
            <a:chExt cx="7354257" cy="1850504"/>
          </a:xfrm>
        </p:grpSpPr>
        <p:sp>
          <p:nvSpPr>
            <p:cNvPr id="31" name="TextBox 30"/>
            <p:cNvSpPr txBox="1"/>
            <p:nvPr/>
          </p:nvSpPr>
          <p:spPr>
            <a:xfrm>
              <a:off x="1691680" y="4149080"/>
              <a:ext cx="7354257" cy="646331"/>
            </a:xfrm>
            <a:prstGeom prst="rect">
              <a:avLst/>
            </a:prstGeom>
            <a:noFill/>
          </p:spPr>
          <p:txBody>
            <a:bodyPr wrap="none" rtlCol="0">
              <a:spAutoFit/>
            </a:bodyPr>
            <a:lstStyle/>
            <a:p>
              <a:r>
                <a:rPr lang="en-US" sz="3600" b="1" dirty="0" smtClean="0"/>
                <a:t>But how can we talk about SYNTAX?</a:t>
              </a:r>
              <a:endParaRPr lang="ru-RU" sz="2000" b="1" dirty="0"/>
            </a:p>
          </p:txBody>
        </p:sp>
        <p:cxnSp>
          <p:nvCxnSpPr>
            <p:cNvPr id="41" name="Прямая соединительная линия 40"/>
            <p:cNvCxnSpPr/>
            <p:nvPr/>
          </p:nvCxnSpPr>
          <p:spPr>
            <a:xfrm>
              <a:off x="4211960" y="5085184"/>
              <a:ext cx="367240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2" name="Прямая соединительная линия 41"/>
            <p:cNvCxnSpPr/>
            <p:nvPr/>
          </p:nvCxnSpPr>
          <p:spPr>
            <a:xfrm>
              <a:off x="3779912" y="5237584"/>
              <a:ext cx="41044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3" name="Прямая соединительная линия 42"/>
            <p:cNvCxnSpPr/>
            <p:nvPr/>
          </p:nvCxnSpPr>
          <p:spPr>
            <a:xfrm>
              <a:off x="3779912" y="5389984"/>
              <a:ext cx="41044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4" name="Прямая соединительная линия 43"/>
            <p:cNvCxnSpPr/>
            <p:nvPr/>
          </p:nvCxnSpPr>
          <p:spPr>
            <a:xfrm>
              <a:off x="3779912" y="5542384"/>
              <a:ext cx="41044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5" name="Прямая соединительная линия 44"/>
            <p:cNvCxnSpPr/>
            <p:nvPr/>
          </p:nvCxnSpPr>
          <p:spPr>
            <a:xfrm>
              <a:off x="3779912" y="5694784"/>
              <a:ext cx="41044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6" name="Прямая соединительная линия 45"/>
            <p:cNvCxnSpPr/>
            <p:nvPr/>
          </p:nvCxnSpPr>
          <p:spPr>
            <a:xfrm>
              <a:off x="3779912" y="5847184"/>
              <a:ext cx="41044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7" name="Прямая соединительная линия 46"/>
            <p:cNvCxnSpPr/>
            <p:nvPr/>
          </p:nvCxnSpPr>
          <p:spPr>
            <a:xfrm>
              <a:off x="3779912" y="5999584"/>
              <a:ext cx="4104456"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24" name="TextBox 23"/>
          <p:cNvSpPr txBox="1"/>
          <p:nvPr/>
        </p:nvSpPr>
        <p:spPr>
          <a:xfrm>
            <a:off x="251520" y="3284984"/>
            <a:ext cx="8684685" cy="1754326"/>
          </a:xfrm>
          <a:prstGeom prst="rect">
            <a:avLst/>
          </a:prstGeom>
          <a:noFill/>
        </p:spPr>
        <p:txBody>
          <a:bodyPr wrap="none" rtlCol="0">
            <a:spAutoFit/>
          </a:bodyPr>
          <a:lstStyle/>
          <a:p>
            <a:r>
              <a:rPr lang="ru-RU" dirty="0" smtClean="0"/>
              <a:t>Поиск слов в тесте, их обсуждение и перенос в другой контекст позволяют довольно</a:t>
            </a:r>
          </a:p>
          <a:p>
            <a:r>
              <a:rPr lang="ru-RU" dirty="0" smtClean="0"/>
              <a:t>легко организовать дискуссию на занятии. Тогда как синтаксические элементы текста</a:t>
            </a:r>
          </a:p>
          <a:p>
            <a:r>
              <a:rPr lang="ru-RU" dirty="0" smtClean="0"/>
              <a:t>такого яркого обсуждения вызвать не могут: люди не рефлектируют над синтаксисом,</a:t>
            </a:r>
          </a:p>
          <a:p>
            <a:r>
              <a:rPr lang="ru-RU" dirty="0" smtClean="0"/>
              <a:t>Между тем как именно умение пользовать предложениями разных типов помогает</a:t>
            </a:r>
          </a:p>
          <a:p>
            <a:endParaRPr lang="ru-RU" dirty="0" smtClean="0"/>
          </a:p>
          <a:p>
            <a:r>
              <a:rPr lang="ru-RU" dirty="0" smtClean="0"/>
              <a:t>создавать убедительные и взвешенные академические тексты.</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3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7524328" y="188640"/>
            <a:ext cx="1296144" cy="1558132"/>
          </a:xfrm>
          <a:prstGeom prst="rect">
            <a:avLst/>
          </a:prstGeom>
          <a:noFill/>
        </p:spPr>
      </p:pic>
      <p:sp>
        <p:nvSpPr>
          <p:cNvPr id="5" name="TextBox 4"/>
          <p:cNvSpPr txBox="1"/>
          <p:nvPr/>
        </p:nvSpPr>
        <p:spPr>
          <a:xfrm>
            <a:off x="1115616" y="1988840"/>
            <a:ext cx="6840760" cy="2592288"/>
          </a:xfrm>
          <a:prstGeom prst="rect">
            <a:avLst/>
          </a:prstGeom>
          <a:noFill/>
        </p:spPr>
        <p:txBody>
          <a:bodyPr wrap="square" numCol="2" rtlCol="0">
            <a:spAutoFit/>
          </a:bodyPr>
          <a:lstStyle/>
          <a:p>
            <a:pPr>
              <a:buFont typeface="Wingdings" pitchFamily="2" charset="2"/>
              <a:buChar char="q"/>
            </a:pPr>
            <a:r>
              <a:rPr lang="en-US" sz="4000" dirty="0" smtClean="0"/>
              <a:t> evaluation</a:t>
            </a:r>
          </a:p>
          <a:p>
            <a:pPr>
              <a:buFont typeface="Wingdings" pitchFamily="2" charset="2"/>
              <a:buChar char="q"/>
            </a:pPr>
            <a:r>
              <a:rPr lang="en-US" sz="4000" dirty="0" smtClean="0"/>
              <a:t> concession</a:t>
            </a:r>
          </a:p>
          <a:p>
            <a:pPr>
              <a:buFont typeface="Wingdings" pitchFamily="2" charset="2"/>
              <a:buChar char="q"/>
            </a:pPr>
            <a:r>
              <a:rPr lang="en-US" sz="4000" dirty="0" smtClean="0"/>
              <a:t> condition</a:t>
            </a:r>
          </a:p>
          <a:p>
            <a:pPr>
              <a:buFont typeface="Wingdings" pitchFamily="2" charset="2"/>
              <a:buChar char="q"/>
            </a:pPr>
            <a:r>
              <a:rPr lang="en-US" sz="4000" dirty="0" smtClean="0"/>
              <a:t> contrast</a:t>
            </a:r>
          </a:p>
          <a:p>
            <a:pPr>
              <a:buFont typeface="Wingdings" pitchFamily="2" charset="2"/>
              <a:buChar char="q"/>
            </a:pPr>
            <a:r>
              <a:rPr lang="en-US" sz="4000" dirty="0" smtClean="0"/>
              <a:t> fact </a:t>
            </a:r>
          </a:p>
          <a:p>
            <a:pPr>
              <a:buFont typeface="Wingdings" pitchFamily="2" charset="2"/>
              <a:buChar char="q"/>
            </a:pPr>
            <a:r>
              <a:rPr lang="en-US" sz="4000" dirty="0" smtClean="0"/>
              <a:t> comparison</a:t>
            </a:r>
          </a:p>
          <a:p>
            <a:pPr>
              <a:buFont typeface="Wingdings" pitchFamily="2" charset="2"/>
              <a:buChar char="q"/>
            </a:pPr>
            <a:r>
              <a:rPr lang="en-US" sz="4000" dirty="0" smtClean="0"/>
              <a:t> juxtaposition</a:t>
            </a:r>
          </a:p>
          <a:p>
            <a:pPr>
              <a:buFont typeface="Wingdings" pitchFamily="2" charset="2"/>
              <a:buChar char="q"/>
            </a:pPr>
            <a:r>
              <a:rPr lang="en-US" sz="4000" dirty="0" smtClean="0"/>
              <a:t> opinion</a:t>
            </a:r>
            <a:endParaRPr lang="ru-RU" sz="4000" dirty="0" smtClean="0"/>
          </a:p>
        </p:txBody>
      </p:sp>
      <p:sp>
        <p:nvSpPr>
          <p:cNvPr id="4" name="Прямоугольник 3"/>
          <p:cNvSpPr/>
          <p:nvPr/>
        </p:nvSpPr>
        <p:spPr>
          <a:xfrm>
            <a:off x="467544" y="5301208"/>
            <a:ext cx="7704856" cy="1200329"/>
          </a:xfrm>
          <a:prstGeom prst="rect">
            <a:avLst/>
          </a:prstGeom>
        </p:spPr>
        <p:txBody>
          <a:bodyPr wrap="square">
            <a:spAutoFit/>
          </a:bodyPr>
          <a:lstStyle/>
          <a:p>
            <a:pPr algn="ctr"/>
            <a:r>
              <a:rPr lang="en-US" sz="3600" b="1" dirty="0" smtClean="0"/>
              <a:t>The query “</a:t>
            </a:r>
            <a:r>
              <a:rPr lang="en-US" sz="3600" b="1" dirty="0" smtClean="0">
                <a:solidFill>
                  <a:schemeClr val="tx2">
                    <a:lumMod val="60000"/>
                    <a:lumOff val="40000"/>
                  </a:schemeClr>
                </a:solidFill>
              </a:rPr>
              <a:t>is this a fact or opinion</a:t>
            </a:r>
            <a:r>
              <a:rPr lang="en-US" sz="3600" b="1" dirty="0" smtClean="0"/>
              <a:t>“ gives you 10 000 hits in Google</a:t>
            </a:r>
            <a:endParaRPr lang="ru-RU" sz="3600" b="1" dirty="0"/>
          </a:p>
        </p:txBody>
      </p:sp>
      <p:sp>
        <p:nvSpPr>
          <p:cNvPr id="6" name="TextBox 5"/>
          <p:cNvSpPr txBox="1"/>
          <p:nvPr/>
        </p:nvSpPr>
        <p:spPr>
          <a:xfrm>
            <a:off x="467544" y="404664"/>
            <a:ext cx="6368988" cy="1200329"/>
          </a:xfrm>
          <a:prstGeom prst="rect">
            <a:avLst/>
          </a:prstGeom>
          <a:noFill/>
        </p:spPr>
        <p:txBody>
          <a:bodyPr wrap="none" rtlCol="0">
            <a:spAutoFit/>
          </a:bodyPr>
          <a:lstStyle/>
          <a:p>
            <a:r>
              <a:rPr lang="ru-RU" dirty="0" smtClean="0"/>
              <a:t>На этом слайде представлены категории для аналитического</a:t>
            </a:r>
          </a:p>
          <a:p>
            <a:r>
              <a:rPr lang="ru-RU" dirty="0" smtClean="0"/>
              <a:t>чтения «идеального» эссе. Они нацелены на то, чтобы сделать</a:t>
            </a:r>
          </a:p>
          <a:p>
            <a:r>
              <a:rPr lang="ru-RU" dirty="0" smtClean="0"/>
              <a:t>чтение текста осмысленным с точки зрения синтаксиса и </a:t>
            </a:r>
          </a:p>
          <a:p>
            <a:r>
              <a:rPr lang="ru-RU" dirty="0" smtClean="0"/>
              <a:t>риторических целей высказываний в тексте.</a:t>
            </a:r>
            <a:endParaRPr lang="ru-RU" dirty="0"/>
          </a:p>
        </p:txBody>
      </p:sp>
      <p:sp>
        <p:nvSpPr>
          <p:cNvPr id="7" name="TextBox 6"/>
          <p:cNvSpPr txBox="1"/>
          <p:nvPr/>
        </p:nvSpPr>
        <p:spPr>
          <a:xfrm>
            <a:off x="395536" y="4653136"/>
            <a:ext cx="8253157" cy="646331"/>
          </a:xfrm>
          <a:prstGeom prst="rect">
            <a:avLst/>
          </a:prstGeom>
          <a:noFill/>
        </p:spPr>
        <p:txBody>
          <a:bodyPr wrap="none" rtlCol="0">
            <a:spAutoFit/>
          </a:bodyPr>
          <a:lstStyle/>
          <a:p>
            <a:r>
              <a:rPr lang="ru-RU" dirty="0" smtClean="0"/>
              <a:t>Участникам мастер-класса было предложено </a:t>
            </a:r>
            <a:r>
              <a:rPr lang="ru-RU" dirty="0" err="1" smtClean="0"/>
              <a:t>порассуждать</a:t>
            </a:r>
            <a:r>
              <a:rPr lang="ru-RU" dirty="0" smtClean="0"/>
              <a:t> о том, что такое факт</a:t>
            </a:r>
          </a:p>
          <a:p>
            <a:r>
              <a:rPr lang="ru-RU" dirty="0" smtClean="0"/>
              <a:t>и мнение вне текста и в тексте. Как факт и мнение репрезентируются в тексте.</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IS THIS AN OPINION?</a:t>
            </a:r>
            <a:endParaRPr lang="ru-RU" b="1" dirty="0"/>
          </a:p>
        </p:txBody>
      </p:sp>
      <p:sp>
        <p:nvSpPr>
          <p:cNvPr id="3" name="Содержимое 2"/>
          <p:cNvSpPr>
            <a:spLocks noGrp="1"/>
          </p:cNvSpPr>
          <p:nvPr>
            <p:ph idx="1"/>
          </p:nvPr>
        </p:nvSpPr>
        <p:spPr/>
        <p:txBody>
          <a:bodyPr/>
          <a:lstStyle/>
          <a:p>
            <a:pPr>
              <a:buNone/>
            </a:pPr>
            <a:endParaRPr lang="en-US" b="1" dirty="0" smtClean="0"/>
          </a:p>
          <a:p>
            <a:pPr>
              <a:buNone/>
            </a:pPr>
            <a:r>
              <a:rPr lang="en-US" b="1" dirty="0" smtClean="0"/>
              <a:t>…the square of the hypotenuse is equal to the sum of the squares of the other two sides.</a:t>
            </a:r>
          </a:p>
          <a:p>
            <a:pPr algn="r">
              <a:buNone/>
            </a:pPr>
            <a:r>
              <a:rPr lang="pt-BR" i="1" dirty="0" smtClean="0"/>
              <a:t>Pythagoras (c. 570 – c. 495 BC)</a:t>
            </a:r>
            <a:endParaRPr lang="en-US" i="1" dirty="0" smtClean="0"/>
          </a:p>
          <a:p>
            <a:endParaRPr lang="ru-RU" dirty="0"/>
          </a:p>
        </p:txBody>
      </p:sp>
      <p:pic>
        <p:nvPicPr>
          <p:cNvPr id="1026" name="Picture 2" descr="http://www.mathsisfun.com/geometry/images/pythagoras-abc.gif"/>
          <p:cNvPicPr>
            <a:picLocks noChangeAspect="1" noChangeArrowheads="1"/>
          </p:cNvPicPr>
          <p:nvPr/>
        </p:nvPicPr>
        <p:blipFill>
          <a:blip r:embed="rId3" cstate="print"/>
          <a:srcRect/>
          <a:stretch>
            <a:fillRect/>
          </a:stretch>
        </p:blipFill>
        <p:spPr bwMode="auto">
          <a:xfrm>
            <a:off x="827584" y="3573016"/>
            <a:ext cx="1990725" cy="21907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085184"/>
            <a:ext cx="3888432" cy="1143000"/>
          </a:xfrm>
        </p:spPr>
        <p:txBody>
          <a:bodyPr>
            <a:normAutofit fontScale="90000"/>
          </a:bodyPr>
          <a:lstStyle/>
          <a:p>
            <a:pPr algn="l"/>
            <a:r>
              <a:rPr lang="en-US" b="1" dirty="0" smtClean="0"/>
              <a:t>IS THIS A FACT OR OPINION?</a:t>
            </a:r>
            <a:endParaRPr lang="ru-RU" b="1" dirty="0"/>
          </a:p>
        </p:txBody>
      </p:sp>
      <p:sp>
        <p:nvSpPr>
          <p:cNvPr id="3" name="Содержимое 2"/>
          <p:cNvSpPr>
            <a:spLocks noGrp="1"/>
          </p:cNvSpPr>
          <p:nvPr>
            <p:ph idx="1"/>
          </p:nvPr>
        </p:nvSpPr>
        <p:spPr>
          <a:xfrm>
            <a:off x="4572000" y="1556792"/>
            <a:ext cx="4114800" cy="4680520"/>
          </a:xfrm>
        </p:spPr>
        <p:txBody>
          <a:bodyPr>
            <a:normAutofit/>
          </a:bodyPr>
          <a:lstStyle/>
          <a:p>
            <a:r>
              <a:rPr lang="en-US" sz="4000" dirty="0" smtClean="0"/>
              <a:t>Owls, especially those that hunt at night, are able to locate even faint sounds with remarkable accuracy.</a:t>
            </a:r>
            <a:endParaRPr lang="ru-RU" sz="4000" dirty="0"/>
          </a:p>
        </p:txBody>
      </p:sp>
      <p:pic>
        <p:nvPicPr>
          <p:cNvPr id="12290" name="Picture 2" descr="http://aviary.owls.com/uploads/images/liftarn_Owl_in_tree.png"/>
          <p:cNvPicPr>
            <a:picLocks noChangeAspect="1" noChangeArrowheads="1"/>
          </p:cNvPicPr>
          <p:nvPr/>
        </p:nvPicPr>
        <p:blipFill>
          <a:blip r:embed="rId3" cstate="print"/>
          <a:srcRect/>
          <a:stretch>
            <a:fillRect/>
          </a:stretch>
        </p:blipFill>
        <p:spPr bwMode="auto">
          <a:xfrm>
            <a:off x="179512" y="260649"/>
            <a:ext cx="6345628" cy="4608512"/>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085184"/>
            <a:ext cx="3096344" cy="1143000"/>
          </a:xfrm>
        </p:spPr>
        <p:txBody>
          <a:bodyPr>
            <a:normAutofit fontScale="90000"/>
          </a:bodyPr>
          <a:lstStyle/>
          <a:p>
            <a:pPr algn="l"/>
            <a:r>
              <a:rPr lang="en-US" b="1" dirty="0" smtClean="0"/>
              <a:t>SYNTAX-RELATED</a:t>
            </a:r>
            <a:endParaRPr lang="ru-RU" b="1" dirty="0"/>
          </a:p>
        </p:txBody>
      </p:sp>
      <p:sp>
        <p:nvSpPr>
          <p:cNvPr id="3" name="Содержимое 2"/>
          <p:cNvSpPr>
            <a:spLocks noGrp="1"/>
          </p:cNvSpPr>
          <p:nvPr>
            <p:ph idx="1"/>
          </p:nvPr>
        </p:nvSpPr>
        <p:spPr>
          <a:xfrm>
            <a:off x="4572000" y="1556792"/>
            <a:ext cx="4114800" cy="4680520"/>
          </a:xfrm>
        </p:spPr>
        <p:txBody>
          <a:bodyPr>
            <a:normAutofit/>
          </a:bodyPr>
          <a:lstStyle/>
          <a:p>
            <a:r>
              <a:rPr lang="en-US" sz="4000" dirty="0" smtClean="0"/>
              <a:t>Owls, </a:t>
            </a:r>
            <a:r>
              <a:rPr lang="en-US" sz="4000" b="1" u="sng" dirty="0" smtClean="0"/>
              <a:t>especially those that hunt at night</a:t>
            </a:r>
            <a:r>
              <a:rPr lang="en-US" sz="4000" dirty="0" smtClean="0"/>
              <a:t>, are able to locate even faint sounds with remarkable accuracy.</a:t>
            </a:r>
            <a:endParaRPr lang="ru-RU" sz="4000" dirty="0"/>
          </a:p>
        </p:txBody>
      </p:sp>
      <p:pic>
        <p:nvPicPr>
          <p:cNvPr id="12290" name="Picture 2" descr="http://aviary.owls.com/uploads/images/liftarn_Owl_in_tree.png"/>
          <p:cNvPicPr>
            <a:picLocks noChangeAspect="1" noChangeArrowheads="1"/>
          </p:cNvPicPr>
          <p:nvPr/>
        </p:nvPicPr>
        <p:blipFill>
          <a:blip r:embed="rId3" cstate="print"/>
          <a:srcRect/>
          <a:stretch>
            <a:fillRect/>
          </a:stretch>
        </p:blipFill>
        <p:spPr bwMode="auto">
          <a:xfrm>
            <a:off x="179512" y="260649"/>
            <a:ext cx="6345628" cy="4608512"/>
          </a:xfrm>
          <a:prstGeom prst="rect">
            <a:avLst/>
          </a:prstGeom>
          <a:noFill/>
        </p:spPr>
      </p:pic>
      <p:sp>
        <p:nvSpPr>
          <p:cNvPr id="5" name="TextBox 4"/>
          <p:cNvSpPr txBox="1"/>
          <p:nvPr/>
        </p:nvSpPr>
        <p:spPr>
          <a:xfrm>
            <a:off x="2915816" y="5746030"/>
            <a:ext cx="6090835" cy="923330"/>
          </a:xfrm>
          <a:prstGeom prst="rect">
            <a:avLst/>
          </a:prstGeom>
          <a:noFill/>
        </p:spPr>
        <p:txBody>
          <a:bodyPr wrap="none" rtlCol="0">
            <a:spAutoFit/>
          </a:bodyPr>
          <a:lstStyle/>
          <a:p>
            <a:r>
              <a:rPr lang="ru-RU" dirty="0" smtClean="0"/>
              <a:t>Данный пример иллюстрирует зависимость того, как</a:t>
            </a:r>
          </a:p>
          <a:p>
            <a:r>
              <a:rPr lang="ru-RU" dirty="0" smtClean="0"/>
              <a:t>репрезентируется факт и мнение с точки зрения синтаксиса</a:t>
            </a:r>
          </a:p>
          <a:p>
            <a:r>
              <a:rPr lang="ru-RU" dirty="0" smtClean="0"/>
              <a:t>предложения.</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5122" name="Picture 2" descr="http://images.wallpapersmela.com/2014/03/Jungle-Forest-Wallpaper.jpg"/>
          <p:cNvPicPr>
            <a:picLocks noChangeArrowheads="1"/>
          </p:cNvPicPr>
          <p:nvPr/>
        </p:nvPicPr>
        <p:blipFill>
          <a:blip r:embed="rId3" cstate="print"/>
          <a:srcRect/>
          <a:stretch>
            <a:fillRect/>
          </a:stretch>
        </p:blipFill>
        <p:spPr bwMode="auto">
          <a:xfrm>
            <a:off x="0" y="908720"/>
            <a:ext cx="9144000" cy="4941168"/>
          </a:xfrm>
          <a:prstGeom prst="rect">
            <a:avLst/>
          </a:prstGeom>
          <a:noFill/>
        </p:spPr>
      </p:pic>
      <p:sp>
        <p:nvSpPr>
          <p:cNvPr id="3" name="TextBox 2"/>
          <p:cNvSpPr txBox="1"/>
          <p:nvPr/>
        </p:nvSpPr>
        <p:spPr>
          <a:xfrm>
            <a:off x="6444208" y="6309320"/>
            <a:ext cx="2437655" cy="369332"/>
          </a:xfrm>
          <a:prstGeom prst="rect">
            <a:avLst/>
          </a:prstGeom>
          <a:noFill/>
        </p:spPr>
        <p:txBody>
          <a:bodyPr wrap="none" rtlCol="0">
            <a:spAutoFit/>
          </a:bodyPr>
          <a:lstStyle/>
          <a:p>
            <a:r>
              <a:rPr lang="en-US" dirty="0" smtClean="0">
                <a:solidFill>
                  <a:schemeClr val="accent3">
                    <a:lumMod val="60000"/>
                    <a:lumOff val="40000"/>
                  </a:schemeClr>
                </a:solidFill>
              </a:rPr>
              <a:t>Picture for the warm-up</a:t>
            </a:r>
            <a:endParaRPr lang="ru-RU" dirty="0">
              <a:solidFill>
                <a:schemeClr val="accent3">
                  <a:lumMod val="60000"/>
                  <a:lumOff val="40000"/>
                </a:schemeClr>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apestrysb.files.wordpress.com/2013/03/roots2.jpg"/>
          <p:cNvPicPr>
            <a:picLocks noChangeAspect="1" noChangeArrowheads="1"/>
          </p:cNvPicPr>
          <p:nvPr/>
        </p:nvPicPr>
        <p:blipFill>
          <a:blip r:embed="rId3" cstate="print"/>
          <a:srcRect/>
          <a:stretch>
            <a:fillRect/>
          </a:stretch>
        </p:blipFill>
        <p:spPr bwMode="auto">
          <a:xfrm>
            <a:off x="7524328" y="188640"/>
            <a:ext cx="1296144" cy="1558132"/>
          </a:xfrm>
          <a:prstGeom prst="rect">
            <a:avLst/>
          </a:prstGeom>
          <a:noFill/>
        </p:spPr>
      </p:pic>
      <p:sp>
        <p:nvSpPr>
          <p:cNvPr id="9" name="TextBox 8"/>
          <p:cNvSpPr txBox="1"/>
          <p:nvPr/>
        </p:nvSpPr>
        <p:spPr>
          <a:xfrm>
            <a:off x="971600" y="2060848"/>
            <a:ext cx="7128792" cy="3785652"/>
          </a:xfrm>
          <a:prstGeom prst="rect">
            <a:avLst/>
          </a:prstGeom>
          <a:noFill/>
        </p:spPr>
        <p:txBody>
          <a:bodyPr wrap="square" rtlCol="0">
            <a:spAutoFit/>
          </a:bodyPr>
          <a:lstStyle/>
          <a:p>
            <a:pPr algn="ctr"/>
            <a:r>
              <a:rPr lang="en-US" sz="6000" dirty="0" smtClean="0"/>
              <a:t>We can transform </a:t>
            </a:r>
          </a:p>
          <a:p>
            <a:pPr algn="ctr"/>
            <a:r>
              <a:rPr lang="en-US" sz="6000" dirty="0" smtClean="0"/>
              <a:t>an </a:t>
            </a:r>
            <a:r>
              <a:rPr lang="en-US" sz="6000" i="1" dirty="0" smtClean="0"/>
              <a:t>opinion</a:t>
            </a:r>
            <a:r>
              <a:rPr lang="en-US" sz="6000" dirty="0" smtClean="0"/>
              <a:t> into a </a:t>
            </a:r>
            <a:r>
              <a:rPr lang="en-US" sz="6000" i="1" dirty="0" smtClean="0"/>
              <a:t>fact</a:t>
            </a:r>
            <a:r>
              <a:rPr lang="en-US" sz="6000" dirty="0" smtClean="0"/>
              <a:t> by playing with </a:t>
            </a:r>
          </a:p>
          <a:p>
            <a:pPr algn="ctr"/>
            <a:r>
              <a:rPr lang="en-US" sz="6000" b="1" dirty="0" smtClean="0"/>
              <a:t>SYNTAX</a:t>
            </a:r>
            <a:endParaRPr lang="ru-RU" sz="6000" b="1" dirty="0" smtClean="0"/>
          </a:p>
        </p:txBody>
      </p:sp>
      <p:sp>
        <p:nvSpPr>
          <p:cNvPr id="4" name="TextBox 3"/>
          <p:cNvSpPr txBox="1"/>
          <p:nvPr/>
        </p:nvSpPr>
        <p:spPr>
          <a:xfrm>
            <a:off x="395536" y="476672"/>
            <a:ext cx="7242880" cy="1200329"/>
          </a:xfrm>
          <a:prstGeom prst="rect">
            <a:avLst/>
          </a:prstGeom>
          <a:noFill/>
        </p:spPr>
        <p:txBody>
          <a:bodyPr wrap="none" rtlCol="0">
            <a:spAutoFit/>
          </a:bodyPr>
          <a:lstStyle/>
          <a:p>
            <a:r>
              <a:rPr lang="ru-RU" dirty="0" smtClean="0"/>
              <a:t>Почему-то это утверждение многих озадачило, но суть дела в том,</a:t>
            </a:r>
          </a:p>
          <a:p>
            <a:r>
              <a:rPr lang="ru-RU" dirty="0" smtClean="0"/>
              <a:t>что, когда мы думаем, в нашей голове факт или мнение представлены</a:t>
            </a:r>
          </a:p>
          <a:p>
            <a:r>
              <a:rPr lang="ru-RU" dirty="0" smtClean="0"/>
              <a:t>совсем не так, как, когда мы их формулируем на письме. На письме (не</a:t>
            </a:r>
          </a:p>
          <a:p>
            <a:r>
              <a:rPr lang="ru-RU" dirty="0" smtClean="0"/>
              <a:t>в реальности) мы можем преобразить мнение в факт.</a:t>
            </a:r>
            <a:endParaRPr lang="ru-RU"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txBox="1">
            <a:spLocks/>
          </p:cNvSpPr>
          <p:nvPr/>
        </p:nvSpPr>
        <p:spPr>
          <a:xfrm>
            <a:off x="395536" y="548680"/>
            <a:ext cx="8280920" cy="21602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How do we call opinions transformed</a:t>
            </a:r>
            <a:r>
              <a:rPr kumimoji="0" lang="en-US" sz="5400" b="1" i="0" u="none" strike="noStrike" kern="1200" cap="none" spc="0" normalizeH="0" noProof="0" dirty="0" smtClean="0">
                <a:ln>
                  <a:noFill/>
                </a:ln>
                <a:solidFill>
                  <a:schemeClr val="tx1"/>
                </a:solidFill>
                <a:effectLst/>
                <a:uLnTx/>
                <a:uFillTx/>
                <a:latin typeface="+mn-lt"/>
                <a:ea typeface="+mn-ea"/>
                <a:cs typeface="+mn-cs"/>
              </a:rPr>
              <a:t> into facts?</a:t>
            </a:r>
            <a:endParaRPr kumimoji="0" lang="ru-RU" sz="5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Содержимое 2"/>
          <p:cNvSpPr txBox="1">
            <a:spLocks/>
          </p:cNvSpPr>
          <p:nvPr/>
        </p:nvSpPr>
        <p:spPr>
          <a:xfrm>
            <a:off x="539552" y="2708920"/>
            <a:ext cx="8280920" cy="21602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dirty="0" smtClean="0"/>
              <a:t>We call them</a:t>
            </a:r>
            <a:r>
              <a:rPr lang="en-US" sz="3600" b="1" dirty="0" smtClean="0">
                <a:solidFill>
                  <a:schemeClr val="tx2">
                    <a:lumMod val="60000"/>
                    <a:lumOff val="40000"/>
                  </a:schemeClr>
                </a:solidFill>
              </a:rPr>
              <a:t> </a:t>
            </a:r>
            <a:endParaRPr lang="en-US" sz="5400" b="1" dirty="0" smtClean="0">
              <a:solidFill>
                <a:schemeClr val="tx2">
                  <a:lumMod val="60000"/>
                  <a:lumOff val="40000"/>
                </a:schemeClr>
              </a:solidFill>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b="1" dirty="0" smtClean="0">
                <a:solidFill>
                  <a:schemeClr val="tx2">
                    <a:lumMod val="60000"/>
                    <a:lumOff val="40000"/>
                  </a:schemeClr>
                </a:solidFill>
              </a:rPr>
              <a:t>ARGUMENTS</a:t>
            </a:r>
            <a:endParaRPr kumimoji="0" lang="ru-RU" sz="54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p:txBody>
      </p:sp>
      <p:sp>
        <p:nvSpPr>
          <p:cNvPr id="4" name="TextBox 3"/>
          <p:cNvSpPr txBox="1"/>
          <p:nvPr/>
        </p:nvSpPr>
        <p:spPr>
          <a:xfrm>
            <a:off x="251520" y="4725144"/>
            <a:ext cx="8837932" cy="1477328"/>
          </a:xfrm>
          <a:prstGeom prst="rect">
            <a:avLst/>
          </a:prstGeom>
          <a:noFill/>
        </p:spPr>
        <p:txBody>
          <a:bodyPr wrap="none" rtlCol="0">
            <a:spAutoFit/>
          </a:bodyPr>
          <a:lstStyle/>
          <a:p>
            <a:r>
              <a:rPr lang="ru-RU" dirty="0" smtClean="0"/>
              <a:t>Грубо говоря, на письме, аргументом можно назвать все то, что снабжено той или</a:t>
            </a:r>
          </a:p>
          <a:p>
            <a:r>
              <a:rPr lang="ru-RU" dirty="0" smtClean="0"/>
              <a:t>иной оценкой на уровне синтаксиса: сравнительным оборотом, перечислением,</a:t>
            </a:r>
          </a:p>
          <a:p>
            <a:r>
              <a:rPr lang="ru-RU" dirty="0" smtClean="0"/>
              <a:t>примером, придаточным уступки и т.п. Именно такой синтаксис и дает нам текст,</a:t>
            </a:r>
          </a:p>
          <a:p>
            <a:r>
              <a:rPr lang="ru-RU" dirty="0" smtClean="0"/>
              <a:t>который звучит аргументировано, давая повод называть такой текст «академическим».</a:t>
            </a:r>
          </a:p>
          <a:p>
            <a:r>
              <a:rPr lang="ru-RU" dirty="0" smtClean="0"/>
              <a:t>(На этом мест участники уже подустали :) Мой совет: не забывайте открыть окно!</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Building blocks for AN ARGUMENT</a:t>
            </a:r>
            <a:endParaRPr lang="ru-RU" b="1" dirty="0"/>
          </a:p>
        </p:txBody>
      </p:sp>
      <p:sp>
        <p:nvSpPr>
          <p:cNvPr id="4" name="TextBox 3"/>
          <p:cNvSpPr txBox="1"/>
          <p:nvPr/>
        </p:nvSpPr>
        <p:spPr>
          <a:xfrm>
            <a:off x="827584" y="1628800"/>
            <a:ext cx="3744416" cy="4401205"/>
          </a:xfrm>
          <a:prstGeom prst="rect">
            <a:avLst/>
          </a:prstGeom>
          <a:noFill/>
        </p:spPr>
        <p:txBody>
          <a:bodyPr wrap="square" rtlCol="0">
            <a:spAutoFit/>
          </a:bodyPr>
          <a:lstStyle/>
          <a:p>
            <a:pPr>
              <a:buFont typeface="Wingdings" pitchFamily="2" charset="2"/>
              <a:buChar char="q"/>
            </a:pPr>
            <a:r>
              <a:rPr lang="en-US" sz="4000" dirty="0" smtClean="0"/>
              <a:t> evaluation</a:t>
            </a:r>
          </a:p>
          <a:p>
            <a:pPr>
              <a:buFont typeface="Wingdings" pitchFamily="2" charset="2"/>
              <a:buChar char="q"/>
            </a:pPr>
            <a:r>
              <a:rPr lang="en-US" sz="4000" dirty="0" smtClean="0"/>
              <a:t> concession</a:t>
            </a:r>
          </a:p>
          <a:p>
            <a:pPr>
              <a:buFont typeface="Wingdings" pitchFamily="2" charset="2"/>
              <a:buChar char="q"/>
            </a:pPr>
            <a:r>
              <a:rPr lang="en-US" sz="4000" dirty="0" smtClean="0"/>
              <a:t> condition</a:t>
            </a:r>
          </a:p>
          <a:p>
            <a:pPr>
              <a:buFont typeface="Wingdings" pitchFamily="2" charset="2"/>
              <a:buChar char="q"/>
            </a:pPr>
            <a:r>
              <a:rPr lang="en-US" sz="4000" dirty="0" smtClean="0"/>
              <a:t> contrast</a:t>
            </a:r>
          </a:p>
          <a:p>
            <a:pPr>
              <a:buFont typeface="Wingdings" pitchFamily="2" charset="2"/>
              <a:buChar char="q"/>
            </a:pPr>
            <a:r>
              <a:rPr lang="en-US" sz="4000" dirty="0" smtClean="0"/>
              <a:t> comparison</a:t>
            </a:r>
          </a:p>
          <a:p>
            <a:pPr>
              <a:buFont typeface="Wingdings" pitchFamily="2" charset="2"/>
              <a:buChar char="q"/>
            </a:pPr>
            <a:r>
              <a:rPr lang="en-US" sz="4000" dirty="0" smtClean="0"/>
              <a:t> juxtaposition</a:t>
            </a:r>
          </a:p>
          <a:p>
            <a:pPr>
              <a:buFont typeface="Wingdings" pitchFamily="2" charset="2"/>
              <a:buChar char="q"/>
            </a:pPr>
            <a:r>
              <a:rPr lang="en-US" sz="4000" dirty="0" smtClean="0"/>
              <a:t> challenge</a:t>
            </a:r>
          </a:p>
        </p:txBody>
      </p:sp>
      <p:sp>
        <p:nvSpPr>
          <p:cNvPr id="10" name="TextBox 9"/>
          <p:cNvSpPr txBox="1"/>
          <p:nvPr/>
        </p:nvSpPr>
        <p:spPr>
          <a:xfrm>
            <a:off x="4572000" y="2708920"/>
            <a:ext cx="3384376" cy="1754326"/>
          </a:xfrm>
          <a:prstGeom prst="rect">
            <a:avLst/>
          </a:prstGeom>
          <a:noFill/>
        </p:spPr>
        <p:txBody>
          <a:bodyPr wrap="square" rtlCol="0">
            <a:spAutoFit/>
          </a:bodyPr>
          <a:lstStyle/>
          <a:p>
            <a:pPr algn="ctr"/>
            <a:r>
              <a:rPr lang="en-US" sz="3600" b="1" dirty="0" smtClean="0"/>
              <a:t>What is easier to spot in the text of our essay?</a:t>
            </a:r>
            <a:endParaRPr lang="ru-RU" sz="3600" b="1" dirty="0"/>
          </a:p>
        </p:txBody>
      </p:sp>
      <p:pic>
        <p:nvPicPr>
          <p:cNvPr id="11" name="Picture 2" descr="http://upload.wikimedia.org/wikipedia/commons/thumb/0/02/Vraagteken.svg/1000px-Vraagteken.svg.png"/>
          <p:cNvPicPr>
            <a:picLocks noChangeAspect="1" noChangeArrowheads="1"/>
          </p:cNvPicPr>
          <p:nvPr/>
        </p:nvPicPr>
        <p:blipFill>
          <a:blip r:embed="rId3" cstate="print"/>
          <a:srcRect/>
          <a:stretch>
            <a:fillRect/>
          </a:stretch>
        </p:blipFill>
        <p:spPr bwMode="auto">
          <a:xfrm>
            <a:off x="8316416" y="3140968"/>
            <a:ext cx="430670" cy="720080"/>
          </a:xfrm>
          <a:prstGeom prst="rect">
            <a:avLst/>
          </a:prstGeom>
          <a:noFill/>
        </p:spPr>
      </p:pic>
      <p:sp>
        <p:nvSpPr>
          <p:cNvPr id="6" name="TextBox 5"/>
          <p:cNvSpPr txBox="1"/>
          <p:nvPr/>
        </p:nvSpPr>
        <p:spPr>
          <a:xfrm>
            <a:off x="4283968" y="4437112"/>
            <a:ext cx="4207498" cy="1477328"/>
          </a:xfrm>
          <a:prstGeom prst="rect">
            <a:avLst/>
          </a:prstGeom>
          <a:noFill/>
        </p:spPr>
        <p:txBody>
          <a:bodyPr wrap="none" rtlCol="0">
            <a:spAutoFit/>
          </a:bodyPr>
          <a:lstStyle/>
          <a:p>
            <a:r>
              <a:rPr lang="ru-RU" dirty="0" smtClean="0"/>
              <a:t>Начиная с этого слайда и далее следуют </a:t>
            </a:r>
          </a:p>
          <a:p>
            <a:r>
              <a:rPr lang="ru-RU" dirty="0" smtClean="0"/>
              <a:t>примеры использования категорий для</a:t>
            </a:r>
          </a:p>
          <a:p>
            <a:r>
              <a:rPr lang="ru-RU" dirty="0" smtClean="0"/>
              <a:t>чтения текста с целью постижения его</a:t>
            </a:r>
          </a:p>
          <a:p>
            <a:r>
              <a:rPr lang="ru-RU" dirty="0" smtClean="0"/>
              <a:t>синтаксической структуры и ее связи с </a:t>
            </a:r>
          </a:p>
          <a:p>
            <a:r>
              <a:rPr lang="ru-RU" dirty="0" smtClean="0"/>
              <a:t>риторикой высказывания.</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dirty="0" smtClean="0"/>
              <a:t> </a:t>
            </a:r>
            <a:r>
              <a:rPr lang="en-US" sz="4000" b="1" dirty="0" smtClean="0"/>
              <a:t>contrast</a:t>
            </a:r>
          </a:p>
        </p:txBody>
      </p:sp>
      <p:pic>
        <p:nvPicPr>
          <p:cNvPr id="6"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7" name="TextBox 6"/>
          <p:cNvSpPr txBox="1"/>
          <p:nvPr/>
        </p:nvSpPr>
        <p:spPr>
          <a:xfrm>
            <a:off x="971600" y="1412776"/>
            <a:ext cx="4320480" cy="461665"/>
          </a:xfrm>
          <a:prstGeom prst="rect">
            <a:avLst/>
          </a:prstGeom>
          <a:noFill/>
        </p:spPr>
        <p:txBody>
          <a:bodyPr wrap="square" rtlCol="0">
            <a:spAutoFit/>
          </a:bodyPr>
          <a:lstStyle/>
          <a:p>
            <a:r>
              <a:rPr lang="en-US" sz="2400" b="1" dirty="0" smtClean="0"/>
              <a:t>Examples in the text</a:t>
            </a:r>
            <a:endParaRPr lang="ru-RU" sz="2400" b="1" dirty="0"/>
          </a:p>
        </p:txBody>
      </p:sp>
      <p:sp>
        <p:nvSpPr>
          <p:cNvPr id="8" name="Прямоугольник 7"/>
          <p:cNvSpPr/>
          <p:nvPr/>
        </p:nvSpPr>
        <p:spPr>
          <a:xfrm>
            <a:off x="971600" y="2060848"/>
            <a:ext cx="7920880" cy="2062103"/>
          </a:xfrm>
          <a:prstGeom prst="rect">
            <a:avLst/>
          </a:prstGeom>
        </p:spPr>
        <p:txBody>
          <a:bodyPr wrap="square">
            <a:spAutoFit/>
          </a:bodyPr>
          <a:lstStyle/>
          <a:p>
            <a:r>
              <a:rPr lang="en-US" sz="3200" dirty="0" smtClean="0"/>
              <a:t>While the teachers of </a:t>
            </a:r>
            <a:r>
              <a:rPr lang="en-US" sz="3200" b="1" u="sng" dirty="0" smtClean="0"/>
              <a:t>previous generations were able</a:t>
            </a:r>
            <a:r>
              <a:rPr lang="en-US" sz="3200" dirty="0" smtClean="0"/>
              <a:t> to maintain order through the use of corporal punishment, such methods are </a:t>
            </a:r>
            <a:r>
              <a:rPr lang="en-US" sz="3200" b="1" u="sng" dirty="0" smtClean="0"/>
              <a:t>no longer permitted</a:t>
            </a:r>
            <a:r>
              <a:rPr lang="en-US" sz="3200" dirty="0" smtClean="0"/>
              <a:t>.</a:t>
            </a:r>
            <a:endParaRPr lang="ru-RU" sz="3200" dirty="0"/>
          </a:p>
        </p:txBody>
      </p:sp>
      <p:sp>
        <p:nvSpPr>
          <p:cNvPr id="9" name="TextBox 8"/>
          <p:cNvSpPr txBox="1"/>
          <p:nvPr/>
        </p:nvSpPr>
        <p:spPr>
          <a:xfrm>
            <a:off x="539552" y="4365104"/>
            <a:ext cx="7964488" cy="646331"/>
          </a:xfrm>
          <a:prstGeom prst="rect">
            <a:avLst/>
          </a:prstGeom>
          <a:noFill/>
        </p:spPr>
        <p:txBody>
          <a:bodyPr wrap="none" rtlCol="0">
            <a:spAutoFit/>
          </a:bodyPr>
          <a:lstStyle/>
          <a:p>
            <a:r>
              <a:rPr lang="ru-RU" dirty="0" smtClean="0"/>
              <a:t>Один из наиболее удобных способов начать сочинение путем сравнения того,</a:t>
            </a:r>
          </a:p>
          <a:p>
            <a:r>
              <a:rPr lang="ru-RU" dirty="0" smtClean="0"/>
              <a:t>что «было» с тем, что имеем на «сегодняшний день».</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dirty="0" smtClean="0"/>
              <a:t> </a:t>
            </a:r>
            <a:r>
              <a:rPr lang="en-US" sz="4000" b="1" dirty="0" smtClean="0"/>
              <a:t>evaluation</a:t>
            </a:r>
          </a:p>
        </p:txBody>
      </p:sp>
      <p:pic>
        <p:nvPicPr>
          <p:cNvPr id="6"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7" name="TextBox 6"/>
          <p:cNvSpPr txBox="1"/>
          <p:nvPr/>
        </p:nvSpPr>
        <p:spPr>
          <a:xfrm>
            <a:off x="971600" y="980728"/>
            <a:ext cx="4320480" cy="461665"/>
          </a:xfrm>
          <a:prstGeom prst="rect">
            <a:avLst/>
          </a:prstGeom>
          <a:noFill/>
        </p:spPr>
        <p:txBody>
          <a:bodyPr wrap="square" rtlCol="0">
            <a:spAutoFit/>
          </a:bodyPr>
          <a:lstStyle/>
          <a:p>
            <a:r>
              <a:rPr lang="en-US" sz="2400" b="1" dirty="0" smtClean="0"/>
              <a:t>Examples in the text</a:t>
            </a:r>
            <a:endParaRPr lang="ru-RU" sz="2400" b="1" dirty="0"/>
          </a:p>
        </p:txBody>
      </p:sp>
      <p:sp>
        <p:nvSpPr>
          <p:cNvPr id="8" name="Прямоугольник 7"/>
          <p:cNvSpPr/>
          <p:nvPr/>
        </p:nvSpPr>
        <p:spPr>
          <a:xfrm>
            <a:off x="971600" y="1556792"/>
            <a:ext cx="7920880" cy="5078313"/>
          </a:xfrm>
          <a:prstGeom prst="rect">
            <a:avLst/>
          </a:prstGeom>
        </p:spPr>
        <p:txBody>
          <a:bodyPr wrap="square">
            <a:spAutoFit/>
          </a:bodyPr>
          <a:lstStyle/>
          <a:p>
            <a:pPr>
              <a:buFont typeface="Wingdings" pitchFamily="2" charset="2"/>
              <a:buChar char="ü"/>
            </a:pPr>
            <a:r>
              <a:rPr lang="en-GB" sz="3200" dirty="0" smtClean="0"/>
              <a:t>The resultant </a:t>
            </a:r>
            <a:r>
              <a:rPr lang="en-US" sz="3200" dirty="0" err="1" smtClean="0"/>
              <a:t>misbehaviour</a:t>
            </a:r>
            <a:r>
              <a:rPr lang="en-US" sz="3200" dirty="0" smtClean="0"/>
              <a:t> and inattention on the part of students </a:t>
            </a:r>
            <a:r>
              <a:rPr lang="en-US" sz="3200" b="1" u="sng" dirty="0" smtClean="0"/>
              <a:t>seriously undermines the learning process</a:t>
            </a:r>
            <a:r>
              <a:rPr lang="en-US" sz="3200" dirty="0" smtClean="0"/>
              <a:t>.</a:t>
            </a:r>
          </a:p>
          <a:p>
            <a:pPr>
              <a:buFont typeface="Wingdings" pitchFamily="2" charset="2"/>
              <a:buChar char="ü"/>
            </a:pPr>
            <a:endParaRPr lang="en-US" dirty="0" smtClean="0"/>
          </a:p>
          <a:p>
            <a:pPr>
              <a:buFont typeface="Wingdings" pitchFamily="2" charset="2"/>
              <a:buChar char="ü"/>
            </a:pPr>
            <a:r>
              <a:rPr lang="en-GB" sz="3200" dirty="0" smtClean="0"/>
              <a:t>Admittedly, </a:t>
            </a:r>
            <a:r>
              <a:rPr lang="en-US" sz="3200" dirty="0" smtClean="0"/>
              <a:t>there are </a:t>
            </a:r>
            <a:r>
              <a:rPr lang="en-US" sz="3200" b="1" u="sng" dirty="0" smtClean="0"/>
              <a:t>numerous alternatives</a:t>
            </a:r>
            <a:r>
              <a:rPr lang="en-US" sz="3200" dirty="0" smtClean="0"/>
              <a:t> to corporal punishment, which is </a:t>
            </a:r>
            <a:r>
              <a:rPr lang="en-US" sz="3200" b="1" u="sng" dirty="0" smtClean="0"/>
              <a:t>frowned upon by many</a:t>
            </a:r>
            <a:r>
              <a:rPr lang="en-US" sz="3200" dirty="0" smtClean="0"/>
              <a:t> these days.</a:t>
            </a:r>
          </a:p>
          <a:p>
            <a:pPr>
              <a:buFont typeface="Wingdings" pitchFamily="2" charset="2"/>
              <a:buChar char="ü"/>
            </a:pPr>
            <a:endParaRPr lang="en-US" dirty="0" smtClean="0"/>
          </a:p>
          <a:p>
            <a:pPr>
              <a:buFont typeface="Wingdings" pitchFamily="2" charset="2"/>
              <a:buChar char="ü"/>
            </a:pPr>
            <a:r>
              <a:rPr lang="en-US" sz="3200" dirty="0" smtClean="0"/>
              <a:t>Solutions such as the reintroduction of corporal punishment </a:t>
            </a:r>
            <a:r>
              <a:rPr lang="en-US" sz="3200" b="1" u="sng" dirty="0" smtClean="0"/>
              <a:t>would be problematic</a:t>
            </a:r>
            <a:r>
              <a:rPr lang="en-US" sz="3200" dirty="0" smtClean="0"/>
              <a:t> in themselves.</a:t>
            </a:r>
            <a:endParaRPr lang="ru-RU" sz="3200" dirty="0"/>
          </a:p>
        </p:txBody>
      </p:sp>
      <p:sp>
        <p:nvSpPr>
          <p:cNvPr id="9" name="TextBox 8"/>
          <p:cNvSpPr txBox="1"/>
          <p:nvPr/>
        </p:nvSpPr>
        <p:spPr>
          <a:xfrm>
            <a:off x="3617364" y="332656"/>
            <a:ext cx="4122988" cy="1200329"/>
          </a:xfrm>
          <a:prstGeom prst="rect">
            <a:avLst/>
          </a:prstGeom>
          <a:noFill/>
        </p:spPr>
        <p:txBody>
          <a:bodyPr wrap="none" rtlCol="0">
            <a:spAutoFit/>
          </a:bodyPr>
          <a:lstStyle/>
          <a:p>
            <a:r>
              <a:rPr lang="ru-RU" dirty="0" smtClean="0"/>
              <a:t>Любой грамотный академический текст</a:t>
            </a:r>
          </a:p>
          <a:p>
            <a:r>
              <a:rPr lang="ru-RU" dirty="0" smtClean="0"/>
              <a:t>(не только эссе), требует, чтобы в нем</a:t>
            </a:r>
          </a:p>
          <a:p>
            <a:r>
              <a:rPr lang="ru-RU" dirty="0" smtClean="0"/>
              <a:t>происходила </a:t>
            </a:r>
            <a:r>
              <a:rPr lang="ru-RU" b="1" dirty="0" smtClean="0"/>
              <a:t>оценка</a:t>
            </a:r>
            <a:r>
              <a:rPr lang="ru-RU" dirty="0" smtClean="0"/>
              <a:t> высказываемых</a:t>
            </a:r>
          </a:p>
          <a:p>
            <a:r>
              <a:rPr lang="ru-RU" dirty="0" smtClean="0"/>
              <a:t>автором идей.</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dirty="0" smtClean="0"/>
              <a:t> </a:t>
            </a:r>
            <a:r>
              <a:rPr lang="en-US" sz="4000" b="1" dirty="0" smtClean="0"/>
              <a:t>condition</a:t>
            </a:r>
          </a:p>
        </p:txBody>
      </p:sp>
      <p:pic>
        <p:nvPicPr>
          <p:cNvPr id="6"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7" name="TextBox 6"/>
          <p:cNvSpPr txBox="1"/>
          <p:nvPr/>
        </p:nvSpPr>
        <p:spPr>
          <a:xfrm>
            <a:off x="971600" y="836712"/>
            <a:ext cx="4320480" cy="461665"/>
          </a:xfrm>
          <a:prstGeom prst="rect">
            <a:avLst/>
          </a:prstGeom>
          <a:noFill/>
        </p:spPr>
        <p:txBody>
          <a:bodyPr wrap="square" rtlCol="0">
            <a:spAutoFit/>
          </a:bodyPr>
          <a:lstStyle/>
          <a:p>
            <a:r>
              <a:rPr lang="en-US" sz="2400" b="1" dirty="0" smtClean="0"/>
              <a:t>Examples in the text</a:t>
            </a:r>
            <a:endParaRPr lang="ru-RU" sz="2400" b="1" dirty="0"/>
          </a:p>
        </p:txBody>
      </p:sp>
      <p:sp>
        <p:nvSpPr>
          <p:cNvPr id="8" name="Прямоугольник 7"/>
          <p:cNvSpPr/>
          <p:nvPr/>
        </p:nvSpPr>
        <p:spPr>
          <a:xfrm>
            <a:off x="899592" y="1519619"/>
            <a:ext cx="7920880" cy="5293757"/>
          </a:xfrm>
          <a:prstGeom prst="rect">
            <a:avLst/>
          </a:prstGeom>
        </p:spPr>
        <p:txBody>
          <a:bodyPr wrap="square">
            <a:spAutoFit/>
          </a:bodyPr>
          <a:lstStyle/>
          <a:p>
            <a:pPr>
              <a:buFont typeface="Wingdings" pitchFamily="2" charset="2"/>
              <a:buChar char="ü"/>
            </a:pPr>
            <a:r>
              <a:rPr lang="en-GB" sz="3200" b="1" u="sng" dirty="0" smtClean="0"/>
              <a:t>If </a:t>
            </a:r>
            <a:r>
              <a:rPr lang="en-GB" sz="3200" dirty="0" smtClean="0"/>
              <a:t>educational </a:t>
            </a:r>
            <a:r>
              <a:rPr lang="en-US" sz="3200" dirty="0" smtClean="0"/>
              <a:t>standards are to be raised, therefore, it is crucial that </a:t>
            </a:r>
            <a:r>
              <a:rPr lang="en-US" sz="3200" b="1" u="sng" dirty="0" smtClean="0"/>
              <a:t>classroom discipline be restored.</a:t>
            </a:r>
          </a:p>
          <a:p>
            <a:pPr>
              <a:buFont typeface="Wingdings" pitchFamily="2" charset="2"/>
              <a:buChar char="ü"/>
            </a:pPr>
            <a:endParaRPr lang="en-US" b="1" u="sng" dirty="0" smtClean="0"/>
          </a:p>
          <a:p>
            <a:pPr>
              <a:buFont typeface="Wingdings" pitchFamily="2" charset="2"/>
              <a:buChar char="ü"/>
            </a:pPr>
            <a:r>
              <a:rPr lang="en-US" sz="3200" b="1" u="sng" dirty="0" smtClean="0"/>
              <a:t>The more time</a:t>
            </a:r>
            <a:r>
              <a:rPr lang="en-US" sz="3200" dirty="0" smtClean="0"/>
              <a:t> a student spends learning how to paint, for instance, </a:t>
            </a:r>
            <a:r>
              <a:rPr lang="en-US" sz="3200" b="1" u="sng" dirty="0" smtClean="0"/>
              <a:t>the less time</a:t>
            </a:r>
            <a:r>
              <a:rPr lang="en-US" sz="3200" dirty="0" smtClean="0"/>
              <a:t> they spend learning </a:t>
            </a:r>
            <a:r>
              <a:rPr lang="en-GB" sz="3200" dirty="0" smtClean="0"/>
              <a:t>how to read.</a:t>
            </a:r>
          </a:p>
          <a:p>
            <a:pPr>
              <a:buFont typeface="Wingdings" pitchFamily="2" charset="2"/>
              <a:buChar char="ü"/>
            </a:pPr>
            <a:endParaRPr lang="en-GB" sz="2800" dirty="0" smtClean="0"/>
          </a:p>
          <a:p>
            <a:pPr>
              <a:buFont typeface="Wingdings" pitchFamily="2" charset="2"/>
              <a:buChar char="ü"/>
            </a:pPr>
            <a:r>
              <a:rPr lang="en-US" sz="3200" b="1" u="sng" dirty="0" smtClean="0"/>
              <a:t>In order to</a:t>
            </a:r>
            <a:r>
              <a:rPr lang="en-US" sz="3200" dirty="0" smtClean="0"/>
              <a:t> improve educational outcomes, therefore, </a:t>
            </a:r>
            <a:r>
              <a:rPr lang="en-US" sz="3200" b="1" u="sng" dirty="0" smtClean="0"/>
              <a:t>we must ensure </a:t>
            </a:r>
            <a:r>
              <a:rPr lang="en-US" sz="3200" dirty="0" smtClean="0"/>
              <a:t>that core subjects are </a:t>
            </a:r>
            <a:r>
              <a:rPr lang="en-GB" sz="3200" dirty="0" smtClean="0"/>
              <a:t>not neglected.</a:t>
            </a:r>
            <a:endParaRPr lang="ru-RU" sz="3200" dirty="0"/>
          </a:p>
        </p:txBody>
      </p:sp>
      <p:sp>
        <p:nvSpPr>
          <p:cNvPr id="9" name="TextBox 8"/>
          <p:cNvSpPr txBox="1"/>
          <p:nvPr/>
        </p:nvSpPr>
        <p:spPr>
          <a:xfrm>
            <a:off x="3203848" y="332656"/>
            <a:ext cx="4958217" cy="1477328"/>
          </a:xfrm>
          <a:prstGeom prst="rect">
            <a:avLst/>
          </a:prstGeom>
          <a:noFill/>
        </p:spPr>
        <p:txBody>
          <a:bodyPr wrap="none" rtlCol="0">
            <a:spAutoFit/>
          </a:bodyPr>
          <a:lstStyle/>
          <a:p>
            <a:r>
              <a:rPr lang="ru-RU" dirty="0" smtClean="0"/>
              <a:t>«Условия» всегда сопутствуют оценке любой</a:t>
            </a:r>
          </a:p>
          <a:p>
            <a:r>
              <a:rPr lang="ru-RU" dirty="0" smtClean="0"/>
              <a:t>проблемной ситуации (и не всегда переда-</a:t>
            </a:r>
          </a:p>
          <a:p>
            <a:r>
              <a:rPr lang="ru-RU" dirty="0" err="1" smtClean="0"/>
              <a:t>ются</a:t>
            </a:r>
            <a:r>
              <a:rPr lang="ru-RU" dirty="0" smtClean="0"/>
              <a:t> при помощи злополучных </a:t>
            </a:r>
            <a:r>
              <a:rPr lang="en-US" dirty="0" smtClean="0"/>
              <a:t>Conditionals</a:t>
            </a:r>
            <a:r>
              <a:rPr lang="ru-RU" dirty="0" smtClean="0"/>
              <a:t>)</a:t>
            </a:r>
            <a:r>
              <a:rPr lang="en-US" dirty="0" smtClean="0"/>
              <a:t>.</a:t>
            </a:r>
          </a:p>
          <a:p>
            <a:r>
              <a:rPr lang="ru-RU" dirty="0" smtClean="0"/>
              <a:t>Здесь мы видим, что «условие» требует особого</a:t>
            </a:r>
          </a:p>
          <a:p>
            <a:r>
              <a:rPr lang="ru-RU" dirty="0" smtClean="0"/>
              <a:t>синтаксиса.</a:t>
            </a:r>
            <a:endParaRPr lang="ru-RU" dirty="0"/>
          </a:p>
        </p:txBody>
      </p:sp>
      <p:sp>
        <p:nvSpPr>
          <p:cNvPr id="10" name="TextBox 9"/>
          <p:cNvSpPr txBox="1"/>
          <p:nvPr/>
        </p:nvSpPr>
        <p:spPr>
          <a:xfrm>
            <a:off x="4067944" y="6165304"/>
            <a:ext cx="4800353" cy="369332"/>
          </a:xfrm>
          <a:prstGeom prst="rect">
            <a:avLst/>
          </a:prstGeom>
          <a:noFill/>
        </p:spPr>
        <p:txBody>
          <a:bodyPr wrap="none" rtlCol="0">
            <a:spAutoFit/>
          </a:bodyPr>
          <a:lstStyle/>
          <a:p>
            <a:r>
              <a:rPr lang="ru-RU" dirty="0" smtClean="0"/>
              <a:t>Здесь условие передано «придаточным цели».</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b="1" dirty="0" smtClean="0"/>
              <a:t> juxtaposition</a:t>
            </a:r>
          </a:p>
        </p:txBody>
      </p:sp>
      <p:sp>
        <p:nvSpPr>
          <p:cNvPr id="10" name="TextBox 9"/>
          <p:cNvSpPr txBox="1"/>
          <p:nvPr/>
        </p:nvSpPr>
        <p:spPr>
          <a:xfrm>
            <a:off x="1331640" y="2132856"/>
            <a:ext cx="7128792" cy="3970318"/>
          </a:xfrm>
          <a:prstGeom prst="rect">
            <a:avLst/>
          </a:prstGeom>
          <a:noFill/>
        </p:spPr>
        <p:txBody>
          <a:bodyPr wrap="square" rtlCol="0">
            <a:spAutoFit/>
          </a:bodyPr>
          <a:lstStyle/>
          <a:p>
            <a:pPr>
              <a:buFont typeface="Wingdings" pitchFamily="2" charset="2"/>
              <a:buChar char="ü"/>
            </a:pPr>
            <a:r>
              <a:rPr lang="en-US" sz="3600" b="1" dirty="0" smtClean="0"/>
              <a:t>From my perspective</a:t>
            </a:r>
            <a:r>
              <a:rPr lang="en-US" sz="3600" dirty="0" smtClean="0"/>
              <a:t>, one of the most significant obstacles…</a:t>
            </a:r>
            <a:r>
              <a:rPr lang="en-GB" sz="3600" dirty="0" smtClean="0"/>
              <a:t> is lack of discipline.</a:t>
            </a:r>
            <a:endParaRPr lang="en-US" sz="3600" dirty="0" smtClean="0"/>
          </a:p>
          <a:p>
            <a:pPr>
              <a:buFont typeface="Wingdings" pitchFamily="2" charset="2"/>
              <a:buChar char="ü"/>
            </a:pPr>
            <a:endParaRPr lang="en-US" sz="3600" b="1" dirty="0" smtClean="0"/>
          </a:p>
          <a:p>
            <a:pPr>
              <a:buFont typeface="Wingdings" pitchFamily="2" charset="2"/>
              <a:buChar char="ü"/>
            </a:pPr>
            <a:r>
              <a:rPr lang="en-GB" sz="3600" b="1" dirty="0" smtClean="0"/>
              <a:t>Another major contributing factor</a:t>
            </a:r>
            <a:r>
              <a:rPr lang="en-GB" sz="3600" dirty="0" smtClean="0"/>
              <a:t>... is the undue </a:t>
            </a:r>
            <a:r>
              <a:rPr lang="en-US" sz="3600" dirty="0" smtClean="0"/>
              <a:t>attention that many schools give to “soft” subjects.</a:t>
            </a:r>
            <a:endParaRPr lang="ru-RU" sz="3600" b="1" dirty="0"/>
          </a:p>
        </p:txBody>
      </p:sp>
      <p:pic>
        <p:nvPicPr>
          <p:cNvPr id="7"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8" name="TextBox 7"/>
          <p:cNvSpPr txBox="1"/>
          <p:nvPr/>
        </p:nvSpPr>
        <p:spPr>
          <a:xfrm>
            <a:off x="971600" y="1412776"/>
            <a:ext cx="4320480" cy="461665"/>
          </a:xfrm>
          <a:prstGeom prst="rect">
            <a:avLst/>
          </a:prstGeom>
          <a:noFill/>
        </p:spPr>
        <p:txBody>
          <a:bodyPr wrap="square" rtlCol="0">
            <a:spAutoFit/>
          </a:bodyPr>
          <a:lstStyle/>
          <a:p>
            <a:r>
              <a:rPr lang="en-US" sz="2400" b="1" dirty="0" smtClean="0"/>
              <a:t>Two paragraphs are juxtaposed</a:t>
            </a:r>
            <a:endParaRPr lang="ru-RU" sz="2400" b="1" dirty="0"/>
          </a:p>
        </p:txBody>
      </p:sp>
      <p:sp>
        <p:nvSpPr>
          <p:cNvPr id="6" name="TextBox 5"/>
          <p:cNvSpPr txBox="1"/>
          <p:nvPr/>
        </p:nvSpPr>
        <p:spPr>
          <a:xfrm>
            <a:off x="323528" y="3645024"/>
            <a:ext cx="8496944" cy="923330"/>
          </a:xfrm>
          <a:prstGeom prst="rect">
            <a:avLst/>
          </a:prstGeom>
          <a:noFill/>
        </p:spPr>
        <p:txBody>
          <a:bodyPr wrap="square" rtlCol="0">
            <a:spAutoFit/>
          </a:bodyPr>
          <a:lstStyle/>
          <a:p>
            <a:r>
              <a:rPr lang="ru-RU" dirty="0" smtClean="0"/>
              <a:t>В предложенном участникам эссе «</a:t>
            </a:r>
            <a:r>
              <a:rPr lang="ru-RU" dirty="0" err="1" smtClean="0"/>
              <a:t>соположены</a:t>
            </a:r>
            <a:r>
              <a:rPr lang="ru-RU" dirty="0" smtClean="0"/>
              <a:t>» были только аспекты</a:t>
            </a:r>
          </a:p>
          <a:p>
            <a:r>
              <a:rPr lang="ru-RU" dirty="0" smtClean="0"/>
              <a:t>одной проблемы, уместившиеся в двух разных абзацах. Соположение не подразумевает сравнения или противопоставления.</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dirty="0" smtClean="0"/>
              <a:t> </a:t>
            </a:r>
            <a:r>
              <a:rPr lang="en-US" sz="4000" b="1" dirty="0" smtClean="0"/>
              <a:t>concession #1</a:t>
            </a:r>
          </a:p>
        </p:txBody>
      </p:sp>
      <p:sp>
        <p:nvSpPr>
          <p:cNvPr id="10" name="TextBox 9"/>
          <p:cNvSpPr txBox="1"/>
          <p:nvPr/>
        </p:nvSpPr>
        <p:spPr>
          <a:xfrm>
            <a:off x="971600" y="2078846"/>
            <a:ext cx="7920880" cy="2862322"/>
          </a:xfrm>
          <a:prstGeom prst="rect">
            <a:avLst/>
          </a:prstGeom>
          <a:noFill/>
        </p:spPr>
        <p:txBody>
          <a:bodyPr wrap="square" rtlCol="0">
            <a:spAutoFit/>
          </a:bodyPr>
          <a:lstStyle/>
          <a:p>
            <a:r>
              <a:rPr lang="en-US" sz="3600" b="1" u="sng" dirty="0" smtClean="0"/>
              <a:t>Interesting</a:t>
            </a:r>
            <a:r>
              <a:rPr lang="en-US" sz="3600" dirty="0" smtClean="0"/>
              <a:t> though they may be,</a:t>
            </a:r>
          </a:p>
          <a:p>
            <a:r>
              <a:rPr lang="en-US" sz="3600" dirty="0" smtClean="0"/>
              <a:t>these subjects simply serve to </a:t>
            </a:r>
            <a:r>
              <a:rPr lang="en-US" sz="3600" b="1" u="sng" dirty="0" smtClean="0"/>
              <a:t>distract</a:t>
            </a:r>
            <a:r>
              <a:rPr lang="en-US" sz="3600" dirty="0" smtClean="0"/>
              <a:t> students from more important and practical subjects like mathematics</a:t>
            </a:r>
          </a:p>
          <a:p>
            <a:r>
              <a:rPr lang="en-GB" sz="3600" dirty="0" smtClean="0"/>
              <a:t>and English.</a:t>
            </a:r>
            <a:endParaRPr lang="ru-RU" sz="3600" b="1" dirty="0"/>
          </a:p>
        </p:txBody>
      </p:sp>
      <p:pic>
        <p:nvPicPr>
          <p:cNvPr id="7"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8" name="TextBox 7"/>
          <p:cNvSpPr txBox="1"/>
          <p:nvPr/>
        </p:nvSpPr>
        <p:spPr>
          <a:xfrm>
            <a:off x="971600" y="1412776"/>
            <a:ext cx="4320480" cy="461665"/>
          </a:xfrm>
          <a:prstGeom prst="rect">
            <a:avLst/>
          </a:prstGeom>
          <a:noFill/>
        </p:spPr>
        <p:txBody>
          <a:bodyPr wrap="square" rtlCol="0">
            <a:spAutoFit/>
          </a:bodyPr>
          <a:lstStyle/>
          <a:p>
            <a:r>
              <a:rPr lang="en-US" sz="2400" b="1" dirty="0" smtClean="0"/>
              <a:t>Example from the text</a:t>
            </a:r>
            <a:endParaRPr lang="ru-RU" sz="2400" b="1" dirty="0"/>
          </a:p>
        </p:txBody>
      </p:sp>
      <p:sp>
        <p:nvSpPr>
          <p:cNvPr id="6" name="TextBox 5"/>
          <p:cNvSpPr txBox="1"/>
          <p:nvPr/>
        </p:nvSpPr>
        <p:spPr>
          <a:xfrm>
            <a:off x="323528" y="5013176"/>
            <a:ext cx="8719951" cy="923330"/>
          </a:xfrm>
          <a:prstGeom prst="rect">
            <a:avLst/>
          </a:prstGeom>
          <a:noFill/>
        </p:spPr>
        <p:txBody>
          <a:bodyPr wrap="none" rtlCol="0">
            <a:spAutoFit/>
          </a:bodyPr>
          <a:lstStyle/>
          <a:p>
            <a:r>
              <a:rPr lang="ru-RU" dirty="0" smtClean="0"/>
              <a:t>Существуют так называемые </a:t>
            </a:r>
            <a:r>
              <a:rPr lang="en-US" dirty="0" smtClean="0"/>
              <a:t>concessive clauses, </a:t>
            </a:r>
            <a:r>
              <a:rPr lang="ru-RU" dirty="0" smtClean="0"/>
              <a:t>которые обычно строятся при помощи</a:t>
            </a:r>
          </a:p>
          <a:p>
            <a:r>
              <a:rPr lang="en-US" dirty="0" smtClean="0"/>
              <a:t>while, whereas, as long as </a:t>
            </a:r>
            <a:r>
              <a:rPr lang="ru-RU" dirty="0" smtClean="0"/>
              <a:t>и тому подобных конструкций, однако, здесь </a:t>
            </a:r>
            <a:r>
              <a:rPr lang="en-US" dirty="0" smtClean="0"/>
              <a:t>concession </a:t>
            </a:r>
            <a:endParaRPr lang="ru-RU" dirty="0" smtClean="0"/>
          </a:p>
          <a:p>
            <a:r>
              <a:rPr lang="ru-RU" dirty="0" smtClean="0"/>
              <a:t>передана другими средствами.</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dirty="0" smtClean="0"/>
              <a:t> </a:t>
            </a:r>
            <a:r>
              <a:rPr lang="en-US" sz="4000" b="1" dirty="0" smtClean="0"/>
              <a:t>concession #2</a:t>
            </a:r>
          </a:p>
        </p:txBody>
      </p:sp>
      <p:sp>
        <p:nvSpPr>
          <p:cNvPr id="10" name="TextBox 9"/>
          <p:cNvSpPr txBox="1"/>
          <p:nvPr/>
        </p:nvSpPr>
        <p:spPr>
          <a:xfrm>
            <a:off x="683568" y="2588711"/>
            <a:ext cx="7920880" cy="1200329"/>
          </a:xfrm>
          <a:prstGeom prst="rect">
            <a:avLst/>
          </a:prstGeom>
          <a:noFill/>
        </p:spPr>
        <p:txBody>
          <a:bodyPr wrap="square" rtlCol="0">
            <a:spAutoFit/>
          </a:bodyPr>
          <a:lstStyle/>
          <a:p>
            <a:pPr algn="ctr"/>
            <a:r>
              <a:rPr lang="en-US" sz="3600" dirty="0" smtClean="0"/>
              <a:t>In reality, </a:t>
            </a:r>
            <a:r>
              <a:rPr lang="en-US" sz="3600" b="1" u="sng" dirty="0" smtClean="0"/>
              <a:t>of course</a:t>
            </a:r>
            <a:r>
              <a:rPr lang="en-US" sz="3600" dirty="0" smtClean="0"/>
              <a:t>, this is a vast </a:t>
            </a:r>
            <a:r>
              <a:rPr lang="en-US" sz="3600" b="1" u="sng" dirty="0" smtClean="0"/>
              <a:t>oversimplification</a:t>
            </a:r>
            <a:r>
              <a:rPr lang="en-US" sz="3600" dirty="0" smtClean="0"/>
              <a:t> </a:t>
            </a:r>
            <a:r>
              <a:rPr lang="en-GB" sz="3600" dirty="0" smtClean="0"/>
              <a:t>of the issue.</a:t>
            </a:r>
            <a:endParaRPr lang="ru-RU" sz="3600" b="1" dirty="0"/>
          </a:p>
        </p:txBody>
      </p:sp>
      <p:pic>
        <p:nvPicPr>
          <p:cNvPr id="7"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8" name="TextBox 7"/>
          <p:cNvSpPr txBox="1"/>
          <p:nvPr/>
        </p:nvSpPr>
        <p:spPr>
          <a:xfrm>
            <a:off x="971600" y="1412776"/>
            <a:ext cx="4320480" cy="461665"/>
          </a:xfrm>
          <a:prstGeom prst="rect">
            <a:avLst/>
          </a:prstGeom>
          <a:noFill/>
        </p:spPr>
        <p:txBody>
          <a:bodyPr wrap="square" rtlCol="0">
            <a:spAutoFit/>
          </a:bodyPr>
          <a:lstStyle/>
          <a:p>
            <a:r>
              <a:rPr lang="en-US" sz="2400" b="1" dirty="0" smtClean="0"/>
              <a:t>Example from the text</a:t>
            </a:r>
            <a:endParaRPr lang="ru-RU" sz="2400" b="1" dirty="0"/>
          </a:p>
        </p:txBody>
      </p:sp>
      <p:sp>
        <p:nvSpPr>
          <p:cNvPr id="6" name="TextBox 5"/>
          <p:cNvSpPr txBox="1"/>
          <p:nvPr/>
        </p:nvSpPr>
        <p:spPr>
          <a:xfrm>
            <a:off x="2843808" y="4437112"/>
            <a:ext cx="6048672" cy="1384995"/>
          </a:xfrm>
          <a:prstGeom prst="rect">
            <a:avLst/>
          </a:prstGeom>
          <a:noFill/>
        </p:spPr>
        <p:txBody>
          <a:bodyPr wrap="square" rtlCol="0">
            <a:spAutoFit/>
          </a:bodyPr>
          <a:lstStyle/>
          <a:p>
            <a:r>
              <a:rPr lang="en-US" sz="2800" dirty="0" smtClean="0"/>
              <a:t>Concessive sentences and concession as a rhetorical device are very useful for conclusions</a:t>
            </a:r>
            <a:endParaRPr lang="ru-RU" sz="2800" dirty="0"/>
          </a:p>
        </p:txBody>
      </p:sp>
      <p:sp>
        <p:nvSpPr>
          <p:cNvPr id="9" name="TextBox 8"/>
          <p:cNvSpPr txBox="1"/>
          <p:nvPr/>
        </p:nvSpPr>
        <p:spPr>
          <a:xfrm>
            <a:off x="2123728" y="4379620"/>
            <a:ext cx="585417" cy="1569660"/>
          </a:xfrm>
          <a:prstGeom prst="rect">
            <a:avLst/>
          </a:prstGeom>
          <a:noFill/>
        </p:spPr>
        <p:txBody>
          <a:bodyPr wrap="none" rtlCol="0">
            <a:spAutoFit/>
          </a:bodyPr>
          <a:lstStyle/>
          <a:p>
            <a:r>
              <a:rPr lang="en-US" sz="9600" b="1" dirty="0" smtClean="0">
                <a:solidFill>
                  <a:schemeClr val="tx2">
                    <a:lumMod val="60000"/>
                    <a:lumOff val="40000"/>
                  </a:schemeClr>
                </a:solidFill>
              </a:rPr>
              <a:t>!</a:t>
            </a:r>
            <a:endParaRPr lang="ru-RU" b="1" dirty="0">
              <a:solidFill>
                <a:schemeClr val="tx2">
                  <a:lumMod val="60000"/>
                  <a:lumOff val="4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tapestrysb.files.wordpress.com/2013/03/roots2.jpg"/>
          <p:cNvPicPr>
            <a:picLocks noChangeAspect="1" noChangeArrowheads="1"/>
          </p:cNvPicPr>
          <p:nvPr/>
        </p:nvPicPr>
        <p:blipFill>
          <a:blip r:embed="rId3" cstate="print"/>
          <a:srcRect/>
          <a:stretch>
            <a:fillRect/>
          </a:stretch>
        </p:blipFill>
        <p:spPr bwMode="auto">
          <a:xfrm>
            <a:off x="7524328" y="260648"/>
            <a:ext cx="1296144" cy="1558132"/>
          </a:xfrm>
          <a:prstGeom prst="rect">
            <a:avLst/>
          </a:prstGeom>
          <a:noFill/>
        </p:spPr>
      </p:pic>
      <p:sp>
        <p:nvSpPr>
          <p:cNvPr id="4" name="TextBox 3"/>
          <p:cNvSpPr txBox="1"/>
          <p:nvPr/>
        </p:nvSpPr>
        <p:spPr>
          <a:xfrm>
            <a:off x="395536" y="260648"/>
            <a:ext cx="3744416" cy="707886"/>
          </a:xfrm>
          <a:prstGeom prst="rect">
            <a:avLst/>
          </a:prstGeom>
          <a:noFill/>
        </p:spPr>
        <p:txBody>
          <a:bodyPr wrap="square" rtlCol="0">
            <a:spAutoFit/>
          </a:bodyPr>
          <a:lstStyle/>
          <a:p>
            <a:pPr>
              <a:buFont typeface="Wingdings" pitchFamily="2" charset="2"/>
              <a:buChar char="q"/>
            </a:pPr>
            <a:r>
              <a:rPr lang="en-US" sz="4000" dirty="0" smtClean="0"/>
              <a:t> </a:t>
            </a:r>
            <a:r>
              <a:rPr lang="en-US" sz="4000" b="1" dirty="0" smtClean="0"/>
              <a:t>solution</a:t>
            </a:r>
          </a:p>
        </p:txBody>
      </p:sp>
      <p:sp>
        <p:nvSpPr>
          <p:cNvPr id="10" name="TextBox 9"/>
          <p:cNvSpPr txBox="1"/>
          <p:nvPr/>
        </p:nvSpPr>
        <p:spPr>
          <a:xfrm>
            <a:off x="683568" y="1412776"/>
            <a:ext cx="7920880" cy="4524315"/>
          </a:xfrm>
          <a:prstGeom prst="rect">
            <a:avLst/>
          </a:prstGeom>
          <a:noFill/>
        </p:spPr>
        <p:txBody>
          <a:bodyPr wrap="square" rtlCol="0">
            <a:spAutoFit/>
          </a:bodyPr>
          <a:lstStyle/>
          <a:p>
            <a:pPr>
              <a:buFont typeface="Wingdings" pitchFamily="2" charset="2"/>
              <a:buChar char="ü"/>
            </a:pPr>
            <a:r>
              <a:rPr lang="en-US" sz="3600" dirty="0" smtClean="0"/>
              <a:t>I remain firmly convinced that physical forms of punishment are often </a:t>
            </a:r>
            <a:r>
              <a:rPr lang="en-US" sz="3600" b="1" u="sng" dirty="0" smtClean="0"/>
              <a:t>the most effective method of </a:t>
            </a:r>
            <a:r>
              <a:rPr lang="en-GB" sz="3600" b="1" u="sng" dirty="0" smtClean="0"/>
              <a:t>behaviour management.</a:t>
            </a:r>
          </a:p>
          <a:p>
            <a:pPr>
              <a:buFont typeface="Wingdings" pitchFamily="2" charset="2"/>
              <a:buChar char="ü"/>
            </a:pPr>
            <a:endParaRPr lang="en-GB" sz="3600" b="1" u="sng" dirty="0" smtClean="0"/>
          </a:p>
          <a:p>
            <a:pPr>
              <a:buFont typeface="Wingdings" pitchFamily="2" charset="2"/>
              <a:buChar char="ü"/>
            </a:pPr>
            <a:r>
              <a:rPr lang="en-US" sz="3600" dirty="0" smtClean="0"/>
              <a:t>In order to improve educational outcomes, therefore, </a:t>
            </a:r>
            <a:r>
              <a:rPr lang="en-US" sz="3600" b="1" u="sng" dirty="0" smtClean="0"/>
              <a:t>we must ensure that core subjects are </a:t>
            </a:r>
            <a:r>
              <a:rPr lang="en-GB" sz="3600" b="1" u="sng" dirty="0" smtClean="0"/>
              <a:t>not neglected.</a:t>
            </a:r>
            <a:endParaRPr lang="ru-RU" sz="3600" b="1" u="sng" dirty="0"/>
          </a:p>
        </p:txBody>
      </p:sp>
      <p:sp>
        <p:nvSpPr>
          <p:cNvPr id="8" name="TextBox 7"/>
          <p:cNvSpPr txBox="1"/>
          <p:nvPr/>
        </p:nvSpPr>
        <p:spPr>
          <a:xfrm>
            <a:off x="971600" y="908720"/>
            <a:ext cx="4320480" cy="461665"/>
          </a:xfrm>
          <a:prstGeom prst="rect">
            <a:avLst/>
          </a:prstGeom>
          <a:noFill/>
        </p:spPr>
        <p:txBody>
          <a:bodyPr wrap="square" rtlCol="0">
            <a:spAutoFit/>
          </a:bodyPr>
          <a:lstStyle/>
          <a:p>
            <a:r>
              <a:rPr lang="en-US" sz="2400" b="1" dirty="0" smtClean="0"/>
              <a:t>Example from the text</a:t>
            </a:r>
            <a:endParaRPr lang="ru-RU" sz="24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www.oblgazeta.ru/media/cache/e9/83/e9839207d8cb5a5a822dca6f62167c4d.jpg"/>
          <p:cNvPicPr>
            <a:picLocks noChangeAspect="1" noChangeArrowheads="1"/>
          </p:cNvPicPr>
          <p:nvPr/>
        </p:nvPicPr>
        <p:blipFill>
          <a:blip r:embed="rId3" cstate="print"/>
          <a:srcRect/>
          <a:stretch>
            <a:fillRect/>
          </a:stretch>
        </p:blipFill>
        <p:spPr bwMode="auto">
          <a:xfrm>
            <a:off x="251520" y="3356992"/>
            <a:ext cx="2304256" cy="1550136"/>
          </a:xfrm>
          <a:prstGeom prst="rect">
            <a:avLst/>
          </a:prstGeom>
          <a:noFill/>
        </p:spPr>
      </p:pic>
      <p:pic>
        <p:nvPicPr>
          <p:cNvPr id="1044" name="Picture 20" descr="http://ioneadwnews.files.wordpress.com/2012/11/congo-war-missle-shells-2012.jpg?w=490&amp;h=300"/>
          <p:cNvPicPr>
            <a:picLocks noChangeAspect="1" noChangeArrowheads="1"/>
          </p:cNvPicPr>
          <p:nvPr/>
        </p:nvPicPr>
        <p:blipFill>
          <a:blip r:embed="rId4" cstate="print"/>
          <a:srcRect/>
          <a:stretch>
            <a:fillRect/>
          </a:stretch>
        </p:blipFill>
        <p:spPr bwMode="auto">
          <a:xfrm>
            <a:off x="3419872" y="4005064"/>
            <a:ext cx="2587488" cy="1584176"/>
          </a:xfrm>
          <a:prstGeom prst="rect">
            <a:avLst/>
          </a:prstGeom>
          <a:noFill/>
        </p:spPr>
      </p:pic>
      <p:pic>
        <p:nvPicPr>
          <p:cNvPr id="1028" name="Picture 4" descr="http://www.disabledgo.com/blog/wp-content/uploads/2014/11/disabled_people.jpg"/>
          <p:cNvPicPr>
            <a:picLocks noChangeAspect="1" noChangeArrowheads="1"/>
          </p:cNvPicPr>
          <p:nvPr/>
        </p:nvPicPr>
        <p:blipFill>
          <a:blip r:embed="rId5" cstate="print"/>
          <a:srcRect/>
          <a:stretch>
            <a:fillRect/>
          </a:stretch>
        </p:blipFill>
        <p:spPr bwMode="auto">
          <a:xfrm>
            <a:off x="5940152" y="2420888"/>
            <a:ext cx="2732550" cy="1537060"/>
          </a:xfrm>
          <a:prstGeom prst="rect">
            <a:avLst/>
          </a:prstGeom>
          <a:noFill/>
        </p:spPr>
      </p:pic>
      <p:pic>
        <p:nvPicPr>
          <p:cNvPr id="1034" name="Picture 10" descr="http://www.friendshipcircle.org/blog/wp-content/uploads/2013/06/Mental-Heatlh-Tips-for-children-with-learning-disabilities.jpg"/>
          <p:cNvPicPr>
            <a:picLocks noChangeAspect="1" noChangeArrowheads="1"/>
          </p:cNvPicPr>
          <p:nvPr/>
        </p:nvPicPr>
        <p:blipFill>
          <a:blip r:embed="rId6" cstate="print"/>
          <a:srcRect/>
          <a:stretch>
            <a:fillRect/>
          </a:stretch>
        </p:blipFill>
        <p:spPr bwMode="auto">
          <a:xfrm>
            <a:off x="1835696" y="2420888"/>
            <a:ext cx="2468846" cy="1440160"/>
          </a:xfrm>
          <a:prstGeom prst="rect">
            <a:avLst/>
          </a:prstGeom>
          <a:noFill/>
        </p:spPr>
      </p:pic>
      <p:pic>
        <p:nvPicPr>
          <p:cNvPr id="1030" name="Picture 6" descr="http://i.guim.co.uk/static/w-620/h--/q-95/sys-images/Guardian/Pix/pictures/2014/5/30/1401480852901/Inside-a-prison-no-place--011.jpg"/>
          <p:cNvPicPr>
            <a:picLocks noChangeAspect="1" noChangeArrowheads="1"/>
          </p:cNvPicPr>
          <p:nvPr/>
        </p:nvPicPr>
        <p:blipFill>
          <a:blip r:embed="rId7" cstate="print"/>
          <a:srcRect/>
          <a:stretch>
            <a:fillRect/>
          </a:stretch>
        </p:blipFill>
        <p:spPr bwMode="auto">
          <a:xfrm>
            <a:off x="395536" y="1484784"/>
            <a:ext cx="2463236" cy="1477942"/>
          </a:xfrm>
          <a:prstGeom prst="rect">
            <a:avLst/>
          </a:prstGeom>
          <a:noFill/>
        </p:spPr>
      </p:pic>
      <p:pic>
        <p:nvPicPr>
          <p:cNvPr id="1026" name="Picture 2" descr="http://i.telegraph.co.uk/multimedia/archive/01839/Pothole_1839601c.jpg"/>
          <p:cNvPicPr>
            <a:picLocks noChangeAspect="1" noChangeArrowheads="1"/>
          </p:cNvPicPr>
          <p:nvPr/>
        </p:nvPicPr>
        <p:blipFill>
          <a:blip r:embed="rId8" cstate="print"/>
          <a:srcRect/>
          <a:stretch>
            <a:fillRect/>
          </a:stretch>
        </p:blipFill>
        <p:spPr bwMode="auto">
          <a:xfrm>
            <a:off x="3923928" y="1412776"/>
            <a:ext cx="2482942" cy="1549140"/>
          </a:xfrm>
          <a:prstGeom prst="rect">
            <a:avLst/>
          </a:prstGeom>
          <a:noFill/>
        </p:spPr>
      </p:pic>
      <p:pic>
        <p:nvPicPr>
          <p:cNvPr id="1036" name="Picture 12" descr="http://www.pravmir.ru/wp-content/uploads/2014/03/timthumb2.jpg"/>
          <p:cNvPicPr>
            <a:picLocks noChangeAspect="1" noChangeArrowheads="1"/>
          </p:cNvPicPr>
          <p:nvPr/>
        </p:nvPicPr>
        <p:blipFill>
          <a:blip r:embed="rId9" cstate="print"/>
          <a:srcRect/>
          <a:stretch>
            <a:fillRect/>
          </a:stretch>
        </p:blipFill>
        <p:spPr bwMode="auto">
          <a:xfrm>
            <a:off x="6876256" y="4077072"/>
            <a:ext cx="1975588" cy="1319809"/>
          </a:xfrm>
          <a:prstGeom prst="rect">
            <a:avLst/>
          </a:prstGeom>
          <a:noFill/>
        </p:spPr>
      </p:pic>
      <p:pic>
        <p:nvPicPr>
          <p:cNvPr id="1038" name="Picture 14" descr="http://blogs.independent.co.uk/wp-content/uploads/2013/01/pollution.jpg"/>
          <p:cNvPicPr>
            <a:picLocks noChangeAspect="1" noChangeArrowheads="1"/>
          </p:cNvPicPr>
          <p:nvPr/>
        </p:nvPicPr>
        <p:blipFill>
          <a:blip r:embed="rId10" cstate="print"/>
          <a:srcRect/>
          <a:stretch>
            <a:fillRect/>
          </a:stretch>
        </p:blipFill>
        <p:spPr bwMode="auto">
          <a:xfrm>
            <a:off x="2267744" y="332656"/>
            <a:ext cx="2088232" cy="1566174"/>
          </a:xfrm>
          <a:prstGeom prst="rect">
            <a:avLst/>
          </a:prstGeom>
          <a:noFill/>
        </p:spPr>
      </p:pic>
      <p:pic>
        <p:nvPicPr>
          <p:cNvPr id="1046" name="Picture 22" descr="http://www.ubergizmo.com/wp-content/uploads/2013/08/polluted-water.jpg"/>
          <p:cNvPicPr>
            <a:picLocks noChangeAspect="1" noChangeArrowheads="1"/>
          </p:cNvPicPr>
          <p:nvPr/>
        </p:nvPicPr>
        <p:blipFill>
          <a:blip r:embed="rId11" cstate="print"/>
          <a:srcRect/>
          <a:stretch>
            <a:fillRect/>
          </a:stretch>
        </p:blipFill>
        <p:spPr bwMode="auto">
          <a:xfrm>
            <a:off x="6590417" y="668956"/>
            <a:ext cx="2302063" cy="1535908"/>
          </a:xfrm>
          <a:prstGeom prst="rect">
            <a:avLst/>
          </a:prstGeom>
          <a:noFill/>
        </p:spPr>
      </p:pic>
      <p:pic>
        <p:nvPicPr>
          <p:cNvPr id="1048" name="Picture 24" descr="http://ieet.org/images/technological-unemployment.jpg"/>
          <p:cNvPicPr>
            <a:picLocks noChangeAspect="1" noChangeArrowheads="1"/>
          </p:cNvPicPr>
          <p:nvPr/>
        </p:nvPicPr>
        <p:blipFill>
          <a:blip r:embed="rId12" cstate="print"/>
          <a:srcRect/>
          <a:stretch>
            <a:fillRect/>
          </a:stretch>
        </p:blipFill>
        <p:spPr bwMode="auto">
          <a:xfrm>
            <a:off x="1115616" y="5013176"/>
            <a:ext cx="2088232" cy="1479662"/>
          </a:xfrm>
          <a:prstGeom prst="rect">
            <a:avLst/>
          </a:prstGeom>
          <a:noFill/>
        </p:spPr>
      </p:pic>
      <p:pic>
        <p:nvPicPr>
          <p:cNvPr id="1050" name="Picture 26" descr="http://www.careerealism.com/wp-content/uploads/2013/09/unemployment-uk-debt-problems.jpg"/>
          <p:cNvPicPr>
            <a:picLocks noChangeAspect="1" noChangeArrowheads="1"/>
          </p:cNvPicPr>
          <p:nvPr/>
        </p:nvPicPr>
        <p:blipFill>
          <a:blip r:embed="rId13" cstate="print"/>
          <a:srcRect/>
          <a:stretch>
            <a:fillRect/>
          </a:stretch>
        </p:blipFill>
        <p:spPr bwMode="auto">
          <a:xfrm>
            <a:off x="5580112" y="5445224"/>
            <a:ext cx="1902189" cy="1268760"/>
          </a:xfrm>
          <a:prstGeom prst="rect">
            <a:avLst/>
          </a:prstGeom>
          <a:noFill/>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431" y="1594535"/>
            <a:ext cx="3139457" cy="2554545"/>
          </a:xfrm>
          <a:prstGeom prst="rect">
            <a:avLst/>
          </a:prstGeom>
          <a:noFill/>
        </p:spPr>
        <p:txBody>
          <a:bodyPr wrap="square" rtlCol="0">
            <a:spAutoFit/>
          </a:bodyPr>
          <a:lstStyle/>
          <a:p>
            <a:pPr>
              <a:buFont typeface="Wingdings" pitchFamily="2" charset="2"/>
              <a:buChar char="q"/>
            </a:pPr>
            <a:r>
              <a:rPr lang="en-US" sz="4000" dirty="0" smtClean="0"/>
              <a:t> statement</a:t>
            </a:r>
          </a:p>
          <a:p>
            <a:pPr>
              <a:buFont typeface="Wingdings" pitchFamily="2" charset="2"/>
              <a:buChar char="q"/>
            </a:pPr>
            <a:r>
              <a:rPr lang="en-US" sz="4000" dirty="0" smtClean="0"/>
              <a:t> problem </a:t>
            </a:r>
          </a:p>
          <a:p>
            <a:pPr>
              <a:buFont typeface="Wingdings" pitchFamily="2" charset="2"/>
              <a:buChar char="q"/>
            </a:pPr>
            <a:r>
              <a:rPr lang="en-US" sz="4000" dirty="0" smtClean="0"/>
              <a:t> aspect</a:t>
            </a:r>
          </a:p>
          <a:p>
            <a:pPr>
              <a:buFont typeface="Wingdings" pitchFamily="2" charset="2"/>
              <a:buChar char="q"/>
            </a:pPr>
            <a:r>
              <a:rPr lang="en-US" sz="4000" dirty="0" smtClean="0"/>
              <a:t> solution</a:t>
            </a:r>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4067944" y="2492896"/>
            <a:ext cx="1296144" cy="1558132"/>
          </a:xfrm>
          <a:prstGeom prst="rect">
            <a:avLst/>
          </a:prstGeom>
          <a:noFill/>
        </p:spPr>
      </p:pic>
      <p:sp>
        <p:nvSpPr>
          <p:cNvPr id="5" name="TextBox 4"/>
          <p:cNvSpPr txBox="1"/>
          <p:nvPr/>
        </p:nvSpPr>
        <p:spPr>
          <a:xfrm>
            <a:off x="5868144" y="1916832"/>
            <a:ext cx="3096344" cy="1938992"/>
          </a:xfrm>
          <a:prstGeom prst="rect">
            <a:avLst/>
          </a:prstGeom>
          <a:noFill/>
        </p:spPr>
        <p:txBody>
          <a:bodyPr wrap="square" rtlCol="0">
            <a:spAutoFit/>
          </a:bodyPr>
          <a:lstStyle/>
          <a:p>
            <a:pPr>
              <a:buFont typeface="Wingdings" pitchFamily="2" charset="2"/>
              <a:buChar char="q"/>
            </a:pPr>
            <a:r>
              <a:rPr lang="en-US" sz="4000" dirty="0" smtClean="0"/>
              <a:t> evaluation</a:t>
            </a:r>
          </a:p>
          <a:p>
            <a:pPr>
              <a:buFont typeface="Wingdings" pitchFamily="2" charset="2"/>
              <a:buChar char="q"/>
            </a:pPr>
            <a:r>
              <a:rPr lang="en-US" sz="4000" dirty="0" smtClean="0"/>
              <a:t> concession</a:t>
            </a:r>
          </a:p>
          <a:p>
            <a:pPr>
              <a:buFont typeface="Wingdings" pitchFamily="2" charset="2"/>
              <a:buChar char="q"/>
            </a:pPr>
            <a:r>
              <a:rPr lang="en-US" sz="4000" dirty="0" smtClean="0"/>
              <a:t> condition</a:t>
            </a:r>
            <a:endParaRPr lang="ru-RU" sz="4000" dirty="0"/>
          </a:p>
        </p:txBody>
      </p:sp>
      <p:sp>
        <p:nvSpPr>
          <p:cNvPr id="8" name="TextBox 7"/>
          <p:cNvSpPr txBox="1"/>
          <p:nvPr/>
        </p:nvSpPr>
        <p:spPr>
          <a:xfrm>
            <a:off x="971601" y="332656"/>
            <a:ext cx="7200800" cy="1200329"/>
          </a:xfrm>
          <a:prstGeom prst="rect">
            <a:avLst/>
          </a:prstGeom>
          <a:noFill/>
        </p:spPr>
        <p:txBody>
          <a:bodyPr wrap="square" rtlCol="0">
            <a:spAutoFit/>
          </a:bodyPr>
          <a:lstStyle/>
          <a:p>
            <a:pPr algn="ctr"/>
            <a:r>
              <a:rPr lang="en-US" sz="3600" b="1" dirty="0" smtClean="0"/>
              <a:t>Which categories are more and which are less syntax-related?</a:t>
            </a:r>
            <a:endParaRPr lang="ru-RU" sz="2000" b="1" dirty="0"/>
          </a:p>
        </p:txBody>
      </p:sp>
      <p:sp>
        <p:nvSpPr>
          <p:cNvPr id="9" name="TextBox 8"/>
          <p:cNvSpPr txBox="1"/>
          <p:nvPr/>
        </p:nvSpPr>
        <p:spPr>
          <a:xfrm>
            <a:off x="3131840" y="4437112"/>
            <a:ext cx="3600400" cy="1938992"/>
          </a:xfrm>
          <a:prstGeom prst="rect">
            <a:avLst/>
          </a:prstGeom>
          <a:noFill/>
        </p:spPr>
        <p:txBody>
          <a:bodyPr wrap="square" rtlCol="0">
            <a:spAutoFit/>
          </a:bodyPr>
          <a:lstStyle/>
          <a:p>
            <a:pPr>
              <a:buFont typeface="Wingdings" pitchFamily="2" charset="2"/>
              <a:buChar char="q"/>
            </a:pPr>
            <a:r>
              <a:rPr lang="en-US" sz="4000" dirty="0" smtClean="0"/>
              <a:t> contrast</a:t>
            </a:r>
          </a:p>
          <a:p>
            <a:pPr>
              <a:buFont typeface="Wingdings" pitchFamily="2" charset="2"/>
              <a:buChar char="q"/>
            </a:pPr>
            <a:r>
              <a:rPr lang="en-US" sz="4000" dirty="0" smtClean="0"/>
              <a:t> comparison</a:t>
            </a:r>
          </a:p>
          <a:p>
            <a:pPr>
              <a:buFont typeface="Wingdings" pitchFamily="2" charset="2"/>
              <a:buChar char="q"/>
            </a:pPr>
            <a:r>
              <a:rPr lang="en-US" sz="4000" dirty="0" smtClean="0"/>
              <a:t> juxtaposition</a:t>
            </a:r>
            <a:endParaRPr lang="ru-RU" sz="4000" dirty="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431" y="1594535"/>
            <a:ext cx="3139457" cy="2554545"/>
          </a:xfrm>
          <a:prstGeom prst="rect">
            <a:avLst/>
          </a:prstGeom>
          <a:noFill/>
        </p:spPr>
        <p:txBody>
          <a:bodyPr wrap="square" rtlCol="0">
            <a:spAutoFit/>
          </a:bodyPr>
          <a:lstStyle/>
          <a:p>
            <a:pPr>
              <a:buFont typeface="Wingdings" pitchFamily="2" charset="2"/>
              <a:buChar char="q"/>
            </a:pPr>
            <a:r>
              <a:rPr lang="en-US" sz="4000" dirty="0" smtClean="0"/>
              <a:t> </a:t>
            </a:r>
            <a:r>
              <a:rPr lang="en-US" sz="4000" dirty="0" smtClean="0"/>
              <a:t>statement</a:t>
            </a:r>
          </a:p>
          <a:p>
            <a:pPr>
              <a:buFont typeface="Wingdings" pitchFamily="2" charset="2"/>
              <a:buChar char="q"/>
            </a:pPr>
            <a:r>
              <a:rPr lang="en-US" sz="4000" dirty="0" smtClean="0">
                <a:solidFill>
                  <a:srgbClr val="92D050"/>
                </a:solidFill>
              </a:rPr>
              <a:t> problem </a:t>
            </a:r>
          </a:p>
          <a:p>
            <a:pPr>
              <a:buFont typeface="Wingdings" pitchFamily="2" charset="2"/>
              <a:buChar char="q"/>
            </a:pPr>
            <a:r>
              <a:rPr lang="en-US" sz="4000" dirty="0" smtClean="0">
                <a:solidFill>
                  <a:srgbClr val="92D050"/>
                </a:solidFill>
              </a:rPr>
              <a:t> aspect</a:t>
            </a:r>
          </a:p>
          <a:p>
            <a:pPr>
              <a:buFont typeface="Wingdings" pitchFamily="2" charset="2"/>
              <a:buChar char="q"/>
            </a:pPr>
            <a:r>
              <a:rPr lang="en-US" sz="4000" dirty="0" smtClean="0"/>
              <a:t> solution</a:t>
            </a:r>
          </a:p>
        </p:txBody>
      </p:sp>
      <p:pic>
        <p:nvPicPr>
          <p:cNvPr id="1026" name="Picture 2" descr="https://tapestrysb.files.wordpress.com/2013/03/roots2.jpg"/>
          <p:cNvPicPr>
            <a:picLocks noChangeAspect="1" noChangeArrowheads="1"/>
          </p:cNvPicPr>
          <p:nvPr/>
        </p:nvPicPr>
        <p:blipFill>
          <a:blip r:embed="rId3" cstate="print"/>
          <a:srcRect/>
          <a:stretch>
            <a:fillRect/>
          </a:stretch>
        </p:blipFill>
        <p:spPr bwMode="auto">
          <a:xfrm>
            <a:off x="4067944" y="2492896"/>
            <a:ext cx="1296144" cy="1558132"/>
          </a:xfrm>
          <a:prstGeom prst="rect">
            <a:avLst/>
          </a:prstGeom>
          <a:noFill/>
        </p:spPr>
      </p:pic>
      <p:sp>
        <p:nvSpPr>
          <p:cNvPr id="5" name="TextBox 4"/>
          <p:cNvSpPr txBox="1"/>
          <p:nvPr/>
        </p:nvSpPr>
        <p:spPr>
          <a:xfrm>
            <a:off x="5868144" y="1916832"/>
            <a:ext cx="3096344" cy="1938992"/>
          </a:xfrm>
          <a:prstGeom prst="rect">
            <a:avLst/>
          </a:prstGeom>
          <a:noFill/>
        </p:spPr>
        <p:txBody>
          <a:bodyPr wrap="square" rtlCol="0">
            <a:spAutoFit/>
          </a:bodyPr>
          <a:lstStyle/>
          <a:p>
            <a:pPr>
              <a:buFont typeface="Wingdings" pitchFamily="2" charset="2"/>
              <a:buChar char="q"/>
            </a:pPr>
            <a:r>
              <a:rPr lang="en-US" sz="4000" dirty="0" smtClean="0"/>
              <a:t> evaluation</a:t>
            </a:r>
          </a:p>
          <a:p>
            <a:pPr>
              <a:buFont typeface="Wingdings" pitchFamily="2" charset="2"/>
              <a:buChar char="q"/>
            </a:pPr>
            <a:r>
              <a:rPr lang="en-US" sz="4000" dirty="0" smtClean="0"/>
              <a:t> </a:t>
            </a:r>
            <a:r>
              <a:rPr lang="en-US" sz="4000" dirty="0" smtClean="0">
                <a:solidFill>
                  <a:schemeClr val="tx2">
                    <a:lumMod val="60000"/>
                    <a:lumOff val="40000"/>
                  </a:schemeClr>
                </a:solidFill>
              </a:rPr>
              <a:t>concession</a:t>
            </a:r>
          </a:p>
          <a:p>
            <a:pPr>
              <a:buFont typeface="Wingdings" pitchFamily="2" charset="2"/>
              <a:buChar char="q"/>
            </a:pPr>
            <a:r>
              <a:rPr lang="en-US" sz="4000" dirty="0" smtClean="0"/>
              <a:t> </a:t>
            </a:r>
            <a:r>
              <a:rPr lang="en-US" sz="4000" dirty="0" smtClean="0">
                <a:solidFill>
                  <a:schemeClr val="tx2">
                    <a:lumMod val="60000"/>
                    <a:lumOff val="40000"/>
                  </a:schemeClr>
                </a:solidFill>
              </a:rPr>
              <a:t>condition</a:t>
            </a:r>
            <a:endParaRPr lang="ru-RU" sz="4000" dirty="0">
              <a:solidFill>
                <a:schemeClr val="tx2">
                  <a:lumMod val="60000"/>
                  <a:lumOff val="40000"/>
                </a:schemeClr>
              </a:solidFill>
            </a:endParaRPr>
          </a:p>
        </p:txBody>
      </p:sp>
      <p:sp>
        <p:nvSpPr>
          <p:cNvPr id="8" name="TextBox 7"/>
          <p:cNvSpPr txBox="1"/>
          <p:nvPr/>
        </p:nvSpPr>
        <p:spPr>
          <a:xfrm>
            <a:off x="971601" y="332656"/>
            <a:ext cx="7200800" cy="1200329"/>
          </a:xfrm>
          <a:prstGeom prst="rect">
            <a:avLst/>
          </a:prstGeom>
          <a:noFill/>
        </p:spPr>
        <p:txBody>
          <a:bodyPr wrap="square" rtlCol="0">
            <a:spAutoFit/>
          </a:bodyPr>
          <a:lstStyle/>
          <a:p>
            <a:pPr algn="ctr"/>
            <a:r>
              <a:rPr lang="en-US" sz="3600" b="1" dirty="0" smtClean="0"/>
              <a:t>Which categories are more and which are less syntax-related?</a:t>
            </a:r>
            <a:endParaRPr lang="ru-RU" sz="2000" b="1" dirty="0"/>
          </a:p>
        </p:txBody>
      </p:sp>
      <p:sp>
        <p:nvSpPr>
          <p:cNvPr id="9" name="TextBox 8"/>
          <p:cNvSpPr txBox="1"/>
          <p:nvPr/>
        </p:nvSpPr>
        <p:spPr>
          <a:xfrm>
            <a:off x="3131840" y="4437112"/>
            <a:ext cx="3600400" cy="1938992"/>
          </a:xfrm>
          <a:prstGeom prst="rect">
            <a:avLst/>
          </a:prstGeom>
          <a:noFill/>
        </p:spPr>
        <p:txBody>
          <a:bodyPr wrap="square" rtlCol="0">
            <a:spAutoFit/>
          </a:bodyPr>
          <a:lstStyle/>
          <a:p>
            <a:pPr>
              <a:buFont typeface="Wingdings" pitchFamily="2" charset="2"/>
              <a:buChar char="q"/>
            </a:pPr>
            <a:r>
              <a:rPr lang="en-US" sz="4000" dirty="0" smtClean="0"/>
              <a:t> </a:t>
            </a:r>
            <a:r>
              <a:rPr lang="en-US" sz="4000" dirty="0" smtClean="0">
                <a:solidFill>
                  <a:schemeClr val="tx2">
                    <a:lumMod val="60000"/>
                    <a:lumOff val="40000"/>
                  </a:schemeClr>
                </a:solidFill>
              </a:rPr>
              <a:t>contrast</a:t>
            </a:r>
          </a:p>
          <a:p>
            <a:pPr>
              <a:buFont typeface="Wingdings" pitchFamily="2" charset="2"/>
              <a:buChar char="q"/>
            </a:pPr>
            <a:r>
              <a:rPr lang="en-US" sz="4000" dirty="0" smtClean="0"/>
              <a:t> </a:t>
            </a:r>
            <a:r>
              <a:rPr lang="en-US" sz="4000" dirty="0" smtClean="0">
                <a:solidFill>
                  <a:schemeClr val="tx2">
                    <a:lumMod val="60000"/>
                    <a:lumOff val="40000"/>
                  </a:schemeClr>
                </a:solidFill>
              </a:rPr>
              <a:t>comparison</a:t>
            </a:r>
          </a:p>
          <a:p>
            <a:pPr>
              <a:buFont typeface="Wingdings" pitchFamily="2" charset="2"/>
              <a:buChar char="q"/>
            </a:pPr>
            <a:r>
              <a:rPr lang="en-US" sz="4000" dirty="0" smtClean="0"/>
              <a:t> </a:t>
            </a:r>
            <a:r>
              <a:rPr lang="en-US" sz="4000" dirty="0" smtClean="0">
                <a:solidFill>
                  <a:schemeClr val="tx2">
                    <a:lumMod val="60000"/>
                    <a:lumOff val="40000"/>
                  </a:schemeClr>
                </a:solidFill>
              </a:rPr>
              <a:t>juxtaposition</a:t>
            </a:r>
            <a:endParaRPr lang="ru-RU" sz="4000" dirty="0">
              <a:solidFill>
                <a:schemeClr val="tx2">
                  <a:lumMod val="60000"/>
                  <a:lumOff val="40000"/>
                </a:schemeClr>
              </a:solidFill>
            </a:endParaRPr>
          </a:p>
        </p:txBody>
      </p:sp>
      <p:sp>
        <p:nvSpPr>
          <p:cNvPr id="10" name="Прямоугольник 9"/>
          <p:cNvSpPr/>
          <p:nvPr/>
        </p:nvSpPr>
        <p:spPr>
          <a:xfrm>
            <a:off x="6444208" y="4221088"/>
            <a:ext cx="36004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804248" y="4149080"/>
            <a:ext cx="2063963" cy="369332"/>
          </a:xfrm>
          <a:prstGeom prst="rect">
            <a:avLst/>
          </a:prstGeom>
          <a:noFill/>
        </p:spPr>
        <p:txBody>
          <a:bodyPr wrap="none" rtlCol="0">
            <a:spAutoFit/>
          </a:bodyPr>
          <a:lstStyle/>
          <a:p>
            <a:r>
              <a:rPr lang="en-US" dirty="0" smtClean="0"/>
              <a:t>more syntax-related</a:t>
            </a:r>
            <a:endParaRPr lang="ru-RU" dirty="0"/>
          </a:p>
        </p:txBody>
      </p:sp>
      <p:sp>
        <p:nvSpPr>
          <p:cNvPr id="12" name="Прямоугольник 11"/>
          <p:cNvSpPr/>
          <p:nvPr/>
        </p:nvSpPr>
        <p:spPr>
          <a:xfrm>
            <a:off x="6444208" y="4581128"/>
            <a:ext cx="360040"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3" name="TextBox 12"/>
          <p:cNvSpPr txBox="1"/>
          <p:nvPr/>
        </p:nvSpPr>
        <p:spPr>
          <a:xfrm>
            <a:off x="6804248" y="4581128"/>
            <a:ext cx="1913088" cy="369332"/>
          </a:xfrm>
          <a:prstGeom prst="rect">
            <a:avLst/>
          </a:prstGeom>
          <a:noFill/>
        </p:spPr>
        <p:txBody>
          <a:bodyPr wrap="none" rtlCol="0">
            <a:spAutoFit/>
          </a:bodyPr>
          <a:lstStyle/>
          <a:p>
            <a:r>
              <a:rPr lang="en-US" dirty="0" smtClean="0"/>
              <a:t>less syntax-related</a:t>
            </a:r>
            <a:endParaRPr lang="ru-RU"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avel\Documents\00 TEXTBOOKS\0 Урок для учителей 25 февраля\Print Outs\Essay with Arrows.jpg"/>
          <p:cNvPicPr>
            <a:picLocks noChangeAspect="1" noChangeArrowheads="1"/>
          </p:cNvPicPr>
          <p:nvPr/>
        </p:nvPicPr>
        <p:blipFill>
          <a:blip r:embed="rId2" cstate="print"/>
          <a:srcRect/>
          <a:stretch>
            <a:fillRect/>
          </a:stretch>
        </p:blipFill>
        <p:spPr bwMode="auto">
          <a:xfrm>
            <a:off x="683568" y="476672"/>
            <a:ext cx="3781044" cy="5346954"/>
          </a:xfrm>
          <a:prstGeom prst="rect">
            <a:avLst/>
          </a:prstGeom>
          <a:noFill/>
        </p:spPr>
      </p:pic>
      <p:sp>
        <p:nvSpPr>
          <p:cNvPr id="6" name="TextBox 5"/>
          <p:cNvSpPr txBox="1"/>
          <p:nvPr/>
        </p:nvSpPr>
        <p:spPr>
          <a:xfrm>
            <a:off x="4788024" y="692696"/>
            <a:ext cx="3717877" cy="1754326"/>
          </a:xfrm>
          <a:prstGeom prst="rect">
            <a:avLst/>
          </a:prstGeom>
          <a:noFill/>
        </p:spPr>
        <p:txBody>
          <a:bodyPr wrap="none" rtlCol="0">
            <a:spAutoFit/>
          </a:bodyPr>
          <a:lstStyle/>
          <a:p>
            <a:r>
              <a:rPr lang="ru-RU" dirty="0" smtClean="0"/>
              <a:t>Понимание синтаксических и </a:t>
            </a:r>
          </a:p>
          <a:p>
            <a:r>
              <a:rPr lang="ru-RU" dirty="0" smtClean="0"/>
              <a:t>риторических элементов текста</a:t>
            </a:r>
          </a:p>
          <a:p>
            <a:r>
              <a:rPr lang="ru-RU" dirty="0" smtClean="0"/>
              <a:t>можно проверить при помощи вот </a:t>
            </a:r>
          </a:p>
          <a:p>
            <a:r>
              <a:rPr lang="ru-RU" dirty="0" smtClean="0"/>
              <a:t>такого </a:t>
            </a:r>
            <a:r>
              <a:rPr lang="en-US" dirty="0" smtClean="0"/>
              <a:t>handout</a:t>
            </a:r>
            <a:r>
              <a:rPr lang="ru-RU" dirty="0" smtClean="0"/>
              <a:t>, в котором пустыми </a:t>
            </a:r>
          </a:p>
          <a:p>
            <a:r>
              <a:rPr lang="ru-RU" dirty="0" smtClean="0"/>
              <a:t>стрелками отмечены те или иные</a:t>
            </a:r>
          </a:p>
          <a:p>
            <a:r>
              <a:rPr lang="ru-RU" dirty="0" smtClean="0"/>
              <a:t>важные элементы высказываний.</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avel\Documents\00 TEXTBOOKS\0 Урок для учителей 25 февраля\Steppping stones\stepping-stones-1.jpg"/>
          <p:cNvPicPr>
            <a:picLocks noChangeAspect="1" noChangeArrowheads="1"/>
          </p:cNvPicPr>
          <p:nvPr/>
        </p:nvPicPr>
        <p:blipFill>
          <a:blip r:embed="rId3" cstate="print"/>
          <a:srcRect/>
          <a:stretch>
            <a:fillRect/>
          </a:stretch>
        </p:blipFill>
        <p:spPr bwMode="auto">
          <a:xfrm>
            <a:off x="2411760" y="404664"/>
            <a:ext cx="6035675" cy="4525962"/>
          </a:xfrm>
          <a:prstGeom prst="rect">
            <a:avLst/>
          </a:prstGeom>
          <a:noFill/>
        </p:spPr>
      </p:pic>
      <p:sp>
        <p:nvSpPr>
          <p:cNvPr id="3" name="TextBox 2"/>
          <p:cNvSpPr txBox="1"/>
          <p:nvPr/>
        </p:nvSpPr>
        <p:spPr>
          <a:xfrm>
            <a:off x="323528" y="4941168"/>
            <a:ext cx="8327472" cy="1754326"/>
          </a:xfrm>
          <a:prstGeom prst="rect">
            <a:avLst/>
          </a:prstGeom>
          <a:noFill/>
        </p:spPr>
        <p:txBody>
          <a:bodyPr wrap="none" rtlCol="0">
            <a:spAutoFit/>
          </a:bodyPr>
          <a:lstStyle/>
          <a:p>
            <a:r>
              <a:rPr lang="ru-RU" b="1" u="sng" dirty="0" smtClean="0"/>
              <a:t>Важное замечание</a:t>
            </a:r>
            <a:r>
              <a:rPr lang="ru-RU" dirty="0" smtClean="0"/>
              <a:t>: все эти активности невозможно уместить в одно занятие, </a:t>
            </a:r>
          </a:p>
          <a:p>
            <a:r>
              <a:rPr lang="ru-RU" dirty="0" smtClean="0"/>
              <a:t>осмысление синтаксиса дело стадиальное, и требует, как минимум, 20 занятий.</a:t>
            </a:r>
            <a:r>
              <a:rPr lang="en-US" dirty="0" smtClean="0"/>
              <a:t> </a:t>
            </a:r>
            <a:endParaRPr lang="ru-RU" dirty="0" smtClean="0"/>
          </a:p>
          <a:p>
            <a:r>
              <a:rPr lang="ru-RU" dirty="0" smtClean="0"/>
              <a:t>Опыт показывает: достаточно дать 15-20-минутную активность на занятии с целью</a:t>
            </a:r>
          </a:p>
          <a:p>
            <a:r>
              <a:rPr lang="ru-RU" dirty="0" smtClean="0"/>
              <a:t>найти тот или иной синтаксический элемент и понять его риторический посыл, </a:t>
            </a:r>
          </a:p>
          <a:p>
            <a:r>
              <a:rPr lang="ru-RU" dirty="0" smtClean="0"/>
              <a:t>а потом сменить активность. Ну и, естественно, для того, чтобы научиться писать, </a:t>
            </a:r>
          </a:p>
          <a:p>
            <a:r>
              <a:rPr lang="ru-RU" dirty="0" smtClean="0"/>
              <a:t>нужно больше писать! </a:t>
            </a:r>
            <a:r>
              <a:rPr lang="en-US" dirty="0" smtClean="0"/>
              <a:t> (</a:t>
            </a:r>
            <a:r>
              <a:rPr lang="ru-RU" b="1" dirty="0" smtClean="0">
                <a:solidFill>
                  <a:schemeClr val="tx2">
                    <a:lumMod val="60000"/>
                    <a:lumOff val="40000"/>
                  </a:schemeClr>
                </a:solidFill>
              </a:rPr>
              <a:t>Если у Вас есть вопросы, пишите </a:t>
            </a:r>
            <a:r>
              <a:rPr lang="en-US" b="1" dirty="0" smtClean="0">
                <a:solidFill>
                  <a:schemeClr val="tx2">
                    <a:lumMod val="60000"/>
                    <a:lumOff val="40000"/>
                  </a:schemeClr>
                </a:solidFill>
              </a:rPr>
              <a:t>pavel.rakitin@gmail.com</a:t>
            </a:r>
            <a:r>
              <a:rPr lang="en-US" dirty="0" smtClean="0"/>
              <a:t>)</a:t>
            </a:r>
            <a:endParaRPr lang="ru-RU" dirty="0"/>
          </a:p>
        </p:txBody>
      </p:sp>
      <p:sp>
        <p:nvSpPr>
          <p:cNvPr id="4" name="TextBox 3"/>
          <p:cNvSpPr txBox="1"/>
          <p:nvPr/>
        </p:nvSpPr>
        <p:spPr>
          <a:xfrm>
            <a:off x="395536" y="764704"/>
            <a:ext cx="1800200" cy="1077218"/>
          </a:xfrm>
          <a:prstGeom prst="rect">
            <a:avLst/>
          </a:prstGeom>
          <a:noFill/>
        </p:spPr>
        <p:txBody>
          <a:bodyPr wrap="square" rtlCol="0">
            <a:spAutoFit/>
          </a:bodyPr>
          <a:lstStyle/>
          <a:p>
            <a:r>
              <a:rPr lang="en-US" sz="3200" b="1" dirty="0" smtClean="0"/>
              <a:t>Stepping stones</a:t>
            </a:r>
            <a:endParaRPr lang="ru-RU" sz="3200" b="1"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www.oblgazeta.ru/media/cache/e9/83/e9839207d8cb5a5a822dca6f62167c4d.jpg"/>
          <p:cNvPicPr>
            <a:picLocks noChangeAspect="1" noChangeArrowheads="1"/>
          </p:cNvPicPr>
          <p:nvPr/>
        </p:nvPicPr>
        <p:blipFill>
          <a:blip r:embed="rId3" cstate="print"/>
          <a:srcRect/>
          <a:stretch>
            <a:fillRect/>
          </a:stretch>
        </p:blipFill>
        <p:spPr bwMode="auto">
          <a:xfrm>
            <a:off x="1763688" y="3748306"/>
            <a:ext cx="1078954" cy="725842"/>
          </a:xfrm>
          <a:prstGeom prst="rect">
            <a:avLst/>
          </a:prstGeom>
          <a:noFill/>
        </p:spPr>
      </p:pic>
      <p:pic>
        <p:nvPicPr>
          <p:cNvPr id="1044" name="Picture 20" descr="http://ioneadwnews.files.wordpress.com/2012/11/congo-war-missle-shells-2012.jpg?w=490&amp;h=300"/>
          <p:cNvPicPr>
            <a:picLocks noChangeAspect="1" noChangeArrowheads="1"/>
          </p:cNvPicPr>
          <p:nvPr/>
        </p:nvPicPr>
        <p:blipFill>
          <a:blip r:embed="rId4" cstate="print"/>
          <a:srcRect/>
          <a:stretch>
            <a:fillRect/>
          </a:stretch>
        </p:blipFill>
        <p:spPr bwMode="auto">
          <a:xfrm>
            <a:off x="4283968" y="4324370"/>
            <a:ext cx="1211576" cy="741781"/>
          </a:xfrm>
          <a:prstGeom prst="rect">
            <a:avLst/>
          </a:prstGeom>
          <a:noFill/>
        </p:spPr>
      </p:pic>
      <p:pic>
        <p:nvPicPr>
          <p:cNvPr id="1028" name="Picture 4" descr="http://www.disabledgo.com/blog/wp-content/uploads/2014/11/disabled_people.jpg"/>
          <p:cNvPicPr>
            <a:picLocks noChangeAspect="1" noChangeArrowheads="1"/>
          </p:cNvPicPr>
          <p:nvPr/>
        </p:nvPicPr>
        <p:blipFill>
          <a:blip r:embed="rId5" cstate="print"/>
          <a:srcRect/>
          <a:stretch>
            <a:fillRect/>
          </a:stretch>
        </p:blipFill>
        <p:spPr bwMode="auto">
          <a:xfrm>
            <a:off x="4644008" y="3388266"/>
            <a:ext cx="1279500" cy="719719"/>
          </a:xfrm>
          <a:prstGeom prst="rect">
            <a:avLst/>
          </a:prstGeom>
          <a:noFill/>
        </p:spPr>
      </p:pic>
      <p:pic>
        <p:nvPicPr>
          <p:cNvPr id="1034" name="Picture 10" descr="http://www.friendshipcircle.org/blog/wp-content/uploads/2013/06/Mental-Heatlh-Tips-for-children-with-learning-disabilities.jpg"/>
          <p:cNvPicPr>
            <a:picLocks noChangeAspect="1" noChangeArrowheads="1"/>
          </p:cNvPicPr>
          <p:nvPr/>
        </p:nvPicPr>
        <p:blipFill>
          <a:blip r:embed="rId6" cstate="print"/>
          <a:srcRect/>
          <a:stretch>
            <a:fillRect/>
          </a:stretch>
        </p:blipFill>
        <p:spPr bwMode="auto">
          <a:xfrm>
            <a:off x="2915816" y="3172242"/>
            <a:ext cx="1156022" cy="674346"/>
          </a:xfrm>
          <a:prstGeom prst="rect">
            <a:avLst/>
          </a:prstGeom>
          <a:noFill/>
        </p:spPr>
      </p:pic>
      <p:pic>
        <p:nvPicPr>
          <p:cNvPr id="1030" name="Picture 6" descr="http://i.guim.co.uk/static/w-620/h--/q-95/sys-images/Guardian/Pix/pictures/2014/5/30/1401480852901/Inside-a-prison-no-place--011.jpg"/>
          <p:cNvPicPr>
            <a:picLocks noChangeAspect="1" noChangeArrowheads="1"/>
          </p:cNvPicPr>
          <p:nvPr/>
        </p:nvPicPr>
        <p:blipFill>
          <a:blip r:embed="rId7" cstate="print"/>
          <a:srcRect/>
          <a:stretch>
            <a:fillRect/>
          </a:stretch>
        </p:blipFill>
        <p:spPr bwMode="auto">
          <a:xfrm>
            <a:off x="1907704" y="2452162"/>
            <a:ext cx="1153395" cy="692037"/>
          </a:xfrm>
          <a:prstGeom prst="rect">
            <a:avLst/>
          </a:prstGeom>
          <a:noFill/>
        </p:spPr>
      </p:pic>
      <p:pic>
        <p:nvPicPr>
          <p:cNvPr id="1026" name="Picture 2" descr="http://i.telegraph.co.uk/multimedia/archive/01839/Pothole_1839601c.jpg"/>
          <p:cNvPicPr>
            <a:picLocks noChangeAspect="1" noChangeArrowheads="1"/>
          </p:cNvPicPr>
          <p:nvPr/>
        </p:nvPicPr>
        <p:blipFill>
          <a:blip r:embed="rId8" cstate="print"/>
          <a:srcRect/>
          <a:stretch>
            <a:fillRect/>
          </a:stretch>
        </p:blipFill>
        <p:spPr bwMode="auto">
          <a:xfrm>
            <a:off x="4139952" y="2132856"/>
            <a:ext cx="1162622" cy="725375"/>
          </a:xfrm>
          <a:prstGeom prst="rect">
            <a:avLst/>
          </a:prstGeom>
          <a:noFill/>
        </p:spPr>
      </p:pic>
      <p:pic>
        <p:nvPicPr>
          <p:cNvPr id="1036" name="Picture 12" descr="http://www.pravmir.ru/wp-content/uploads/2014/03/timthumb2.jpg"/>
          <p:cNvPicPr>
            <a:picLocks noChangeAspect="1" noChangeArrowheads="1"/>
          </p:cNvPicPr>
          <p:nvPr/>
        </p:nvPicPr>
        <p:blipFill>
          <a:blip r:embed="rId9" cstate="print"/>
          <a:srcRect/>
          <a:stretch>
            <a:fillRect/>
          </a:stretch>
        </p:blipFill>
        <p:spPr bwMode="auto">
          <a:xfrm>
            <a:off x="6527263" y="3099040"/>
            <a:ext cx="925057" cy="617992"/>
          </a:xfrm>
          <a:prstGeom prst="rect">
            <a:avLst/>
          </a:prstGeom>
          <a:noFill/>
        </p:spPr>
      </p:pic>
      <p:pic>
        <p:nvPicPr>
          <p:cNvPr id="1038" name="Picture 14" descr="http://blogs.independent.co.uk/wp-content/uploads/2013/01/pollution.jpg"/>
          <p:cNvPicPr>
            <a:picLocks noChangeAspect="1" noChangeArrowheads="1"/>
          </p:cNvPicPr>
          <p:nvPr/>
        </p:nvPicPr>
        <p:blipFill>
          <a:blip r:embed="rId10" cstate="print"/>
          <a:srcRect/>
          <a:stretch>
            <a:fillRect/>
          </a:stretch>
        </p:blipFill>
        <p:spPr bwMode="auto">
          <a:xfrm>
            <a:off x="2915816" y="1556792"/>
            <a:ext cx="977802" cy="733352"/>
          </a:xfrm>
          <a:prstGeom prst="rect">
            <a:avLst/>
          </a:prstGeom>
          <a:noFill/>
        </p:spPr>
      </p:pic>
      <p:pic>
        <p:nvPicPr>
          <p:cNvPr id="1046" name="Picture 22" descr="http://www.ubergizmo.com/wp-content/uploads/2013/08/polluted-water.jpg"/>
          <p:cNvPicPr>
            <a:picLocks noChangeAspect="1" noChangeArrowheads="1"/>
          </p:cNvPicPr>
          <p:nvPr/>
        </p:nvPicPr>
        <p:blipFill>
          <a:blip r:embed="rId11" cstate="print"/>
          <a:srcRect/>
          <a:stretch>
            <a:fillRect/>
          </a:stretch>
        </p:blipFill>
        <p:spPr bwMode="auto">
          <a:xfrm>
            <a:off x="5724128" y="1732082"/>
            <a:ext cx="1077927" cy="719180"/>
          </a:xfrm>
          <a:prstGeom prst="rect">
            <a:avLst/>
          </a:prstGeom>
          <a:noFill/>
        </p:spPr>
      </p:pic>
      <p:pic>
        <p:nvPicPr>
          <p:cNvPr id="1048" name="Picture 24" descr="http://ieet.org/images/technological-unemployment.jpg"/>
          <p:cNvPicPr>
            <a:picLocks noChangeAspect="1" noChangeArrowheads="1"/>
          </p:cNvPicPr>
          <p:nvPr/>
        </p:nvPicPr>
        <p:blipFill>
          <a:blip r:embed="rId12" cstate="print"/>
          <a:srcRect/>
          <a:stretch>
            <a:fillRect/>
          </a:stretch>
        </p:blipFill>
        <p:spPr bwMode="auto">
          <a:xfrm>
            <a:off x="3059832" y="4540394"/>
            <a:ext cx="977802" cy="692843"/>
          </a:xfrm>
          <a:prstGeom prst="rect">
            <a:avLst/>
          </a:prstGeom>
          <a:noFill/>
        </p:spPr>
      </p:pic>
      <p:pic>
        <p:nvPicPr>
          <p:cNvPr id="1050" name="Picture 26" descr="http://www.careerealism.com/wp-content/uploads/2013/09/unemployment-uk-debt-problems.jpg"/>
          <p:cNvPicPr>
            <a:picLocks noChangeAspect="1" noChangeArrowheads="1"/>
          </p:cNvPicPr>
          <p:nvPr/>
        </p:nvPicPr>
        <p:blipFill>
          <a:blip r:embed="rId13" cstate="print"/>
          <a:srcRect/>
          <a:stretch>
            <a:fillRect/>
          </a:stretch>
        </p:blipFill>
        <p:spPr bwMode="auto">
          <a:xfrm>
            <a:off x="6084168" y="4324370"/>
            <a:ext cx="890688" cy="594089"/>
          </a:xfrm>
          <a:prstGeom prst="rect">
            <a:avLst/>
          </a:prstGeom>
          <a:noFill/>
        </p:spPr>
      </p:pic>
      <p:sp>
        <p:nvSpPr>
          <p:cNvPr id="13" name="TextBox 12"/>
          <p:cNvSpPr txBox="1"/>
          <p:nvPr/>
        </p:nvSpPr>
        <p:spPr>
          <a:xfrm>
            <a:off x="954953" y="971436"/>
            <a:ext cx="1600823" cy="369332"/>
          </a:xfrm>
          <a:prstGeom prst="rect">
            <a:avLst/>
          </a:prstGeom>
          <a:noFill/>
        </p:spPr>
        <p:txBody>
          <a:bodyPr wrap="none" rtlCol="0">
            <a:spAutoFit/>
          </a:bodyPr>
          <a:lstStyle/>
          <a:p>
            <a:r>
              <a:rPr lang="en-US" b="1" dirty="0" smtClean="0"/>
              <a:t>unmanageable</a:t>
            </a:r>
            <a:endParaRPr lang="ru-RU" dirty="0"/>
          </a:p>
        </p:txBody>
      </p:sp>
      <p:sp>
        <p:nvSpPr>
          <p:cNvPr id="14" name="Прямоугольник 13"/>
          <p:cNvSpPr/>
          <p:nvPr/>
        </p:nvSpPr>
        <p:spPr>
          <a:xfrm>
            <a:off x="323528" y="1772816"/>
            <a:ext cx="1574790" cy="369332"/>
          </a:xfrm>
          <a:prstGeom prst="rect">
            <a:avLst/>
          </a:prstGeom>
        </p:spPr>
        <p:txBody>
          <a:bodyPr wrap="none">
            <a:spAutoFit/>
          </a:bodyPr>
          <a:lstStyle/>
          <a:p>
            <a:r>
              <a:rPr lang="en-US" b="1" dirty="0" smtClean="0"/>
              <a:t>uncontrollable</a:t>
            </a:r>
            <a:endParaRPr lang="ru-RU" b="1" dirty="0" smtClean="0"/>
          </a:p>
        </p:txBody>
      </p:sp>
      <p:sp>
        <p:nvSpPr>
          <p:cNvPr id="15" name="Прямоугольник 14"/>
          <p:cNvSpPr/>
          <p:nvPr/>
        </p:nvSpPr>
        <p:spPr>
          <a:xfrm>
            <a:off x="7020272" y="764704"/>
            <a:ext cx="1497269" cy="369332"/>
          </a:xfrm>
          <a:prstGeom prst="rect">
            <a:avLst/>
          </a:prstGeom>
        </p:spPr>
        <p:txBody>
          <a:bodyPr wrap="none">
            <a:spAutoFit/>
          </a:bodyPr>
          <a:lstStyle/>
          <a:p>
            <a:r>
              <a:rPr lang="en-US" b="1" dirty="0" smtClean="0"/>
              <a:t>ungovernable</a:t>
            </a:r>
            <a:endParaRPr lang="ru-RU" b="1" dirty="0" smtClean="0"/>
          </a:p>
        </p:txBody>
      </p:sp>
      <p:sp>
        <p:nvSpPr>
          <p:cNvPr id="16" name="Прямоугольник 15"/>
          <p:cNvSpPr/>
          <p:nvPr/>
        </p:nvSpPr>
        <p:spPr>
          <a:xfrm>
            <a:off x="7236296" y="2132856"/>
            <a:ext cx="1846403" cy="369332"/>
          </a:xfrm>
          <a:prstGeom prst="rect">
            <a:avLst/>
          </a:prstGeom>
        </p:spPr>
        <p:txBody>
          <a:bodyPr wrap="none">
            <a:spAutoFit/>
          </a:bodyPr>
          <a:lstStyle/>
          <a:p>
            <a:r>
              <a:rPr lang="en-US" b="1" dirty="0" smtClean="0"/>
              <a:t>get out of control</a:t>
            </a:r>
            <a:endParaRPr lang="ru-RU" b="1" dirty="0"/>
          </a:p>
        </p:txBody>
      </p:sp>
      <p:sp>
        <p:nvSpPr>
          <p:cNvPr id="17" name="Прямоугольник 16"/>
          <p:cNvSpPr/>
          <p:nvPr/>
        </p:nvSpPr>
        <p:spPr>
          <a:xfrm>
            <a:off x="6444209" y="5085184"/>
            <a:ext cx="2592287" cy="369332"/>
          </a:xfrm>
          <a:prstGeom prst="rect">
            <a:avLst/>
          </a:prstGeom>
        </p:spPr>
        <p:txBody>
          <a:bodyPr wrap="square">
            <a:spAutoFit/>
          </a:bodyPr>
          <a:lstStyle/>
          <a:p>
            <a:r>
              <a:rPr lang="en-US" b="1" dirty="0" smtClean="0"/>
              <a:t>impossible to cope with</a:t>
            </a:r>
            <a:endParaRPr lang="ru-RU" b="1" dirty="0"/>
          </a:p>
        </p:txBody>
      </p:sp>
      <p:sp>
        <p:nvSpPr>
          <p:cNvPr id="18" name="Прямоугольник 17"/>
          <p:cNvSpPr/>
          <p:nvPr/>
        </p:nvSpPr>
        <p:spPr>
          <a:xfrm>
            <a:off x="539552" y="3140968"/>
            <a:ext cx="923651" cy="369332"/>
          </a:xfrm>
          <a:prstGeom prst="rect">
            <a:avLst/>
          </a:prstGeom>
        </p:spPr>
        <p:txBody>
          <a:bodyPr wrap="none">
            <a:spAutoFit/>
          </a:bodyPr>
          <a:lstStyle/>
          <a:p>
            <a:r>
              <a:rPr lang="en-US" b="1" dirty="0" smtClean="0"/>
              <a:t>difficult</a:t>
            </a:r>
            <a:endParaRPr lang="ru-RU" b="1" dirty="0" smtClean="0"/>
          </a:p>
        </p:txBody>
      </p:sp>
      <p:sp>
        <p:nvSpPr>
          <p:cNvPr id="19" name="Прямоугольник 18"/>
          <p:cNvSpPr/>
          <p:nvPr/>
        </p:nvSpPr>
        <p:spPr>
          <a:xfrm>
            <a:off x="7524328" y="4077072"/>
            <a:ext cx="1064009" cy="369332"/>
          </a:xfrm>
          <a:prstGeom prst="rect">
            <a:avLst/>
          </a:prstGeom>
        </p:spPr>
        <p:txBody>
          <a:bodyPr wrap="none">
            <a:spAutoFit/>
          </a:bodyPr>
          <a:lstStyle/>
          <a:p>
            <a:r>
              <a:rPr lang="en-US" b="1" dirty="0" smtClean="0"/>
              <a:t>awkward</a:t>
            </a:r>
            <a:endParaRPr lang="ru-RU" b="1" dirty="0"/>
          </a:p>
        </p:txBody>
      </p:sp>
      <p:sp>
        <p:nvSpPr>
          <p:cNvPr id="20" name="Прямоугольник 19"/>
          <p:cNvSpPr/>
          <p:nvPr/>
        </p:nvSpPr>
        <p:spPr>
          <a:xfrm>
            <a:off x="611560" y="4365104"/>
            <a:ext cx="987835" cy="369332"/>
          </a:xfrm>
          <a:prstGeom prst="rect">
            <a:avLst/>
          </a:prstGeom>
        </p:spPr>
        <p:txBody>
          <a:bodyPr wrap="none">
            <a:spAutoFit/>
          </a:bodyPr>
          <a:lstStyle/>
          <a:p>
            <a:r>
              <a:rPr lang="en-US" b="1" dirty="0" smtClean="0"/>
              <a:t>complex</a:t>
            </a:r>
            <a:endParaRPr lang="ru-RU" b="1" dirty="0" smtClean="0"/>
          </a:p>
        </p:txBody>
      </p:sp>
      <p:sp>
        <p:nvSpPr>
          <p:cNvPr id="21" name="Прямоугольник 20"/>
          <p:cNvSpPr/>
          <p:nvPr/>
        </p:nvSpPr>
        <p:spPr>
          <a:xfrm>
            <a:off x="4556953" y="971436"/>
            <a:ext cx="1403333" cy="369332"/>
          </a:xfrm>
          <a:prstGeom prst="rect">
            <a:avLst/>
          </a:prstGeom>
        </p:spPr>
        <p:txBody>
          <a:bodyPr wrap="none">
            <a:spAutoFit/>
          </a:bodyPr>
          <a:lstStyle/>
          <a:p>
            <a:r>
              <a:rPr lang="en-US" b="1" dirty="0" smtClean="0"/>
              <a:t>troublesome</a:t>
            </a:r>
            <a:endParaRPr lang="ru-RU" b="1" dirty="0" smtClean="0"/>
          </a:p>
        </p:txBody>
      </p:sp>
      <p:sp>
        <p:nvSpPr>
          <p:cNvPr id="22" name="Прямоугольник 21"/>
          <p:cNvSpPr/>
          <p:nvPr/>
        </p:nvSpPr>
        <p:spPr>
          <a:xfrm>
            <a:off x="1743573" y="5363924"/>
            <a:ext cx="1260281" cy="369332"/>
          </a:xfrm>
          <a:prstGeom prst="rect">
            <a:avLst/>
          </a:prstGeom>
        </p:spPr>
        <p:txBody>
          <a:bodyPr wrap="none">
            <a:spAutoFit/>
          </a:bodyPr>
          <a:lstStyle/>
          <a:p>
            <a:r>
              <a:rPr lang="en-US" b="1" dirty="0" smtClean="0"/>
              <a:t>demanding</a:t>
            </a:r>
            <a:endParaRPr lang="ru-RU" b="1" dirty="0" smtClean="0"/>
          </a:p>
        </p:txBody>
      </p:sp>
      <p:sp>
        <p:nvSpPr>
          <p:cNvPr id="23" name="Прямоугольник 22"/>
          <p:cNvSpPr/>
          <p:nvPr/>
        </p:nvSpPr>
        <p:spPr>
          <a:xfrm>
            <a:off x="4283968" y="5661248"/>
            <a:ext cx="1390509" cy="369332"/>
          </a:xfrm>
          <a:prstGeom prst="rect">
            <a:avLst/>
          </a:prstGeom>
        </p:spPr>
        <p:txBody>
          <a:bodyPr wrap="none">
            <a:spAutoFit/>
          </a:bodyPr>
          <a:lstStyle/>
          <a:p>
            <a:r>
              <a:rPr lang="en-US" b="1" dirty="0" smtClean="0"/>
              <a:t>burdensome</a:t>
            </a:r>
            <a:endParaRPr lang="ru-RU" b="1" dirty="0"/>
          </a:p>
        </p:txBody>
      </p:sp>
      <p:sp>
        <p:nvSpPr>
          <p:cNvPr id="24" name="Прямоугольник 23"/>
          <p:cNvSpPr/>
          <p:nvPr/>
        </p:nvSpPr>
        <p:spPr>
          <a:xfrm>
            <a:off x="2915816" y="548680"/>
            <a:ext cx="1091004" cy="369332"/>
          </a:xfrm>
          <a:prstGeom prst="rect">
            <a:avLst/>
          </a:prstGeom>
        </p:spPr>
        <p:txBody>
          <a:bodyPr wrap="none">
            <a:spAutoFit/>
          </a:bodyPr>
          <a:lstStyle/>
          <a:p>
            <a:r>
              <a:rPr lang="en-US" b="1" dirty="0" smtClean="0"/>
              <a:t>perennial</a:t>
            </a:r>
            <a:endParaRPr lang="ru-RU" b="1" dirty="0" smtClean="0"/>
          </a:p>
        </p:txBody>
      </p:sp>
      <p:sp>
        <p:nvSpPr>
          <p:cNvPr id="25" name="Прямоугольник 24"/>
          <p:cNvSpPr/>
          <p:nvPr/>
        </p:nvSpPr>
        <p:spPr>
          <a:xfrm>
            <a:off x="6588224" y="6309320"/>
            <a:ext cx="2108782" cy="400110"/>
          </a:xfrm>
          <a:prstGeom prst="rect">
            <a:avLst/>
          </a:prstGeom>
        </p:spPr>
        <p:txBody>
          <a:bodyPr wrap="none">
            <a:spAutoFit/>
          </a:bodyPr>
          <a:lstStyle/>
          <a:p>
            <a:r>
              <a:rPr lang="en-US" sz="2000" b="1" dirty="0" smtClean="0"/>
              <a:t>and many more….</a:t>
            </a:r>
            <a:endParaRPr lang="ru-RU" sz="20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lide(fromBottom)">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lide(fromBottom)">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Bottom)">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Bottom)">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Bottom)">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Bottom)">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lide(fromBottom)">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slide(fromBottom)">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lide(fromBottom)">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lide(fromBottom)">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463031"/>
            <a:ext cx="7772400" cy="1470025"/>
          </a:xfrm>
        </p:spPr>
        <p:txBody>
          <a:bodyPr/>
          <a:lstStyle/>
          <a:p>
            <a:r>
              <a:rPr lang="en-US" dirty="0" smtClean="0">
                <a:latin typeface="Consolas" pitchFamily="49" charset="0"/>
                <a:cs typeface="Consolas" pitchFamily="49" charset="0"/>
              </a:rPr>
              <a:t>A simple question </a:t>
            </a:r>
            <a:br>
              <a:rPr lang="en-US" dirty="0" smtClean="0">
                <a:latin typeface="Consolas" pitchFamily="49" charset="0"/>
                <a:cs typeface="Consolas" pitchFamily="49" charset="0"/>
              </a:rPr>
            </a:br>
            <a:r>
              <a:rPr lang="en-US" dirty="0" smtClean="0">
                <a:latin typeface="Consolas" pitchFamily="49" charset="0"/>
                <a:cs typeface="Consolas" pitchFamily="49" charset="0"/>
              </a:rPr>
              <a:t>before we read</a:t>
            </a:r>
            <a:endParaRPr lang="ru-RU" dirty="0">
              <a:latin typeface="Consolas" pitchFamily="49" charset="0"/>
              <a:cs typeface="Consolas" pitchFamily="49"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7808"/>
            <a:ext cx="8712968" cy="1143000"/>
          </a:xfrm>
        </p:spPr>
        <p:txBody>
          <a:bodyPr>
            <a:noAutofit/>
          </a:bodyPr>
          <a:lstStyle/>
          <a:p>
            <a:r>
              <a:rPr lang="en-US" sz="3600" dirty="0" smtClean="0">
                <a:latin typeface="Consolas" pitchFamily="49" charset="0"/>
                <a:cs typeface="Consolas" pitchFamily="49" charset="0"/>
              </a:rPr>
              <a:t>Once upon a time some students were given the following topic…</a:t>
            </a:r>
            <a:endParaRPr lang="ru-RU" sz="3600" dirty="0">
              <a:latin typeface="Consolas" pitchFamily="49" charset="0"/>
              <a:cs typeface="Consolas" pitchFamily="49" charset="0"/>
            </a:endParaRPr>
          </a:p>
        </p:txBody>
      </p:sp>
      <p:sp>
        <p:nvSpPr>
          <p:cNvPr id="4" name="Заголовок 1"/>
          <p:cNvSpPr txBox="1">
            <a:spLocks/>
          </p:cNvSpPr>
          <p:nvPr/>
        </p:nvSpPr>
        <p:spPr>
          <a:xfrm>
            <a:off x="395536" y="257403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smtClean="0">
                <a:latin typeface="Times New Roman" pitchFamily="18" charset="0"/>
                <a:ea typeface="+mj-ea"/>
                <a:cs typeface="Times New Roman" pitchFamily="18" charset="0"/>
              </a:rPr>
              <a:t>Effects of global warming.</a:t>
            </a:r>
            <a:endParaRPr kumimoji="0" lang="ru-RU" sz="44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Заголовок 1"/>
          <p:cNvSpPr txBox="1">
            <a:spLocks/>
          </p:cNvSpPr>
          <p:nvPr/>
        </p:nvSpPr>
        <p:spPr>
          <a:xfrm>
            <a:off x="395536" y="4293096"/>
            <a:ext cx="8229600" cy="172819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Consolas" pitchFamily="49" charset="0"/>
                <a:ea typeface="+mj-ea"/>
                <a:cs typeface="Consolas" pitchFamily="49" charset="0"/>
              </a:rPr>
              <a:t>…and they were tasked to write an essay on it.</a:t>
            </a:r>
            <a:endParaRPr kumimoji="0" lang="ru-RU" sz="3600" b="0" i="0" u="none" strike="noStrike" kern="1200" cap="none" spc="0" normalizeH="0" baseline="0" noProof="0" dirty="0">
              <a:ln>
                <a:noFill/>
              </a:ln>
              <a:solidFill>
                <a:schemeClr val="tx1"/>
              </a:solidFill>
              <a:effectLst/>
              <a:uLnTx/>
              <a:uFillTx/>
              <a:latin typeface="Consolas" pitchFamily="49" charset="0"/>
              <a:ea typeface="+mj-ea"/>
              <a:cs typeface="Consolas" pitchFamily="49"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46856" y="836712"/>
            <a:ext cx="8517632" cy="18630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600" i="1" dirty="0" smtClean="0">
                <a:latin typeface="Times New Roman" pitchFamily="18" charset="0"/>
                <a:ea typeface="+mj-ea"/>
                <a:cs typeface="Times New Roman" pitchFamily="18" charset="0"/>
              </a:rPr>
              <a:t>Effects of global warming</a:t>
            </a:r>
            <a:endParaRPr kumimoji="0" lang="ru-RU" sz="5600" b="0" i="1"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6" name="Picture 2" descr="http://upload.wikimedia.org/wikipedia/commons/thumb/0/02/Vraagteken.svg/1000px-Vraagteken.svg.png"/>
          <p:cNvPicPr>
            <a:picLocks noChangeAspect="1" noChangeArrowheads="1"/>
          </p:cNvPicPr>
          <p:nvPr/>
        </p:nvPicPr>
        <p:blipFill>
          <a:blip r:embed="rId3" cstate="print"/>
          <a:srcRect/>
          <a:stretch>
            <a:fillRect/>
          </a:stretch>
        </p:blipFill>
        <p:spPr bwMode="auto">
          <a:xfrm>
            <a:off x="901659" y="3068960"/>
            <a:ext cx="646005" cy="1080120"/>
          </a:xfrm>
          <a:prstGeom prst="rect">
            <a:avLst/>
          </a:prstGeom>
          <a:noFill/>
        </p:spPr>
      </p:pic>
      <p:sp>
        <p:nvSpPr>
          <p:cNvPr id="5" name="Прямоугольник 4"/>
          <p:cNvSpPr/>
          <p:nvPr/>
        </p:nvSpPr>
        <p:spPr>
          <a:xfrm>
            <a:off x="1691680" y="2852936"/>
            <a:ext cx="6408712" cy="1569660"/>
          </a:xfrm>
          <a:prstGeom prst="rect">
            <a:avLst/>
          </a:prstGeom>
        </p:spPr>
        <p:txBody>
          <a:bodyPr wrap="square">
            <a:spAutoFit/>
          </a:bodyPr>
          <a:lstStyle/>
          <a:p>
            <a:r>
              <a:rPr lang="en-US" sz="3200" dirty="0" smtClean="0"/>
              <a:t>Which is the first most important word in this statement that can help you identify the problem?</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46856" y="836712"/>
            <a:ext cx="8517632" cy="18630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600" i="1" dirty="0" smtClean="0">
                <a:latin typeface="Times New Roman" pitchFamily="18" charset="0"/>
                <a:ea typeface="+mj-ea"/>
                <a:cs typeface="Times New Roman" pitchFamily="18" charset="0"/>
              </a:rPr>
              <a:t>Effects of global </a:t>
            </a:r>
            <a:r>
              <a:rPr lang="en-US" sz="5600" b="1" i="1" u="sng" dirty="0" smtClean="0">
                <a:latin typeface="Times New Roman" pitchFamily="18" charset="0"/>
                <a:ea typeface="+mj-ea"/>
                <a:cs typeface="Times New Roman" pitchFamily="18" charset="0"/>
              </a:rPr>
              <a:t>warming</a:t>
            </a:r>
            <a:endParaRPr kumimoji="0" lang="ru-RU" sz="5600" b="1" i="1"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Прямоугольник 4"/>
          <p:cNvSpPr/>
          <p:nvPr/>
        </p:nvSpPr>
        <p:spPr>
          <a:xfrm>
            <a:off x="971600" y="2588711"/>
            <a:ext cx="7128792" cy="1200329"/>
          </a:xfrm>
          <a:prstGeom prst="rect">
            <a:avLst/>
          </a:prstGeom>
        </p:spPr>
        <p:txBody>
          <a:bodyPr wrap="square">
            <a:spAutoFit/>
          </a:bodyPr>
          <a:lstStyle/>
          <a:p>
            <a:pPr algn="ctr"/>
            <a:r>
              <a:rPr lang="en-US" sz="3600" b="1" i="1" dirty="0" smtClean="0"/>
              <a:t>Because of</a:t>
            </a:r>
            <a:r>
              <a:rPr lang="en-US" sz="3600" dirty="0" smtClean="0"/>
              <a:t>  the warming </a:t>
            </a:r>
          </a:p>
          <a:p>
            <a:pPr algn="ctr"/>
            <a:r>
              <a:rPr lang="en-US" sz="3600" dirty="0" smtClean="0"/>
              <a:t>our environment may be affected.</a:t>
            </a:r>
            <a:endParaRPr lang="ru-RU" sz="3600" dirty="0"/>
          </a:p>
        </p:txBody>
      </p:sp>
      <p:pic>
        <p:nvPicPr>
          <p:cNvPr id="43010" name="Picture 2" descr="Global-Warming-2"/>
          <p:cNvPicPr>
            <a:picLocks noChangeAspect="1" noChangeArrowheads="1"/>
          </p:cNvPicPr>
          <p:nvPr/>
        </p:nvPicPr>
        <p:blipFill>
          <a:blip r:embed="rId3" cstate="print"/>
          <a:srcRect/>
          <a:stretch>
            <a:fillRect/>
          </a:stretch>
        </p:blipFill>
        <p:spPr bwMode="auto">
          <a:xfrm>
            <a:off x="3923928" y="188640"/>
            <a:ext cx="1008112" cy="1137991"/>
          </a:xfrm>
          <a:prstGeom prst="rect">
            <a:avLst/>
          </a:prstGeom>
          <a:noFill/>
        </p:spPr>
      </p:pic>
      <p:sp>
        <p:nvSpPr>
          <p:cNvPr id="7" name="TextBox 6"/>
          <p:cNvSpPr txBox="1"/>
          <p:nvPr/>
        </p:nvSpPr>
        <p:spPr>
          <a:xfrm>
            <a:off x="251520" y="3812847"/>
            <a:ext cx="8712968" cy="2462213"/>
          </a:xfrm>
          <a:prstGeom prst="rect">
            <a:avLst/>
          </a:prstGeom>
          <a:noFill/>
        </p:spPr>
        <p:txBody>
          <a:bodyPr wrap="square" rtlCol="0">
            <a:spAutoFit/>
          </a:bodyPr>
          <a:lstStyle/>
          <a:p>
            <a:r>
              <a:rPr lang="ru-RU" sz="1400" b="1" u="sng" dirty="0" smtClean="0"/>
              <a:t>Комментарий</a:t>
            </a:r>
            <a:r>
              <a:rPr lang="ru-RU" sz="1400" dirty="0" smtClean="0"/>
              <a:t>: тема может звучать как угодно, однако, ситуация работы в академической среде подразумевает именно работу с проблемой, в частности,  определение ее источника.</a:t>
            </a:r>
          </a:p>
          <a:p>
            <a:endParaRPr lang="ru-RU" sz="1400" dirty="0" smtClean="0"/>
          </a:p>
          <a:p>
            <a:r>
              <a:rPr lang="ru-RU" sz="1400" dirty="0" smtClean="0"/>
              <a:t>Мои студенты ранее и участники мастер-класса, сочли, что в данной теме главное – это </a:t>
            </a:r>
            <a:r>
              <a:rPr lang="ru-RU" sz="1400" i="1" u="sng" dirty="0" smtClean="0"/>
              <a:t>результаты </a:t>
            </a:r>
            <a:r>
              <a:rPr lang="ru-RU" sz="1400" dirty="0" smtClean="0"/>
              <a:t>глобального потепления, а не сущность самого этого феномена - «становится теплее!», который и указывает на корень проблемы, который профессиональный исследователь и должен, прежде всего, уметь определять.</a:t>
            </a:r>
          </a:p>
          <a:p>
            <a:endParaRPr lang="ru-RU" sz="1400" dirty="0" smtClean="0"/>
          </a:p>
          <a:p>
            <a:r>
              <a:rPr lang="ru-RU" sz="1400" dirty="0" smtClean="0"/>
              <a:t>Такое восприятие «тем» и «формулировок», как кажется, стало результатом того, что преподавание письма в курсе английского языка часто сводится только к преподаванию навыка написания экзаменационных сочинений, в которых студенты исподволь приучаются пользоваться готовыми схемами, которые становятся и «схемами мышления».</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30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2455</TotalTime>
  <Words>2862</Words>
  <Application>Microsoft Office PowerPoint</Application>
  <PresentationFormat>Экран (4:3)</PresentationFormat>
  <Paragraphs>360</Paragraphs>
  <Slides>43</Slides>
  <Notes>41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Мастер-класс  «От мысли к синтаксису»</vt:lpstr>
      <vt:lpstr>Слайд 2</vt:lpstr>
      <vt:lpstr>Слайд 3</vt:lpstr>
      <vt:lpstr>Слайд 4</vt:lpstr>
      <vt:lpstr>Слайд 5</vt:lpstr>
      <vt:lpstr>A simple question  before we read</vt:lpstr>
      <vt:lpstr>Once upon a time some students were given the following topic…</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IS THIS AN OPINION?</vt:lpstr>
      <vt:lpstr>IS THIS A FACT OR OPINION?</vt:lpstr>
      <vt:lpstr>SYNTAX-RELATED</vt:lpstr>
      <vt:lpstr>Слайд 30</vt:lpstr>
      <vt:lpstr>Слайд 31</vt:lpstr>
      <vt:lpstr>Building blocks for AN ARGUMENT</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Pavel</dc:creator>
  <cp:lastModifiedBy>Pavel</cp:lastModifiedBy>
  <cp:revision>303</cp:revision>
  <dcterms:created xsi:type="dcterms:W3CDTF">2015-02-17T07:30:53Z</dcterms:created>
  <dcterms:modified xsi:type="dcterms:W3CDTF">2015-03-02T16:35:53Z</dcterms:modified>
</cp:coreProperties>
</file>