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20"/>
  </p:notesMasterIdLst>
  <p:sldIdLst>
    <p:sldId id="278" r:id="rId2"/>
    <p:sldId id="277" r:id="rId3"/>
    <p:sldId id="275" r:id="rId4"/>
    <p:sldId id="262" r:id="rId5"/>
    <p:sldId id="263" r:id="rId6"/>
    <p:sldId id="264" r:id="rId7"/>
    <p:sldId id="265" r:id="rId8"/>
    <p:sldId id="266" r:id="rId9"/>
    <p:sldId id="297" r:id="rId10"/>
    <p:sldId id="267" r:id="rId11"/>
    <p:sldId id="258" r:id="rId12"/>
    <p:sldId id="283" r:id="rId13"/>
    <p:sldId id="285" r:id="rId14"/>
    <p:sldId id="286" r:id="rId15"/>
    <p:sldId id="287" r:id="rId16"/>
    <p:sldId id="288" r:id="rId17"/>
    <p:sldId id="290" r:id="rId18"/>
    <p:sldId id="28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00FF"/>
    <a:srgbClr val="F2ACF2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79081" autoAdjust="0"/>
  </p:normalViewPr>
  <p:slideViewPr>
    <p:cSldViewPr>
      <p:cViewPr>
        <p:scale>
          <a:sx n="70" d="100"/>
          <a:sy n="70" d="100"/>
        </p:scale>
        <p:origin x="-1164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7.2789715871363098E-2"/>
          <c:w val="1"/>
          <c:h val="0.915496789016569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8790274976140495E-2"/>
                  <c:y val="-3.5382210279445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17375E"/>
                    </a:solidFill>
                    <a:latin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6665343743600095E-2"/>
                  <c:y val="-5.8143722736545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17375E"/>
                    </a:solidFill>
                    <a:latin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64699169971743E-2"/>
                  <c:y val="-8.09052351936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17375E"/>
                    </a:solidFill>
                    <a:latin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6469749679754506E-2"/>
                  <c:y val="-3.2813051297108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17375E"/>
                    </a:solidFill>
                    <a:latin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187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002765422315805E-2"/>
                  <c:y val="-5.7310024160929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17375E"/>
                    </a:solidFill>
                    <a:latin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238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361380194703905E-2"/>
                  <c:y val="-6.5625797377824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17375E"/>
                    </a:solidFill>
                    <a:latin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270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165953448278166E-2"/>
                  <c:y val="-2.154476730912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17375E"/>
                    </a:solidFill>
                    <a:latin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253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6.5872868208753238E-2"/>
                  <c:y val="-1.1628744547309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2000" b="1" i="0" u="none" strike="noStrike" kern="1200" baseline="0">
                    <a:solidFill>
                      <a:srgbClr val="17375E"/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267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81759744"/>
        <c:axId val="65985856"/>
        <c:axId val="0"/>
      </c:bar3DChart>
      <c:catAx>
        <c:axId val="81759744"/>
        <c:scaling>
          <c:orientation val="minMax"/>
        </c:scaling>
        <c:delete val="1"/>
        <c:axPos val="b"/>
        <c:majorTickMark val="none"/>
        <c:minorTickMark val="none"/>
        <c:tickLblPos val="nextTo"/>
        <c:crossAx val="65985856"/>
        <c:crosses val="autoZero"/>
        <c:auto val="1"/>
        <c:lblAlgn val="ctr"/>
        <c:lblOffset val="100"/>
        <c:noMultiLvlLbl val="0"/>
      </c:catAx>
      <c:valAx>
        <c:axId val="65985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7597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3123280813510684E-2"/>
          <c:y val="0.89631814413783084"/>
          <c:w val="0.89999989960954807"/>
          <c:h val="4.5628629785945639E-2"/>
        </c:manualLayout>
      </c:layout>
      <c:overlay val="0"/>
      <c:txPr>
        <a:bodyPr/>
        <a:lstStyle/>
        <a:p>
          <a:pPr>
            <a:defRPr sz="1600" b="1">
              <a:solidFill>
                <a:srgbClr val="17375E"/>
              </a:solidFill>
              <a:latin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0.27799</cdr:x>
      <cdr:y>0.38733</cdr:y>
    </cdr:from>
    <cdr:to>
      <cdr:x>0.68763</cdr:x>
      <cdr:y>0.43129</cdr:y>
    </cdr:to>
    <cdr:sp macro="" textlink="">
      <cdr:nvSpPr>
        <cdr:cNvPr id="2" name="Закрывающая фигурная скобка 1"/>
        <cdr:cNvSpPr/>
      </cdr:nvSpPr>
      <cdr:spPr>
        <a:xfrm xmlns:a="http://schemas.openxmlformats.org/drawingml/2006/main" rot="5400000">
          <a:off x="2741554" y="1457973"/>
          <a:ext cx="288059" cy="2448281"/>
        </a:xfrm>
        <a:prstGeom xmlns:a="http://schemas.openxmlformats.org/drawingml/2006/main" prst="rightBrace">
          <a:avLst>
            <a:gd name="adj1" fmla="val 48174"/>
            <a:gd name="adj2" fmla="val 51005"/>
          </a:avLst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75F92EF-FC32-4756-B8F0-6A770C8BBF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253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011412-FAB5-4BCF-A955-5A5DC2AEE693}" type="slidenum">
              <a:rPr lang="ru-RU" altLang="ru-RU" smtClean="0">
                <a:latin typeface="Arial" charset="0"/>
              </a:rPr>
              <a:pPr/>
              <a:t>4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b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4ED090-631B-44C1-87CA-ABB5A010925A}" type="slidenum">
              <a:rPr lang="ru-RU" altLang="ru-RU" smtClean="0">
                <a:latin typeface="Arial" charset="0"/>
                <a:ea typeface="MS PGothic"/>
                <a:cs typeface="MS PGothic"/>
              </a:rPr>
              <a:pPr/>
              <a:t>17</a:t>
            </a:fld>
            <a:endParaRPr lang="ru-RU" altLang="ru-RU" smtClean="0">
              <a:latin typeface="Arial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640857C-B6B7-47D7-AAFE-128210D72089}" type="slidenum">
              <a:rPr lang="ru-RU" altLang="ru-RU" smtClean="0">
                <a:latin typeface="Arial" charset="0"/>
              </a:rPr>
              <a:pPr/>
              <a:t>5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того же проекта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4C06DF-8B29-4211-81CD-E4E8EE760AD7}" type="slidenum">
              <a:rPr lang="ru-RU" altLang="ru-RU" smtClean="0">
                <a:latin typeface="Arial" charset="0"/>
              </a:rPr>
              <a:pPr/>
              <a:t>10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не конкретизируется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65E5BC-4134-496E-96D0-B1A20B2095B7}" type="slidenum">
              <a:rPr lang="ru-RU" altLang="ru-RU" smtClean="0">
                <a:latin typeface="Arial" charset="0"/>
              </a:rPr>
              <a:pPr/>
              <a:t>11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700" b="1" smtClean="0">
                <a:latin typeface="Arial Cyr" pitchFamily="34" charset="0"/>
              </a:rPr>
              <a:t>Прием заявок на конкурс коллективных проектов НУГ</a:t>
            </a:r>
          </a:p>
          <a:p>
            <a:pPr eaLnBrk="1" fontAlgn="b" hangingPunct="1"/>
            <a:r>
              <a:rPr lang="ru-RU" altLang="ru-RU" sz="700" b="1" smtClean="0">
                <a:latin typeface="Arial Cyr" pitchFamily="34" charset="0"/>
              </a:rPr>
              <a:t>Объявление результатов по конкурсу коллективных проектов НУГ.</a:t>
            </a:r>
          </a:p>
          <a:p>
            <a:pPr eaLnBrk="1" hangingPunct="1"/>
            <a:endParaRPr lang="ru-RU" altLang="ru-RU" sz="700" b="1" smtClean="0">
              <a:latin typeface="Arial Cyr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F3188-6F5F-4A7E-98E3-8D77FBC6A8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345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4ED090-631B-44C1-87CA-ABB5A010925A}" type="slidenum">
              <a:rPr lang="ru-RU" altLang="ru-RU" smtClean="0">
                <a:latin typeface="Arial" charset="0"/>
                <a:ea typeface="MS PGothic"/>
                <a:cs typeface="MS PGothic"/>
              </a:rPr>
              <a:pPr/>
              <a:t>13</a:t>
            </a:fld>
            <a:endParaRPr lang="ru-RU" altLang="ru-RU" smtClean="0">
              <a:latin typeface="Arial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4ED090-631B-44C1-87CA-ABB5A010925A}" type="slidenum">
              <a:rPr lang="ru-RU" altLang="ru-RU" smtClean="0">
                <a:latin typeface="Arial" charset="0"/>
                <a:ea typeface="MS PGothic"/>
                <a:cs typeface="MS PGothic"/>
              </a:rPr>
              <a:pPr/>
              <a:t>14</a:t>
            </a:fld>
            <a:endParaRPr lang="ru-RU" altLang="ru-RU" smtClean="0">
              <a:latin typeface="Arial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4ED090-631B-44C1-87CA-ABB5A010925A}" type="slidenum">
              <a:rPr lang="ru-RU" altLang="ru-RU" smtClean="0">
                <a:latin typeface="Arial" charset="0"/>
                <a:ea typeface="MS PGothic"/>
                <a:cs typeface="MS PGothic"/>
              </a:rPr>
              <a:pPr/>
              <a:t>15</a:t>
            </a:fld>
            <a:endParaRPr lang="ru-RU" altLang="ru-RU" smtClean="0">
              <a:latin typeface="Arial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BA7D14-C5E4-4135-BFEE-FA7EEE217CCA}" type="slidenum">
              <a:rPr lang="ru-RU" altLang="ru-RU" smtClean="0">
                <a:latin typeface="Arial" charset="0"/>
                <a:ea typeface="MS PGothic"/>
                <a:cs typeface="MS PGothic"/>
              </a:rPr>
              <a:pPr/>
              <a:t>16</a:t>
            </a:fld>
            <a:endParaRPr lang="ru-RU" altLang="ru-RU" smtClean="0">
              <a:latin typeface="Arial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18311-CA94-4EDF-B09B-4F8D17E6B8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1F2C-25CE-49D6-B54F-37B55DAF72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7296-3379-4C0D-A565-DD24788E24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5EA30-2E42-4B9C-9F87-5C10D69E11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DFA7C-94E8-442D-A914-4B76552487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66BA-E641-4072-9ECA-21D19C79EC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EBADC-C9E4-49AD-AE4C-D408755196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92000-BD0F-4F4D-AF6F-024606303F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E62BF-1810-4081-BDBE-9E1773E872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238E8-AB55-4820-AEE6-6D385AD274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CCCB6-3BBD-467F-8D69-41191B6A1C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2017D58-A624-4999-BD22-55B765232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7" r:id="rId2"/>
    <p:sldLayoutId id="2147483886" r:id="rId3"/>
    <p:sldLayoutId id="2147483885" r:id="rId4"/>
    <p:sldLayoutId id="2147483884" r:id="rId5"/>
    <p:sldLayoutId id="2147483883" r:id="rId6"/>
    <p:sldLayoutId id="2147483882" r:id="rId7"/>
    <p:sldLayoutId id="2147483881" r:id="rId8"/>
    <p:sldLayoutId id="2147483880" r:id="rId9"/>
    <p:sldLayoutId id="2147483879" r:id="rId10"/>
    <p:sldLayoutId id="21474838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kna.hse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ortal@hse.ru" TargetMode="External"/><Relationship Id="rId2" Type="http://schemas.openxmlformats.org/officeDocument/2006/relationships/hyperlink" Target="http://www.hse.ru/us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ru/science/scifund/trave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ru/science/scifund/rffi-rgn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e.ru/science/scifund/bonu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920880" cy="1933575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>Академическая карьера и инструменты академического развития НИУ ВШЭ</a:t>
            </a:r>
          </a:p>
        </p:txBody>
      </p:sp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7560840" cy="23764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500" b="1" dirty="0" smtClean="0">
                <a:solidFill>
                  <a:schemeClr val="tx1"/>
                </a:solidFill>
              </a:rPr>
              <a:t>М.М. Юдкевич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600" dirty="0" smtClean="0">
                <a:solidFill>
                  <a:schemeClr val="tx1"/>
                </a:solidFill>
              </a:rPr>
              <a:t>Адаптационный семинар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600" dirty="0" smtClean="0">
                <a:solidFill>
                  <a:schemeClr val="tx1"/>
                </a:solidFill>
              </a:rPr>
              <a:t>для новых сотрудников университета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600" dirty="0" smtClean="0">
                <a:solidFill>
                  <a:schemeClr val="tx1"/>
                </a:solidFill>
              </a:rPr>
              <a:t>1 октября 2014</a:t>
            </a:r>
          </a:p>
        </p:txBody>
      </p:sp>
    </p:spTree>
    <p:extLst>
      <p:ext uri="{BB962C8B-B14F-4D97-AF65-F5344CB8AC3E}">
        <p14:creationId xmlns:p14="http://schemas.microsoft.com/office/powerpoint/2010/main" val="31110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Программа</a:t>
            </a:r>
            <a:r>
              <a:rPr lang="ru-RU" alt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академических надбавок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100000"/>
              </a:spcAft>
            </a:pPr>
            <a:r>
              <a:rPr lang="ru-RU" altLang="ru-RU" sz="2400" smtClean="0"/>
              <a:t>Академические надбавки выплачиваются пропорционально отработанному времени и включаются в расчет средней заработной платы </a:t>
            </a:r>
          </a:p>
          <a:p>
            <a:pPr eaLnBrk="1" hangingPunct="1">
              <a:lnSpc>
                <a:spcPct val="90000"/>
              </a:lnSpc>
              <a:spcAft>
                <a:spcPct val="100000"/>
              </a:spcAft>
            </a:pPr>
            <a:r>
              <a:rPr lang="ru-RU" altLang="ru-RU" sz="2400" smtClean="0"/>
              <a:t>Расчет во время отпуска и командировок: входит в расчет средней заработной платы, но в расчетных листах не выделяется специально </a:t>
            </a:r>
          </a:p>
          <a:p>
            <a:pPr eaLnBrk="1" hangingPunct="1">
              <a:lnSpc>
                <a:spcPct val="90000"/>
              </a:lnSpc>
              <a:spcAft>
                <a:spcPct val="100000"/>
              </a:spcAft>
            </a:pPr>
            <a:r>
              <a:rPr lang="ru-RU" altLang="ru-RU" sz="2400" smtClean="0"/>
              <a:t>Академическая надбавка влияет на получение надбавки сотрудниками, имеющими степень</a:t>
            </a:r>
            <a:r>
              <a:rPr lang="en-US" altLang="ru-RU" sz="2400" smtClean="0"/>
              <a:t>PhD</a:t>
            </a: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303213"/>
            <a:ext cx="8016875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График конкурсов и программ Научного фонда НИУ ВШЭ</a:t>
            </a:r>
          </a:p>
        </p:txBody>
      </p:sp>
      <p:graphicFrame>
        <p:nvGraphicFramePr>
          <p:cNvPr id="5213" name="Group 93"/>
          <p:cNvGraphicFramePr>
            <a:graphicFrameLocks noGrp="1"/>
          </p:cNvGraphicFramePr>
          <p:nvPr>
            <p:ph idx="1"/>
          </p:nvPr>
        </p:nvGraphicFramePr>
        <p:xfrm>
          <a:off x="539750" y="2060575"/>
          <a:ext cx="8158163" cy="3384552"/>
        </p:xfrm>
        <a:graphic>
          <a:graphicData uri="http://schemas.openxmlformats.org/drawingml/2006/table">
            <a:tbl>
              <a:tblPr/>
              <a:tblGrid>
                <a:gridCol w="1955800"/>
                <a:gridCol w="6202363"/>
              </a:tblGrid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 Cyr" pitchFamily="34" charset="0"/>
                        </a:rPr>
                        <a:t>Февраль - Март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Прием заявок на академические надбавки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 Cyr" pitchFamily="34" charset="0"/>
                        </a:rPr>
                        <a:t>Июль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Объявление результатов по конкурсу академических надбавок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 Cyr" pitchFamily="34" charset="0"/>
                        </a:rPr>
                        <a:t>Сентябрь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Конкурс индивидуальных грантов и коллективных проектов НУГ (201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 – до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 сентября)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 Cyr" pitchFamily="34" charset="0"/>
                        </a:rPr>
                        <a:t>Декабрь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Объявление результатов по конкурсам индивидуальных грантов и коллективных проектов НУГ.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 Cyr" pitchFamily="34" charset="0"/>
                        </a:rPr>
                        <a:t>Весь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Заявки на трэвел-гранты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Заявки на софинансирование проектов РФФИ/РГНФ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818960" y="152300"/>
            <a:ext cx="80265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Кадровый резерв - программа профессионального становления молодых преподавателей и исследователей НИУ ВШЭ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4453" y="3049891"/>
            <a:ext cx="17819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Конкурс</a:t>
            </a:r>
            <a:endParaRPr lang="ru-RU" b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ИОП</a:t>
            </a:r>
            <a:endParaRPr lang="ru-RU" b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08674970"/>
              </p:ext>
            </p:extLst>
          </p:nvPr>
        </p:nvGraphicFramePr>
        <p:xfrm>
          <a:off x="179512" y="188640"/>
          <a:ext cx="5976664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516800" y="2654730"/>
            <a:ext cx="2736304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/>
                <a:cs typeface="Times New Roman"/>
              </a:rPr>
              <a:t>Выездные семинары</a:t>
            </a:r>
            <a:endParaRPr lang="ru-RU" b="1" dirty="0">
              <a:latin typeface="Times New Roman"/>
              <a:cs typeface="Times New Roman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292080" y="1196752"/>
            <a:ext cx="2232248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/>
                <a:cs typeface="Times New Roman"/>
              </a:rPr>
              <a:t>Конкурсы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893188" y="3270703"/>
            <a:ext cx="3096344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/>
                <a:cs typeface="Times New Roman"/>
              </a:rPr>
              <a:t>Зарубежные стажировки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491880" y="3957156"/>
            <a:ext cx="3096344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/>
                <a:cs typeface="Times New Roman"/>
              </a:rPr>
              <a:t>Методическая мастерская</a:t>
            </a:r>
            <a:endParaRPr lang="ru-RU" b="1" dirty="0">
              <a:latin typeface="Times New Roman"/>
              <a:cs typeface="Times New Roman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26464" y="1902411"/>
            <a:ext cx="2664296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/>
                <a:cs typeface="Times New Roman"/>
              </a:rPr>
              <a:t>Наставничество</a:t>
            </a:r>
            <a:endParaRPr lang="ru-RU" b="1" dirty="0">
              <a:latin typeface="Times New Roman"/>
              <a:cs typeface="Times New Roman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125280" y="4581156"/>
            <a:ext cx="3096344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Стартовый грант</a:t>
            </a:r>
            <a:endParaRPr lang="ru-RU" sz="2000" b="1" dirty="0">
              <a:latin typeface="Times New Roman"/>
              <a:cs typeface="Times New Roman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26913" y="5202877"/>
            <a:ext cx="4294712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Снижение учебной нагрузки</a:t>
            </a:r>
            <a:r>
              <a:rPr lang="en-US" sz="2000" b="1" dirty="0" smtClean="0">
                <a:latin typeface="Times New Roman"/>
                <a:cs typeface="Times New Roman"/>
              </a:rPr>
              <a:t> 25%</a:t>
            </a:r>
            <a:endParaRPr lang="ru-RU" sz="2000" b="1" dirty="0">
              <a:latin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56582" y="1414239"/>
            <a:ext cx="2737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Новые исследователи </a:t>
            </a:r>
            <a:endParaRPr lang="en-US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717716" y="1831230"/>
            <a:ext cx="2799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Новые преподаватели </a:t>
            </a:r>
            <a:endParaRPr lang="en-US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802985" y="1012666"/>
            <a:ext cx="2681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Будущие профессора </a:t>
            </a:r>
            <a:endParaRPr lang="en-US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650952" y="2276872"/>
            <a:ext cx="282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Будущие преподаватели</a:t>
            </a:r>
            <a:endParaRPr lang="en-US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pic>
        <p:nvPicPr>
          <p:cNvPr id="65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91988"/>
            <a:ext cx="648072" cy="64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Закрывающая фигурная скобка 65"/>
          <p:cNvSpPr/>
          <p:nvPr/>
        </p:nvSpPr>
        <p:spPr>
          <a:xfrm rot="5400000">
            <a:off x="7620605" y="4844733"/>
            <a:ext cx="369332" cy="2448272"/>
          </a:xfrm>
          <a:prstGeom prst="rightBrace">
            <a:avLst>
              <a:gd name="adj1" fmla="val 48174"/>
              <a:gd name="adj2" fmla="val 53269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4447" y="6353931"/>
            <a:ext cx="5678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Москва     Санкт-Петербург     Нижний Новгород       Пермь </a:t>
            </a:r>
            <a:endParaRPr lang="ru-RU" sz="1600" b="1" i="1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7004" y="2993326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1415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817272" y="802818"/>
            <a:ext cx="1152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+16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к.н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.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 +1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д.н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.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724058" y="692696"/>
            <a:ext cx="1235635" cy="92813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494145" y="4921021"/>
            <a:ext cx="2506096" cy="78591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08205" y="4895101"/>
            <a:ext cx="26837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1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Зарубежная стажировка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907918" y="3257442"/>
            <a:ext cx="2184059" cy="15397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143770" y="3285714"/>
            <a:ext cx="17017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62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%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выступили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на научных международных мероприятиях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90760" y="626732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2013</a:t>
            </a:r>
            <a:endParaRPr lang="ru-RU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15808" y="1814349"/>
            <a:ext cx="1728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2,8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научных публикаций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на каждого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524119" y="1812338"/>
            <a:ext cx="1463182" cy="12744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2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3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4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5" name="Rectangle 32"/>
          <p:cNvSpPr>
            <a:spLocks noChangeArrowheads="1"/>
          </p:cNvSpPr>
          <p:nvPr/>
        </p:nvSpPr>
        <p:spPr bwMode="auto">
          <a:xfrm>
            <a:off x="2455863" y="1539875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6" name="Название 1"/>
          <p:cNvSpPr>
            <a:spLocks noGrp="1"/>
          </p:cNvSpPr>
          <p:nvPr>
            <p:ph type="title"/>
          </p:nvPr>
        </p:nvSpPr>
        <p:spPr>
          <a:xfrm>
            <a:off x="2032000" y="187325"/>
            <a:ext cx="6180138" cy="714375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chemeClr val="bg1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Кадровый резерв</a:t>
            </a:r>
          </a:p>
        </p:txBody>
      </p:sp>
      <p:sp>
        <p:nvSpPr>
          <p:cNvPr id="35847" name="Прямоугольник 1"/>
          <p:cNvSpPr>
            <a:spLocks noChangeArrowheads="1"/>
          </p:cNvSpPr>
          <p:nvPr/>
        </p:nvSpPr>
        <p:spPr bwMode="auto">
          <a:xfrm>
            <a:off x="292100" y="5537200"/>
            <a:ext cx="856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400"/>
          </a:p>
        </p:txBody>
      </p:sp>
      <p:sp>
        <p:nvSpPr>
          <p:cNvPr id="35848" name="Прямоугольник 2"/>
          <p:cNvSpPr>
            <a:spLocks noChangeArrowheads="1"/>
          </p:cNvSpPr>
          <p:nvPr/>
        </p:nvSpPr>
        <p:spPr bwMode="auto">
          <a:xfrm>
            <a:off x="555328" y="332656"/>
            <a:ext cx="8249369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altLang="ru-RU" sz="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Новые преподаватели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кандидатам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до 30 лет (включительно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работа на преподавательской должности в НИУ ВШЭ на полной ставке непрерывно в течение не более 24 месяцев на момент представления документов в Кадровую комиссию ученого совета НИУ ВШЭ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возможности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стартовый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грант (надбавка); 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сокращение учебной нагрузки на 25%;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участие в проектах и мероприятиях кадрового резерва НИУ ВШЭ;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повышение квалификации в рамках программ НИУ ВШЭ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2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3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4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5" name="Rectangle 32"/>
          <p:cNvSpPr>
            <a:spLocks noChangeArrowheads="1"/>
          </p:cNvSpPr>
          <p:nvPr/>
        </p:nvSpPr>
        <p:spPr bwMode="auto">
          <a:xfrm>
            <a:off x="2455863" y="1539875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6" name="Название 1"/>
          <p:cNvSpPr>
            <a:spLocks noGrp="1"/>
          </p:cNvSpPr>
          <p:nvPr>
            <p:ph type="title"/>
          </p:nvPr>
        </p:nvSpPr>
        <p:spPr>
          <a:xfrm>
            <a:off x="2032000" y="187325"/>
            <a:ext cx="6180138" cy="714375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chemeClr val="bg1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Кадровый резерв</a:t>
            </a:r>
          </a:p>
        </p:txBody>
      </p:sp>
      <p:sp>
        <p:nvSpPr>
          <p:cNvPr id="35847" name="Прямоугольник 1"/>
          <p:cNvSpPr>
            <a:spLocks noChangeArrowheads="1"/>
          </p:cNvSpPr>
          <p:nvPr/>
        </p:nvSpPr>
        <p:spPr bwMode="auto">
          <a:xfrm>
            <a:off x="292100" y="5537200"/>
            <a:ext cx="856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400"/>
          </a:p>
        </p:txBody>
      </p:sp>
      <p:sp>
        <p:nvSpPr>
          <p:cNvPr id="35848" name="Прямоугольник 2"/>
          <p:cNvSpPr>
            <a:spLocks noChangeArrowheads="1"/>
          </p:cNvSpPr>
          <p:nvPr/>
        </p:nvSpPr>
        <p:spPr bwMode="auto">
          <a:xfrm>
            <a:off x="395536" y="332655"/>
            <a:ext cx="8409161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Новые исследователи </a:t>
            </a:r>
          </a:p>
          <a:p>
            <a:pPr>
              <a:lnSpc>
                <a:spcPct val="150000"/>
              </a:lnSpc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к кандидатам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возраст до 30 лет (включительно);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работа на должности научных работников в научных подразделениях НИУ ВШЭ на полной ставке непрерывно в течение не более 24 месяцев на момент представления документов в Кадровую комиссию ученого совета НИУ ВШЭ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соответствие критериям оценки публикационной активности, утвержденным в Регламенте оценки публикационной активности научных работников НИУ ВШЭ, в соответствии с занимаемой научной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должностью</a:t>
            </a:r>
            <a:endParaRPr lang="ru-RU" sz="19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ru-RU" sz="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возможности</a:t>
            </a:r>
            <a:endParaRPr lang="ru-RU" sz="19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стартовый грант (надбавка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участие в проектах и мероприятиях кадрового резерва НИУ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ВШЭ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2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3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4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5" name="Rectangle 32"/>
          <p:cNvSpPr>
            <a:spLocks noChangeArrowheads="1"/>
          </p:cNvSpPr>
          <p:nvPr/>
        </p:nvSpPr>
        <p:spPr bwMode="auto">
          <a:xfrm>
            <a:off x="2455863" y="1539875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6" name="Название 1"/>
          <p:cNvSpPr>
            <a:spLocks noGrp="1"/>
          </p:cNvSpPr>
          <p:nvPr>
            <p:ph type="title"/>
          </p:nvPr>
        </p:nvSpPr>
        <p:spPr>
          <a:xfrm>
            <a:off x="2032000" y="187325"/>
            <a:ext cx="6180138" cy="714375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chemeClr val="bg1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Кадровый резерв</a:t>
            </a:r>
          </a:p>
        </p:txBody>
      </p:sp>
      <p:sp>
        <p:nvSpPr>
          <p:cNvPr id="35847" name="Прямоугольник 1"/>
          <p:cNvSpPr>
            <a:spLocks noChangeArrowheads="1"/>
          </p:cNvSpPr>
          <p:nvPr/>
        </p:nvSpPr>
        <p:spPr bwMode="auto">
          <a:xfrm>
            <a:off x="292100" y="5537200"/>
            <a:ext cx="856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400"/>
          </a:p>
        </p:txBody>
      </p:sp>
      <p:sp>
        <p:nvSpPr>
          <p:cNvPr id="35848" name="Прямоугольник 2"/>
          <p:cNvSpPr>
            <a:spLocks noChangeArrowheads="1"/>
          </p:cNvSpPr>
          <p:nvPr/>
        </p:nvSpPr>
        <p:spPr bwMode="auto">
          <a:xfrm>
            <a:off x="444189" y="434176"/>
            <a:ext cx="8265145" cy="5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Будущие профессора</a:t>
            </a:r>
          </a:p>
          <a:p>
            <a:pPr algn="just">
              <a:lnSpc>
                <a:spcPct val="150000"/>
              </a:lnSpc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кандидатам</a:t>
            </a:r>
            <a:endParaRPr lang="ru-RU" sz="19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работа на преподавательской должности в НИУ ВШЭ на полной ставке;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возраст до 35 лет (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включительно;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наличие ученой степени кандидата наук или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зарубежного университета, полученной не менее, чем за 2 года до даты представления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документов в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Кадровую комиссию ученого совета НИУ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ВШЭ.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и возможности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сокращение учебной нагрузки на 25%;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право на длительную стажировку и участие в программах повышения квалификации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мировых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университетах и исследовательских центрах;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участие в проектах и мероприятиях кадрового резерва НИУ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ВШЭ.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9938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9939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9940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9941" name="Rectangle 32"/>
          <p:cNvSpPr>
            <a:spLocks noChangeArrowheads="1"/>
          </p:cNvSpPr>
          <p:nvPr/>
        </p:nvSpPr>
        <p:spPr bwMode="auto">
          <a:xfrm>
            <a:off x="2455863" y="1539875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9942" name="Название 1"/>
          <p:cNvSpPr>
            <a:spLocks noGrp="1"/>
          </p:cNvSpPr>
          <p:nvPr>
            <p:ph type="title"/>
          </p:nvPr>
        </p:nvSpPr>
        <p:spPr>
          <a:xfrm>
            <a:off x="2455863" y="404664"/>
            <a:ext cx="4752975" cy="714375"/>
          </a:xfrm>
        </p:spPr>
        <p:txBody>
          <a:bodyPr/>
          <a:lstStyle/>
          <a:p>
            <a:pPr eaLnBrk="1" hangingPunct="1"/>
            <a:r>
              <a:rPr lang="ru-RU" altLang="ru-RU" sz="2600" b="1" dirty="0" smtClean="0">
                <a:latin typeface="Times New Roman" pitchFamily="18" charset="0"/>
                <a:ea typeface="MS PGothic"/>
                <a:cs typeface="Times New Roman" pitchFamily="18" charset="0"/>
              </a:rPr>
              <a:t>Требования к резервистам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690021"/>
              </p:ext>
            </p:extLst>
          </p:nvPr>
        </p:nvGraphicFramePr>
        <p:xfrm>
          <a:off x="468439" y="1340768"/>
          <a:ext cx="8216648" cy="4114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16648"/>
              </a:tblGrid>
              <a:tr h="664989">
                <a:tc>
                  <a:txBody>
                    <a:bodyPr/>
                    <a:lstStyle/>
                    <a:p>
                      <a:pPr marL="342900" marR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Публикация статей в российских и зарубежных журналах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2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Выступления с докладами на российских и международных конференциях</a:t>
                      </a:r>
                    </a:p>
                    <a:p>
                      <a:pPr marL="342900" marR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2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 ученой степени кандидата/доктора наук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2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Высокий преподавательский 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2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рейтинг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2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Индивидуальный годовой отчет</a:t>
                      </a:r>
                    </a:p>
                  </a:txBody>
                  <a:tcPr marT="45709" marB="45709"/>
                </a:tc>
              </a:tr>
            </a:tbl>
          </a:graphicData>
        </a:graphic>
      </p:graphicFrame>
      <p:pic>
        <p:nvPicPr>
          <p:cNvPr id="11" name="Рисунок 1"/>
          <p:cNvPicPr>
            <a:picLocks noChangeAspect="1"/>
          </p:cNvPicPr>
          <p:nvPr/>
        </p:nvPicPr>
        <p:blipFill rotWithShape="1">
          <a:blip r:embed="rId3"/>
          <a:srcRect l="1" r="18009"/>
          <a:stretch/>
        </p:blipFill>
        <p:spPr bwMode="auto">
          <a:xfrm>
            <a:off x="5220072" y="3645024"/>
            <a:ext cx="346472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636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2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3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4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5" name="Rectangle 32"/>
          <p:cNvSpPr>
            <a:spLocks noChangeArrowheads="1"/>
          </p:cNvSpPr>
          <p:nvPr/>
        </p:nvSpPr>
        <p:spPr bwMode="auto">
          <a:xfrm>
            <a:off x="2455863" y="1539875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7" name="Прямоугольник 1"/>
          <p:cNvSpPr>
            <a:spLocks noChangeArrowheads="1"/>
          </p:cNvSpPr>
          <p:nvPr/>
        </p:nvSpPr>
        <p:spPr bwMode="auto">
          <a:xfrm>
            <a:off x="292100" y="5537200"/>
            <a:ext cx="856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400"/>
          </a:p>
        </p:txBody>
      </p:sp>
      <p:sp>
        <p:nvSpPr>
          <p:cNvPr id="35848" name="Прямоугольник 2"/>
          <p:cNvSpPr>
            <a:spLocks noChangeArrowheads="1"/>
          </p:cNvSpPr>
          <p:nvPr/>
        </p:nvSpPr>
        <p:spPr bwMode="auto">
          <a:xfrm>
            <a:off x="570633" y="620574"/>
            <a:ext cx="8105824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Формирование состава кадрового резерва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ноября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20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ноября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рием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заявок в кадровый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резерв НИУ ВШЭ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Кандидаты в кадровый резерв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личных кабинетах заполняют анкеты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планы индивидуального развития.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Подразделения предоставляют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Управление академического развития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документы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кандидатов в кадровый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резерв на следующий год.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 декабря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Кадровая комиссия Ученого совета НИУ ВШЭ выносит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решение о зачислении кандидатов в состав кадрового резерва на следующий год.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января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ачисление 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кадрового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резерва НИУ ВШЭ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48130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/>
            </a:r>
            <a:br>
              <a:rPr lang="ru-RU" altLang="ru-RU" sz="100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</a:br>
            <a:endParaRPr lang="ru-RU" altLang="ru-RU" sz="1000">
              <a:solidFill>
                <a:srgbClr val="000000"/>
              </a:solidFill>
              <a:latin typeface="Times New Roman" pitchFamily="18" charset="0"/>
              <a:ea typeface="MS PGothic"/>
              <a:cs typeface="Times New Roman" pitchFamily="18" charset="0"/>
            </a:endParaRPr>
          </a:p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      </a:t>
            </a:r>
          </a:p>
          <a:p>
            <a:pPr algn="ctr" eaLnBrk="0" hangingPunct="0"/>
            <a:endParaRPr lang="ru-RU" altLang="ru-RU">
              <a:solidFill>
                <a:srgbClr val="000000"/>
              </a:solidFill>
              <a:ea typeface="MS PGothic"/>
              <a:cs typeface="Times New Roman" pitchFamily="18" charset="0"/>
            </a:endParaRPr>
          </a:p>
        </p:txBody>
      </p:sp>
      <p:sp>
        <p:nvSpPr>
          <p:cNvPr id="48131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48132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              </a:t>
            </a:r>
            <a:endParaRPr lang="ru-RU" altLang="ru-RU">
              <a:solidFill>
                <a:srgbClr val="000000"/>
              </a:solidFill>
              <a:ea typeface="MS PGothic"/>
              <a:cs typeface="Times New Roman" pitchFamily="18" charset="0"/>
            </a:endParaRPr>
          </a:p>
        </p:txBody>
      </p:sp>
      <p:sp>
        <p:nvSpPr>
          <p:cNvPr id="48133" name="Rectangle 32"/>
          <p:cNvSpPr>
            <a:spLocks noChangeArrowheads="1"/>
          </p:cNvSpPr>
          <p:nvPr/>
        </p:nvSpPr>
        <p:spPr bwMode="auto">
          <a:xfrm>
            <a:off x="2696182" y="5373216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  <a:ea typeface="MS PGothic"/>
              <a:cs typeface="MS PGothic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5811" t="4665" r="8423" b="76107"/>
          <a:stretch/>
        </p:blipFill>
        <p:spPr>
          <a:xfrm>
            <a:off x="1268251" y="5595745"/>
            <a:ext cx="3173900" cy="6976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48136" name="Прямоугольник 3"/>
          <p:cNvSpPr>
            <a:spLocks noChangeArrowheads="1"/>
          </p:cNvSpPr>
          <p:nvPr/>
        </p:nvSpPr>
        <p:spPr bwMode="auto">
          <a:xfrm>
            <a:off x="4778386" y="5713572"/>
            <a:ext cx="2630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http://okna.hse.ru/</a:t>
            </a: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S PGothic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6559" y="404664"/>
            <a:ext cx="7761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Информационный бюллетень </a:t>
            </a:r>
            <a:r>
              <a:rPr lang="ru-RU" sz="2200" b="1" spc="50" dirty="0" smtClean="0">
                <a:ln w="11430"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«</a:t>
            </a:r>
            <a:r>
              <a:rPr lang="ru-RU" sz="2200" b="1" spc="50" dirty="0">
                <a:ln w="11430"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Окна роста»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0541" y="1050757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Окна роста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университетская газета для преподавателей, научных сотрудников и аспирантов Вышки, информирующая об изменениях в организации академической жизни НИУ ВШЭ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Приложения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Академическая среда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вопросы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развития российских университетов и академического сообщества в целом. </a:t>
            </a:r>
          </a:p>
          <a:p>
            <a:pPr algn="just">
              <a:lnSpc>
                <a:spcPct val="150000"/>
              </a:lnSpc>
            </a:pPr>
            <a:endParaRPr lang="ru-RU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Academic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Forum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дискуссионная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площадка для обсуждения актуальных проблем и понятий академического сообщества. </a:t>
            </a:r>
          </a:p>
          <a:p>
            <a:pPr algn="just">
              <a:lnSpc>
                <a:spcPct val="150000"/>
              </a:lnSpc>
            </a:pPr>
            <a:endParaRPr lang="ru-RU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вопросы развития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региональных кампусов университета.</a:t>
            </a:r>
          </a:p>
        </p:txBody>
      </p:sp>
    </p:spTree>
    <p:extLst>
      <p:ext uri="{BB962C8B-B14F-4D97-AF65-F5344CB8AC3E}">
        <p14:creationId xmlns:p14="http://schemas.microsoft.com/office/powerpoint/2010/main" val="35692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3987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ru-RU" sz="3200" b="1" dirty="0" smtClean="0"/>
              <a:t/>
            </a:r>
            <a:br>
              <a:rPr lang="en-US" altLang="ru-RU" sz="3200" b="1" dirty="0" smtClean="0"/>
            </a:br>
            <a:r>
              <a:rPr lang="ru-RU" altLang="ru-RU" sz="3200" b="1" dirty="0" smtClean="0"/>
              <a:t>Ос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новные конкурсы Программы «Научный фонд НИУ ВШЭ»</a:t>
            </a:r>
            <a:r>
              <a:rPr lang="ru-RU" altLang="ru-RU" sz="3200" b="1" dirty="0" smtClean="0"/>
              <a:t> </a:t>
            </a:r>
            <a:r>
              <a:rPr lang="en-US" altLang="ru-RU" sz="3200" b="1" dirty="0" smtClean="0"/>
              <a:t/>
            </a:r>
            <a:br>
              <a:rPr lang="en-US" altLang="ru-RU" sz="3200" b="1" dirty="0" smtClean="0"/>
            </a:br>
            <a:endParaRPr lang="ru-RU" altLang="ru-RU" sz="3200" b="1" dirty="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700213"/>
            <a:ext cx="8207375" cy="468153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chemeClr val="tx1"/>
                </a:solidFill>
              </a:rPr>
              <a:t>СЕЗОННЫЕ</a:t>
            </a:r>
            <a:r>
              <a:rPr lang="ru-RU" altLang="ru-RU" sz="24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chemeClr val="tx1"/>
                </a:solidFill>
              </a:rPr>
              <a:t>конкурс индивидуальных исследовательских проектов</a:t>
            </a:r>
          </a:p>
          <a:p>
            <a:pPr marL="342900" indent="-3429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chemeClr val="tx1"/>
                </a:solidFill>
              </a:rPr>
              <a:t>конкурс коллективных исследовательских проектов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</a:rPr>
              <a:t>НУГ (Учитель-Ученики)</a:t>
            </a:r>
          </a:p>
          <a:p>
            <a:pPr marL="342900" indent="-3429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chemeClr val="tx1"/>
                </a:solidFill>
              </a:rPr>
              <a:t>программа академических надбавок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chemeClr val="tx1"/>
                </a:solidFill>
              </a:rPr>
              <a:t>ПОСТОЯННЫЕ</a:t>
            </a:r>
            <a:r>
              <a:rPr lang="ru-RU" altLang="ru-RU" sz="24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chemeClr val="tx1"/>
                </a:solidFill>
              </a:rPr>
              <a:t> конкурс грантов на участие в российских и зарубежных научных мероприятиях (</a:t>
            </a:r>
            <a:r>
              <a:rPr lang="en-US" altLang="ru-RU" sz="2400" dirty="0" smtClean="0">
                <a:solidFill>
                  <a:schemeClr val="tx1"/>
                </a:solidFill>
              </a:rPr>
              <a:t>travel-grants)</a:t>
            </a:r>
            <a:endParaRPr lang="ru-RU" altLang="ru-RU" sz="2400" dirty="0" smtClean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chemeClr val="tx1"/>
                </a:solidFill>
              </a:rPr>
              <a:t>программа поддержки академической мобильности сотрудников НИУ ВШЭ  из Центра в филиалы</a:t>
            </a:r>
          </a:p>
          <a:p>
            <a:pPr marL="342900" indent="-342900" algn="l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400" dirty="0" err="1" smtClean="0">
                <a:solidFill>
                  <a:schemeClr val="tx1"/>
                </a:solidFill>
              </a:rPr>
              <a:t>софинансирование</a:t>
            </a:r>
            <a:r>
              <a:rPr lang="ru-RU" altLang="ru-RU" sz="2400" dirty="0" smtClean="0">
                <a:solidFill>
                  <a:schemeClr val="tx1"/>
                </a:solidFill>
              </a:rPr>
              <a:t> грантов РФФИ и РГНФ</a:t>
            </a:r>
          </a:p>
          <a:p>
            <a:pPr algn="l" eaLnBrk="1" hangingPunct="1">
              <a:lnSpc>
                <a:spcPct val="80000"/>
              </a:lnSpc>
            </a:pPr>
            <a:endParaRPr lang="ru-RU" altLang="ru-RU" sz="2400" b="1" dirty="0" smtClean="0">
              <a:solidFill>
                <a:srgbClr val="898989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ru-RU" altLang="ru-RU" sz="2100" b="1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Особенности подачи заявок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mtClean="0"/>
              <a:t>Все заявки (отчеты) в Научный фонд подаются в электронном виде через личный кабинет участника конкурса. Вход в личный кабинет по адресу: </a:t>
            </a:r>
            <a:r>
              <a:rPr lang="ru-RU" altLang="ru-RU" smtClean="0">
                <a:hlinkClick r:id="rId2"/>
              </a:rPr>
              <a:t>http://www.hse.ru/user</a:t>
            </a:r>
            <a:r>
              <a:rPr lang="ru-RU" altLang="ru-RU" smtClean="0"/>
              <a:t>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smtClean="0"/>
              <a:t>Пароль и логин (имя) выдает портал: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ru-RU" smtClean="0">
                <a:hlinkClick r:id="rId3"/>
              </a:rPr>
              <a:t>portal</a:t>
            </a:r>
            <a:r>
              <a:rPr lang="ru-RU" altLang="ru-RU" smtClean="0">
                <a:hlinkClick r:id="rId3"/>
              </a:rPr>
              <a:t>@</a:t>
            </a:r>
            <a:r>
              <a:rPr lang="en-US" altLang="ru-RU" smtClean="0">
                <a:hlinkClick r:id="rId3"/>
              </a:rPr>
              <a:t>hse</a:t>
            </a:r>
            <a:r>
              <a:rPr lang="ru-RU" altLang="ru-RU" smtClean="0">
                <a:hlinkClick r:id="rId3"/>
              </a:rPr>
              <a:t>.</a:t>
            </a:r>
            <a:r>
              <a:rPr lang="en-US" altLang="ru-RU" smtClean="0">
                <a:hlinkClick r:id="rId3"/>
              </a:rPr>
              <a:t>ru</a:t>
            </a:r>
            <a:r>
              <a:rPr lang="ru-RU" altLang="ru-RU" smtClean="0"/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640762" cy="17732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Конкурс грантов на участие в российских и зарубежных научных мероприятиях </a:t>
            </a:r>
            <a:br>
              <a:rPr lang="ru-RU" altLang="ru-RU" sz="2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2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travel-grants)</a:t>
            </a:r>
            <a:r>
              <a:rPr lang="ru-RU" altLang="ru-RU" sz="2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http://www.hse.ru/science/scifund/travel</a:t>
            </a:r>
            <a:r>
              <a:rPr lang="ru-RU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sz="25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323262" cy="4608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ru-RU" altLang="ru-RU" sz="2000" b="1" smtClean="0"/>
              <a:t>Участники</a:t>
            </a:r>
            <a:r>
              <a:rPr lang="ru-RU" altLang="ru-RU" sz="2000" smtClean="0"/>
              <a:t>: преподаватели и научные сотрудники НИУ ВШЭ и его филиалов, работающие на полную ставку (по основной должности), студенты и аспиранты очной формы обучения.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ru-RU" altLang="ru-RU" sz="2000" smtClean="0"/>
              <a:t>Заявки на конкурс подаются </a:t>
            </a:r>
            <a:r>
              <a:rPr lang="ru-RU" altLang="ru-RU" sz="2000" b="1" smtClean="0"/>
              <a:t>в течение всего года </a:t>
            </a:r>
            <a:endParaRPr lang="en-US" altLang="ru-RU" sz="2000" b="1" smtClean="0"/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ru-RU" altLang="ru-RU" sz="2000" smtClean="0"/>
              <a:t>Поддержку на научное мероприятие за рубежом (и СНГ) можно получить </a:t>
            </a:r>
            <a:r>
              <a:rPr lang="ru-RU" altLang="ru-RU" sz="2000" b="1" smtClean="0"/>
              <a:t>два раза в год (</a:t>
            </a:r>
            <a:r>
              <a:rPr lang="ru-RU" altLang="ru-RU" sz="2000" b="1" i="1" smtClean="0"/>
              <a:t>при наличии публикации  в зарубежном журнале, индексируемом в </a:t>
            </a:r>
            <a:r>
              <a:rPr lang="en-US" altLang="ru-RU" sz="2000" b="1" i="1" smtClean="0"/>
              <a:t>Scopus/WOS</a:t>
            </a:r>
            <a:r>
              <a:rPr lang="en-US" altLang="ru-RU" sz="2000" b="1" smtClean="0"/>
              <a:t>)</a:t>
            </a:r>
            <a:r>
              <a:rPr lang="ru-RU" altLang="ru-RU" sz="2000" smtClean="0"/>
              <a:t>,   в России– </a:t>
            </a:r>
            <a:r>
              <a:rPr lang="ru-RU" altLang="ru-RU" sz="2000" b="1" smtClean="0"/>
              <a:t>неоднократно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ru-RU" altLang="ru-RU" sz="2000" b="1" smtClean="0"/>
              <a:t>Документы, необходимые для подачи заявки</a:t>
            </a:r>
            <a:r>
              <a:rPr lang="ru-RU" altLang="ru-RU" sz="2000" smtClean="0"/>
              <a:t>: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Clr>
                <a:srgbClr val="6666FF"/>
              </a:buClr>
              <a:buFont typeface="Wingdings" pitchFamily="2" charset="2"/>
              <a:buChar char="v"/>
            </a:pPr>
            <a:r>
              <a:rPr lang="ru-RU" altLang="ru-RU" sz="2000" smtClean="0"/>
              <a:t>приглашение и/или извещение оргкомитета (с указанием автора, названия и типа доклада, аффилиации автора);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Clr>
                <a:srgbClr val="6666FF"/>
              </a:buClr>
              <a:buFont typeface="Wingdings" pitchFamily="2" charset="2"/>
              <a:buChar char="v"/>
            </a:pPr>
            <a:r>
              <a:rPr lang="ru-RU" altLang="ru-RU" sz="2000" smtClean="0"/>
              <a:t> статья или доклад,  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Clr>
                <a:srgbClr val="6666FF"/>
              </a:buClr>
              <a:buFont typeface="Wingdings" pitchFamily="2" charset="2"/>
              <a:buChar char="v"/>
            </a:pPr>
            <a:r>
              <a:rPr lang="ru-RU" altLang="ru-RU" sz="2000" smtClean="0"/>
              <a:t>научная программа мероприятия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Софинансирование грантов </a:t>
            </a:r>
            <a:br>
              <a:rPr lang="ru-RU" alt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РФФИ/РГНФ</a:t>
            </a:r>
            <a:br>
              <a:rPr lang="ru-RU" alt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http://www.hse.ru/science/scifund/rffi-rgnf</a:t>
            </a:r>
            <a:r>
              <a:rPr lang="ru-RU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2060575"/>
            <a:ext cx="8540750" cy="45370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000000"/>
                </a:solidFill>
              </a:rPr>
              <a:t>Дополнительная финансовая поддержка оказывается победителям конкурсов РФФИ/РГНФ</a:t>
            </a:r>
            <a:r>
              <a:rPr lang="ru-RU" altLang="ru-RU" sz="200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ru-RU" altLang="ru-RU" sz="2000" smtClean="0">
                <a:solidFill>
                  <a:srgbClr val="000000"/>
                </a:solidFill>
              </a:rPr>
              <a:t>подававшим заявку в</a:t>
            </a:r>
            <a:r>
              <a:rPr lang="ru-RU" altLang="ru-RU" sz="200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2000" smtClean="0">
                <a:solidFill>
                  <a:srgbClr val="000000"/>
                </a:solidFill>
              </a:rPr>
              <a:t>РФФИ/РГНФ</a:t>
            </a:r>
            <a:r>
              <a:rPr lang="ru-RU" altLang="ru-RU" sz="200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2000" smtClean="0">
                <a:solidFill>
                  <a:srgbClr val="000000"/>
                </a:solidFill>
              </a:rPr>
              <a:t>от НИУ ВШЭ</a:t>
            </a: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Финансовая поддержка оказывается на текущий год на выполнение того же проекта при необходимости дополнительных расходов, не покрываемых грантами РФФИ или РГНФ, в размере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ru-RU" sz="2000" smtClean="0"/>
          </a:p>
          <a:p>
            <a:pPr eaLnBrk="1" hangingPunct="1">
              <a:lnSpc>
                <a:spcPct val="80000"/>
              </a:lnSpc>
              <a:buClr>
                <a:srgbClr val="6666FF"/>
              </a:buClr>
              <a:buFont typeface="Wingdings" pitchFamily="2" charset="2"/>
              <a:buChar char="v"/>
            </a:pPr>
            <a:r>
              <a:rPr lang="ru-RU" altLang="ru-RU" sz="2000" smtClean="0"/>
              <a:t>100% по проектам с финансированием  от 50 000 до 250 000 руб.;</a:t>
            </a:r>
          </a:p>
          <a:p>
            <a:pPr eaLnBrk="1" hangingPunct="1">
              <a:lnSpc>
                <a:spcPct val="80000"/>
              </a:lnSpc>
              <a:buClr>
                <a:srgbClr val="6666FF"/>
              </a:buClr>
              <a:buFont typeface="Wingdings" pitchFamily="2" charset="2"/>
              <a:buChar char="v"/>
            </a:pPr>
            <a:r>
              <a:rPr lang="ru-RU" altLang="ru-RU" sz="2000" smtClean="0"/>
              <a:t>50% по проектам с финансированием  свыше 250 000 руб.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Заявки на финансовую поддержку могут подаваться в течение всего года.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Программа</a:t>
            </a:r>
            <a:r>
              <a:rPr lang="ru-RU" alt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академических надбавок</a:t>
            </a:r>
            <a:br>
              <a:rPr lang="ru-RU" alt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http://www.hse.ru/science/scifund/bonus</a:t>
            </a: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484313"/>
            <a:ext cx="854075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ru-RU" altLang="ru-RU" sz="2000" smtClean="0"/>
              <a:t>Введены с 2005г. как стимулирующие надбавки к «базовой» зарплате ППС.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ru-RU" altLang="ru-RU" sz="2000" smtClean="0"/>
              <a:t>Академическую надбавку могут получить преподаватели, работающие на полную ставку, научные и иные сотрудники, работающие на полную ставку, и ведущие преподавательскую деятельность не менее, чем на 0.25 ставки. 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ru-RU" altLang="ru-RU" sz="2000" smtClean="0"/>
              <a:t>С 2015 года академическую надбавку могут получить научные работники, не ведущие преподавательскую деятельность при условии успешного прохождения публикационной активности </a:t>
            </a:r>
            <a:r>
              <a:rPr lang="ru-RU" altLang="ru-RU" sz="2000" b="1" smtClean="0">
                <a:solidFill>
                  <a:srgbClr val="000000"/>
                </a:solidFill>
                <a:cs typeface="Times New Roman" pitchFamily="18" charset="0"/>
              </a:rPr>
              <a:t>за предыдущий год</a:t>
            </a:r>
            <a:r>
              <a:rPr lang="ru-RU" altLang="ru-RU" sz="2000" smtClean="0">
                <a:solidFill>
                  <a:srgbClr val="000000"/>
                </a:solidFill>
                <a:cs typeface="Times New Roman" pitchFamily="18" charset="0"/>
              </a:rPr>
              <a:t> и выполнения образовательных обязательств </a:t>
            </a:r>
            <a:r>
              <a:rPr lang="ru-RU" altLang="ru-RU" sz="2000" b="1" smtClean="0">
                <a:solidFill>
                  <a:srgbClr val="000000"/>
                </a:solidFill>
                <a:cs typeface="Times New Roman" pitchFamily="18" charset="0"/>
              </a:rPr>
              <a:t>в текущем учебном году</a:t>
            </a:r>
            <a:r>
              <a:rPr lang="ru-RU" altLang="ru-RU" sz="200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ru-RU" altLang="ru-RU" sz="2000" smtClean="0"/>
              <a:t> 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ru-RU" altLang="ru-RU" sz="2000" smtClean="0"/>
              <a:t>Надбавки за статью в зарубежном рецензируемом научном журнале могут быть установлены преподавателям, работающим в НИУ ВШЭ или его филиалах на условиях</a:t>
            </a:r>
            <a:r>
              <a:rPr lang="ru-RU" altLang="ru-RU" sz="2400" smtClean="0"/>
              <a:t> </a:t>
            </a:r>
            <a:r>
              <a:rPr lang="ru-RU" altLang="ru-RU" sz="2000" smtClean="0"/>
              <a:t>внешнего совместительства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Программа</a:t>
            </a:r>
            <a:r>
              <a:rPr lang="ru-RU" alt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академических надбавок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00200"/>
            <a:ext cx="8075612" cy="4421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ru-RU" altLang="ru-RU" sz="2200" smtClean="0"/>
              <a:t>Надбавки устанавливаются на очередной учебный год за научные и учебно-методические работы, опубликованные в течение двух предшествующих календарных лет.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ru-RU" altLang="ru-RU" sz="2200" b="1" smtClean="0"/>
              <a:t>3 уровня</a:t>
            </a:r>
            <a:r>
              <a:rPr lang="ru-RU" altLang="ru-RU" sz="2200" smtClean="0"/>
              <a:t>: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ru-RU" altLang="ru-RU" sz="2200" smtClean="0"/>
              <a:t>	- 1 уровень «за академическую работу» (35 тыс.руб. в месяц) - на 1 год; 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ru-RU" altLang="ru-RU" sz="2200" smtClean="0"/>
              <a:t>	- 2 уровень «за академические успехи и вклад в научную репутацию ВШЭ» (60 тыс. руб. в месяц) - на 2 года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ru-RU" altLang="ru-RU" sz="2200" smtClean="0"/>
              <a:t>	- 3 уровень «за статью в зарубежном рецензируемом журнале» (от 120 тыс.до 60 тыс. руб. в месяц) - на 2 года</a:t>
            </a:r>
          </a:p>
          <a:p>
            <a:pPr eaLnBrk="1" hangingPunct="1">
              <a:lnSpc>
                <a:spcPct val="80000"/>
              </a:lnSpc>
              <a:spcAft>
                <a:spcPct val="100000"/>
              </a:spcAft>
              <a:buFont typeface="Wingdings" pitchFamily="2" charset="2"/>
              <a:buNone/>
            </a:pPr>
            <a:endParaRPr lang="ru-RU" altLang="ru-RU" sz="2200" smtClean="0"/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Программа</a:t>
            </a:r>
            <a:r>
              <a:rPr lang="ru-RU" alt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академических надбавок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ru-RU" altLang="ru-RU" sz="2400" b="1" dirty="0" smtClean="0"/>
              <a:t>Основание для назначения надбавок</a:t>
            </a:r>
            <a:r>
              <a:rPr lang="ru-RU" altLang="ru-RU" sz="2400" dirty="0" smtClean="0"/>
              <a:t>: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spcAft>
                <a:spcPct val="30000"/>
              </a:spcAft>
              <a:buClr>
                <a:srgbClr val="6666FF"/>
              </a:buClr>
              <a:buFont typeface="Wingdings" pitchFamily="2" charset="2"/>
              <a:buChar char="v"/>
            </a:pPr>
            <a:r>
              <a:rPr lang="ru-RU" altLang="ru-RU" sz="2400" dirty="0" smtClean="0"/>
              <a:t>1 уровень - формализованная оценка (не менее 14 баллов)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spcAft>
                <a:spcPct val="30000"/>
              </a:spcAft>
              <a:buClr>
                <a:srgbClr val="6666FF"/>
              </a:buClr>
              <a:buFont typeface="Wingdings" pitchFamily="2" charset="2"/>
              <a:buChar char="v"/>
            </a:pPr>
            <a:r>
              <a:rPr lang="ru-RU" altLang="ru-RU" sz="2400" dirty="0" smtClean="0"/>
              <a:t>2 уровень – не менее 14 балов + экспертное заключение по одной выдающейся работе (монографии, учебнику/учебному пособию), выбранной заявителем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spcAft>
                <a:spcPct val="30000"/>
              </a:spcAft>
              <a:buClr>
                <a:srgbClr val="6666FF"/>
              </a:buClr>
              <a:buFont typeface="Wingdings" pitchFamily="2" charset="2"/>
              <a:buChar char="v"/>
            </a:pPr>
            <a:r>
              <a:rPr lang="ru-RU" altLang="ru-RU" sz="2400" dirty="0" smtClean="0"/>
              <a:t>3 уровень – статья в зарубежном рецензируемом журнале, опубликованная в журнале, </a:t>
            </a:r>
            <a:r>
              <a:rPr lang="ru-RU" altLang="ru-RU" sz="2400" u="sng" dirty="0" smtClean="0"/>
              <a:t>индексируемом</a:t>
            </a:r>
            <a:r>
              <a:rPr lang="ru-RU" altLang="ru-RU" sz="2400" dirty="0" smtClean="0"/>
              <a:t> в базах данных </a:t>
            </a:r>
            <a:r>
              <a:rPr lang="ru-RU" altLang="ru-RU" sz="2400" dirty="0" err="1" smtClean="0"/>
              <a:t>Web</a:t>
            </a:r>
            <a:r>
              <a:rPr lang="ru-RU" altLang="ru-RU" sz="2400" dirty="0" smtClean="0"/>
              <a:t> of </a:t>
            </a:r>
            <a:r>
              <a:rPr lang="ru-RU" altLang="ru-RU" sz="2400" dirty="0" err="1" smtClean="0"/>
              <a:t>Science</a:t>
            </a:r>
            <a:r>
              <a:rPr lang="ru-RU" altLang="ru-RU" sz="2400" dirty="0" smtClean="0"/>
              <a:t> или </a:t>
            </a:r>
            <a:r>
              <a:rPr lang="ru-RU" altLang="ru-RU" sz="2400" dirty="0" err="1" smtClean="0"/>
              <a:t>Scopus</a:t>
            </a:r>
            <a:r>
              <a:rPr lang="ru-RU" altLang="ru-RU" sz="2400" dirty="0" smtClean="0"/>
              <a:t> и имеющем квартиль не ниже </a:t>
            </a:r>
            <a:r>
              <a:rPr lang="en-US" altLang="ru-RU" sz="2400" dirty="0" smtClean="0"/>
              <a:t>Q3</a:t>
            </a:r>
            <a:r>
              <a:rPr lang="ru-RU" altLang="ru-RU" sz="2400" dirty="0" smtClean="0"/>
              <a:t>. </a:t>
            </a:r>
            <a:r>
              <a:rPr lang="ru-RU" altLang="ru-RU" sz="2400" u="sng" dirty="0" smtClean="0"/>
              <a:t>С 2015 года</a:t>
            </a:r>
            <a:r>
              <a:rPr lang="ru-RU" altLang="ru-RU" sz="2400" dirty="0" smtClean="0"/>
              <a:t> в эту категорию включаются переводные российские журналы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3200" b="1" smtClean="0"/>
              <a:t>Какие работы не принимаются к публикации?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dirty="0" smtClean="0"/>
              <a:t>Vanity Publishing</a:t>
            </a:r>
          </a:p>
          <a:p>
            <a:pPr eaLnBrk="1" hangingPunct="1"/>
            <a:r>
              <a:rPr lang="ru-RU" altLang="ru-RU" dirty="0" smtClean="0"/>
              <a:t>Платные публикации</a:t>
            </a:r>
          </a:p>
          <a:p>
            <a:pPr lvl="1" eaLnBrk="1" hangingPunct="1"/>
            <a:r>
              <a:rPr lang="ru-RU" altLang="ru-RU" dirty="0"/>
              <a:t>С 2013 г. не принимаются публикации в российских и зарубежных журналах в соответствии с черным списком, опубликованном на сайте Научного фонда.</a:t>
            </a:r>
          </a:p>
          <a:p>
            <a:pPr eaLnBrk="1" hangingPunct="1"/>
            <a:endParaRPr lang="ru-RU" altLang="ru-RU" dirty="0" smtClean="0"/>
          </a:p>
          <a:p>
            <a:pPr eaLnBrk="1" hangingPunct="1"/>
            <a:r>
              <a:rPr lang="ru-RU" altLang="ru-RU" dirty="0" smtClean="0"/>
              <a:t>Тезисы конференций, электронные сборники докладов на конференциях</a:t>
            </a:r>
          </a:p>
          <a:p>
            <a:pPr marL="0" indent="0" eaLnBrk="1" hangingPunct="1"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0492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2285</TotalTime>
  <Words>1175</Words>
  <Application>Microsoft Office PowerPoint</Application>
  <PresentationFormat>Экран (4:3)</PresentationFormat>
  <Paragraphs>212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Академическая карьера и инструменты академического развития НИУ ВШЭ</vt:lpstr>
      <vt:lpstr> Основные конкурсы Программы «Научный фонд НИУ ВШЭ»  </vt:lpstr>
      <vt:lpstr>Особенности подачи заявок</vt:lpstr>
      <vt:lpstr>  Конкурс грантов на участие в российских и зарубежных научных мероприятиях  (travel-grants) http://www.hse.ru/science/scifund/travel  </vt:lpstr>
      <vt:lpstr> Софинансирование грантов  РФФИ/РГНФ http://www.hse.ru/science/scifund/rffi-rgnf </vt:lpstr>
      <vt:lpstr>Программа академических надбавок http://www.hse.ru/science/scifund/bonus </vt:lpstr>
      <vt:lpstr>Программа академических надбавок</vt:lpstr>
      <vt:lpstr>Программа академических надбавок</vt:lpstr>
      <vt:lpstr>Какие работы не принимаются к публикации?</vt:lpstr>
      <vt:lpstr>Программа академических надбавок</vt:lpstr>
      <vt:lpstr>График конкурсов и программ Научного фонда НИУ ВШЭ</vt:lpstr>
      <vt:lpstr>Презентация PowerPoint</vt:lpstr>
      <vt:lpstr>Кадровый резерв</vt:lpstr>
      <vt:lpstr>Кадровый резерв</vt:lpstr>
      <vt:lpstr>Кадровый резерв</vt:lpstr>
      <vt:lpstr>Требования к резервистам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«Научный фонд НИУ ВШЭ»</dc:title>
  <dc:creator>User</dc:creator>
  <cp:lastModifiedBy>Прокофьева Екатерина Николаевна</cp:lastModifiedBy>
  <cp:revision>90</cp:revision>
  <dcterms:created xsi:type="dcterms:W3CDTF">2011-10-10T08:15:47Z</dcterms:created>
  <dcterms:modified xsi:type="dcterms:W3CDTF">2014-10-02T16:51:29Z</dcterms:modified>
</cp:coreProperties>
</file>