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62" r:id="rId5"/>
    <p:sldId id="272" r:id="rId6"/>
    <p:sldId id="263" r:id="rId7"/>
    <p:sldId id="278" r:id="rId8"/>
    <p:sldId id="279" r:id="rId9"/>
    <p:sldId id="281" r:id="rId10"/>
    <p:sldId id="267" r:id="rId11"/>
    <p:sldId id="280" r:id="rId12"/>
    <p:sldId id="268" r:id="rId13"/>
    <p:sldId id="259" r:id="rId14"/>
    <p:sldId id="282" r:id="rId15"/>
    <p:sldId id="269" r:id="rId16"/>
    <p:sldId id="283" r:id="rId17"/>
    <p:sldId id="292" r:id="rId18"/>
    <p:sldId id="285" r:id="rId19"/>
    <p:sldId id="286" r:id="rId20"/>
    <p:sldId id="284" r:id="rId21"/>
    <p:sldId id="293" r:id="rId22"/>
    <p:sldId id="294" r:id="rId23"/>
    <p:sldId id="287" r:id="rId24"/>
    <p:sldId id="289" r:id="rId25"/>
    <p:sldId id="290" r:id="rId26"/>
    <p:sldId id="291" r:id="rId27"/>
    <p:sldId id="295" r:id="rId28"/>
    <p:sldId id="296" r:id="rId29"/>
    <p:sldId id="297" r:id="rId30"/>
    <p:sldId id="298" r:id="rId31"/>
    <p:sldId id="299"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72" y="7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9AD4B7F-5515-4389-B7E1-3A4CC6FA2ECC}" type="datetimeFigureOut">
              <a:rPr lang="ru-RU" smtClean="0"/>
              <a:t>26.10.2013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A496E6-6337-4BDB-949D-612983200797}" type="slidenum">
              <a:rPr lang="ru-RU" smtClean="0"/>
              <a:t>‹#›</a:t>
            </a:fld>
            <a:endParaRPr lang="ru-RU"/>
          </a:p>
        </p:txBody>
      </p:sp>
    </p:spTree>
    <p:extLst>
      <p:ext uri="{BB962C8B-B14F-4D97-AF65-F5344CB8AC3E}">
        <p14:creationId xmlns:p14="http://schemas.microsoft.com/office/powerpoint/2010/main" val="2580462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9AD4B7F-5515-4389-B7E1-3A4CC6FA2ECC}" type="datetimeFigureOut">
              <a:rPr lang="ru-RU" smtClean="0"/>
              <a:t>26.10.2013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A496E6-6337-4BDB-949D-612983200797}" type="slidenum">
              <a:rPr lang="ru-RU" smtClean="0"/>
              <a:t>‹#›</a:t>
            </a:fld>
            <a:endParaRPr lang="ru-RU"/>
          </a:p>
        </p:txBody>
      </p:sp>
    </p:spTree>
    <p:extLst>
      <p:ext uri="{BB962C8B-B14F-4D97-AF65-F5344CB8AC3E}">
        <p14:creationId xmlns:p14="http://schemas.microsoft.com/office/powerpoint/2010/main" val="2725452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9AD4B7F-5515-4389-B7E1-3A4CC6FA2ECC}" type="datetimeFigureOut">
              <a:rPr lang="ru-RU" smtClean="0"/>
              <a:t>26.10.2013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A496E6-6337-4BDB-949D-612983200797}" type="slidenum">
              <a:rPr lang="ru-RU" smtClean="0"/>
              <a:t>‹#›</a:t>
            </a:fld>
            <a:endParaRPr lang="ru-RU"/>
          </a:p>
        </p:txBody>
      </p:sp>
    </p:spTree>
    <p:extLst>
      <p:ext uri="{BB962C8B-B14F-4D97-AF65-F5344CB8AC3E}">
        <p14:creationId xmlns:p14="http://schemas.microsoft.com/office/powerpoint/2010/main" val="616147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9AD4B7F-5515-4389-B7E1-3A4CC6FA2ECC}" type="datetimeFigureOut">
              <a:rPr lang="ru-RU" smtClean="0"/>
              <a:t>26.10.2013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A496E6-6337-4BDB-949D-612983200797}" type="slidenum">
              <a:rPr lang="ru-RU" smtClean="0"/>
              <a:t>‹#›</a:t>
            </a:fld>
            <a:endParaRPr lang="ru-RU"/>
          </a:p>
        </p:txBody>
      </p:sp>
    </p:spTree>
    <p:extLst>
      <p:ext uri="{BB962C8B-B14F-4D97-AF65-F5344CB8AC3E}">
        <p14:creationId xmlns:p14="http://schemas.microsoft.com/office/powerpoint/2010/main" val="2115953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9AD4B7F-5515-4389-B7E1-3A4CC6FA2ECC}" type="datetimeFigureOut">
              <a:rPr lang="ru-RU" smtClean="0"/>
              <a:t>26.10.2013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A496E6-6337-4BDB-949D-612983200797}" type="slidenum">
              <a:rPr lang="ru-RU" smtClean="0"/>
              <a:t>‹#›</a:t>
            </a:fld>
            <a:endParaRPr lang="ru-RU"/>
          </a:p>
        </p:txBody>
      </p:sp>
    </p:spTree>
    <p:extLst>
      <p:ext uri="{BB962C8B-B14F-4D97-AF65-F5344CB8AC3E}">
        <p14:creationId xmlns:p14="http://schemas.microsoft.com/office/powerpoint/2010/main" val="537917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9AD4B7F-5515-4389-B7E1-3A4CC6FA2ECC}" type="datetimeFigureOut">
              <a:rPr lang="ru-RU" smtClean="0"/>
              <a:t>26.10.2013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A496E6-6337-4BDB-949D-612983200797}" type="slidenum">
              <a:rPr lang="ru-RU" smtClean="0"/>
              <a:t>‹#›</a:t>
            </a:fld>
            <a:endParaRPr lang="ru-RU"/>
          </a:p>
        </p:txBody>
      </p:sp>
    </p:spTree>
    <p:extLst>
      <p:ext uri="{BB962C8B-B14F-4D97-AF65-F5344CB8AC3E}">
        <p14:creationId xmlns:p14="http://schemas.microsoft.com/office/powerpoint/2010/main" val="3367002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9AD4B7F-5515-4389-B7E1-3A4CC6FA2ECC}" type="datetimeFigureOut">
              <a:rPr lang="ru-RU" smtClean="0"/>
              <a:t>26.10.2013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BA496E6-6337-4BDB-949D-612983200797}" type="slidenum">
              <a:rPr lang="ru-RU" smtClean="0"/>
              <a:t>‹#›</a:t>
            </a:fld>
            <a:endParaRPr lang="ru-RU"/>
          </a:p>
        </p:txBody>
      </p:sp>
    </p:spTree>
    <p:extLst>
      <p:ext uri="{BB962C8B-B14F-4D97-AF65-F5344CB8AC3E}">
        <p14:creationId xmlns:p14="http://schemas.microsoft.com/office/powerpoint/2010/main" val="428329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9AD4B7F-5515-4389-B7E1-3A4CC6FA2ECC}" type="datetimeFigureOut">
              <a:rPr lang="ru-RU" smtClean="0"/>
              <a:t>26.10.2013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BA496E6-6337-4BDB-949D-612983200797}" type="slidenum">
              <a:rPr lang="ru-RU" smtClean="0"/>
              <a:t>‹#›</a:t>
            </a:fld>
            <a:endParaRPr lang="ru-RU"/>
          </a:p>
        </p:txBody>
      </p:sp>
    </p:spTree>
    <p:extLst>
      <p:ext uri="{BB962C8B-B14F-4D97-AF65-F5344CB8AC3E}">
        <p14:creationId xmlns:p14="http://schemas.microsoft.com/office/powerpoint/2010/main" val="2982395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9AD4B7F-5515-4389-B7E1-3A4CC6FA2ECC}" type="datetimeFigureOut">
              <a:rPr lang="ru-RU" smtClean="0"/>
              <a:t>26.10.2013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BA496E6-6337-4BDB-949D-612983200797}" type="slidenum">
              <a:rPr lang="ru-RU" smtClean="0"/>
              <a:t>‹#›</a:t>
            </a:fld>
            <a:endParaRPr lang="ru-RU"/>
          </a:p>
        </p:txBody>
      </p:sp>
    </p:spTree>
    <p:extLst>
      <p:ext uri="{BB962C8B-B14F-4D97-AF65-F5344CB8AC3E}">
        <p14:creationId xmlns:p14="http://schemas.microsoft.com/office/powerpoint/2010/main" val="3688585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9AD4B7F-5515-4389-B7E1-3A4CC6FA2ECC}" type="datetimeFigureOut">
              <a:rPr lang="ru-RU" smtClean="0"/>
              <a:t>26.10.2013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A496E6-6337-4BDB-949D-612983200797}" type="slidenum">
              <a:rPr lang="ru-RU" smtClean="0"/>
              <a:t>‹#›</a:t>
            </a:fld>
            <a:endParaRPr lang="ru-RU"/>
          </a:p>
        </p:txBody>
      </p:sp>
    </p:spTree>
    <p:extLst>
      <p:ext uri="{BB962C8B-B14F-4D97-AF65-F5344CB8AC3E}">
        <p14:creationId xmlns:p14="http://schemas.microsoft.com/office/powerpoint/2010/main" val="2707950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9AD4B7F-5515-4389-B7E1-3A4CC6FA2ECC}" type="datetimeFigureOut">
              <a:rPr lang="ru-RU" smtClean="0"/>
              <a:t>26.10.2013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A496E6-6337-4BDB-949D-612983200797}" type="slidenum">
              <a:rPr lang="ru-RU" smtClean="0"/>
              <a:t>‹#›</a:t>
            </a:fld>
            <a:endParaRPr lang="ru-RU"/>
          </a:p>
        </p:txBody>
      </p:sp>
    </p:spTree>
    <p:extLst>
      <p:ext uri="{BB962C8B-B14F-4D97-AF65-F5344CB8AC3E}">
        <p14:creationId xmlns:p14="http://schemas.microsoft.com/office/powerpoint/2010/main" val="2484958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AD4B7F-5515-4389-B7E1-3A4CC6FA2ECC}" type="datetimeFigureOut">
              <a:rPr lang="ru-RU" smtClean="0"/>
              <a:t>26.10.2013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A496E6-6337-4BDB-949D-612983200797}" type="slidenum">
              <a:rPr lang="ru-RU" smtClean="0"/>
              <a:t>‹#›</a:t>
            </a:fld>
            <a:endParaRPr lang="ru-RU"/>
          </a:p>
        </p:txBody>
      </p:sp>
    </p:spTree>
    <p:extLst>
      <p:ext uri="{BB962C8B-B14F-4D97-AF65-F5344CB8AC3E}">
        <p14:creationId xmlns:p14="http://schemas.microsoft.com/office/powerpoint/2010/main" val="2786423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8666" y="3113400"/>
            <a:ext cx="7772400" cy="1470025"/>
          </a:xfrm>
        </p:spPr>
        <p:txBody>
          <a:bodyPr>
            <a:normAutofit/>
          </a:bodyPr>
          <a:lstStyle/>
          <a:p>
            <a:r>
              <a:rPr lang="en-US" b="1" dirty="0" smtClean="0">
                <a:solidFill>
                  <a:srgbClr val="002060"/>
                </a:solidFill>
              </a:rPr>
              <a:t>Telling a research story…</a:t>
            </a:r>
            <a:endParaRPr lang="ru-RU" dirty="0">
              <a:solidFill>
                <a:srgbClr val="002060"/>
              </a:solidFill>
            </a:endParaRPr>
          </a:p>
        </p:txBody>
      </p:sp>
      <p:sp>
        <p:nvSpPr>
          <p:cNvPr id="3" name="Подзаголовок 2"/>
          <p:cNvSpPr>
            <a:spLocks noGrp="1"/>
          </p:cNvSpPr>
          <p:nvPr>
            <p:ph type="subTitle" idx="1"/>
          </p:nvPr>
        </p:nvSpPr>
        <p:spPr>
          <a:xfrm>
            <a:off x="2267744" y="4869160"/>
            <a:ext cx="6400800" cy="1752600"/>
          </a:xfrm>
        </p:spPr>
        <p:txBody>
          <a:bodyPr>
            <a:normAutofit lnSpcReduction="10000"/>
          </a:bodyPr>
          <a:lstStyle/>
          <a:p>
            <a:pPr algn="r"/>
            <a:r>
              <a:rPr lang="ru-RU" sz="2400" b="1" dirty="0" smtClean="0">
                <a:solidFill>
                  <a:srgbClr val="0070C0"/>
                </a:solidFill>
              </a:rPr>
              <a:t>Наталья Смирнова,</a:t>
            </a:r>
          </a:p>
          <a:p>
            <a:pPr algn="r"/>
            <a:r>
              <a:rPr lang="ru-RU" sz="2400" b="1" dirty="0" smtClean="0">
                <a:solidFill>
                  <a:srgbClr val="0070C0"/>
                </a:solidFill>
              </a:rPr>
              <a:t>Ст. преподаватель </a:t>
            </a:r>
            <a:endParaRPr lang="en-US" sz="2400" b="1" dirty="0" smtClean="0">
              <a:solidFill>
                <a:srgbClr val="0070C0"/>
              </a:solidFill>
            </a:endParaRPr>
          </a:p>
          <a:p>
            <a:pPr algn="r"/>
            <a:r>
              <a:rPr lang="ru-RU" sz="2400" b="1" dirty="0" smtClean="0">
                <a:solidFill>
                  <a:srgbClr val="0070C0"/>
                </a:solidFill>
              </a:rPr>
              <a:t>НИУ ВШЭ,</a:t>
            </a:r>
          </a:p>
          <a:p>
            <a:pPr algn="r"/>
            <a:r>
              <a:rPr lang="ru-RU" sz="2400" b="1" dirty="0" smtClean="0">
                <a:solidFill>
                  <a:srgbClr val="0070C0"/>
                </a:solidFill>
              </a:rPr>
              <a:t>Санкт-Петербург</a:t>
            </a:r>
            <a:endParaRPr lang="ru-RU" sz="2400" dirty="0">
              <a:solidFill>
                <a:srgbClr val="0070C0"/>
              </a:solidFill>
            </a:endParaRPr>
          </a:p>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744867" cy="3140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7623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4201389"/>
            <a:ext cx="7772400" cy="1470025"/>
          </a:xfrm>
        </p:spPr>
        <p:txBody>
          <a:bodyPr>
            <a:normAutofit fontScale="90000"/>
          </a:bodyPr>
          <a:lstStyle/>
          <a:p>
            <a:r>
              <a:rPr lang="en-US" dirty="0"/>
              <a:t>Sentence 1: background</a:t>
            </a:r>
            <a:r>
              <a:rPr lang="ru-RU" dirty="0"/>
              <a:t/>
            </a:r>
            <a:br>
              <a:rPr lang="ru-RU" dirty="0"/>
            </a:br>
            <a:r>
              <a:rPr lang="en-US" dirty="0"/>
              <a:t>Sentence 2: background</a:t>
            </a:r>
            <a:r>
              <a:rPr lang="ru-RU" dirty="0"/>
              <a:t/>
            </a:r>
            <a:br>
              <a:rPr lang="ru-RU" dirty="0"/>
            </a:br>
            <a:r>
              <a:rPr lang="en-US" dirty="0"/>
              <a:t>Sentence 3: purpose</a:t>
            </a:r>
            <a:r>
              <a:rPr lang="ru-RU" dirty="0"/>
              <a:t/>
            </a:r>
            <a:br>
              <a:rPr lang="ru-RU" dirty="0"/>
            </a:br>
            <a:r>
              <a:rPr lang="en-US" dirty="0"/>
              <a:t>Sentence 4: method</a:t>
            </a:r>
            <a:r>
              <a:rPr lang="ru-RU" dirty="0"/>
              <a:t/>
            </a:r>
            <a:br>
              <a:rPr lang="ru-RU" dirty="0"/>
            </a:br>
            <a:r>
              <a:rPr lang="en-US" dirty="0"/>
              <a:t>Sentence 5: method</a:t>
            </a:r>
            <a:r>
              <a:rPr lang="ru-RU" dirty="0"/>
              <a:t/>
            </a:r>
            <a:br>
              <a:rPr lang="ru-RU" dirty="0"/>
            </a:br>
            <a:r>
              <a:rPr lang="en-US" dirty="0"/>
              <a:t>Sentence 6: results</a:t>
            </a:r>
            <a:r>
              <a:rPr lang="ru-RU" dirty="0"/>
              <a:t/>
            </a:r>
            <a:br>
              <a:rPr lang="ru-RU" dirty="0"/>
            </a:br>
            <a:r>
              <a:rPr lang="ru-RU" dirty="0" err="1"/>
              <a:t>Sentence</a:t>
            </a:r>
            <a:r>
              <a:rPr lang="ru-RU" dirty="0"/>
              <a:t> 7: </a:t>
            </a:r>
            <a:r>
              <a:rPr lang="ru-RU" dirty="0" err="1"/>
              <a:t>conclusion</a:t>
            </a:r>
            <a:r>
              <a:rPr lang="ru-RU" dirty="0"/>
              <a:t/>
            </a:r>
            <a:br>
              <a:rPr lang="ru-RU" dirty="0"/>
            </a:br>
            <a:r>
              <a:rPr lang="ru-RU" b="1" dirty="0" smtClean="0">
                <a:solidFill>
                  <a:srgbClr val="002060"/>
                </a:solidFill>
              </a:rPr>
              <a:t/>
            </a:r>
            <a:br>
              <a:rPr lang="ru-RU" b="1" dirty="0" smtClean="0">
                <a:solidFill>
                  <a:srgbClr val="002060"/>
                </a:solidFill>
              </a:rPr>
            </a:br>
            <a:r>
              <a:rPr lang="ru-RU" sz="2200" b="1" dirty="0" smtClean="0">
                <a:solidFill>
                  <a:srgbClr val="002060"/>
                </a:solidFill>
              </a:rPr>
              <a:t/>
            </a:r>
            <a:br>
              <a:rPr lang="ru-RU" sz="2200" b="1" dirty="0" smtClean="0">
                <a:solidFill>
                  <a:srgbClr val="002060"/>
                </a:solidFill>
              </a:rPr>
            </a:br>
            <a:r>
              <a:rPr lang="ru-RU" sz="2200" b="1" dirty="0" smtClean="0">
                <a:solidFill>
                  <a:srgbClr val="002060"/>
                </a:solidFill>
              </a:rPr>
              <a:t/>
            </a:r>
            <a:br>
              <a:rPr lang="ru-RU" sz="2200" b="1" dirty="0" smtClean="0">
                <a:solidFill>
                  <a:srgbClr val="002060"/>
                </a:solidFill>
              </a:rPr>
            </a:br>
            <a:r>
              <a:rPr lang="ru-RU" sz="2200" b="1" dirty="0" smtClean="0">
                <a:solidFill>
                  <a:srgbClr val="002060"/>
                </a:solidFill>
              </a:rPr>
              <a:t/>
            </a:r>
            <a:br>
              <a:rPr lang="ru-RU" sz="2200" b="1" dirty="0" smtClean="0">
                <a:solidFill>
                  <a:srgbClr val="002060"/>
                </a:solidFill>
              </a:rPr>
            </a:br>
            <a:r>
              <a:rPr lang="ru-RU" b="1" dirty="0" smtClean="0">
                <a:solidFill>
                  <a:srgbClr val="002060"/>
                </a:solidFill>
              </a:rPr>
              <a:t/>
            </a:r>
            <a:br>
              <a:rPr lang="ru-RU" b="1" dirty="0" smtClean="0">
                <a:solidFill>
                  <a:srgbClr val="002060"/>
                </a:solidFill>
              </a:rPr>
            </a:br>
            <a:r>
              <a:rPr lang="en-US" b="1" dirty="0" smtClean="0">
                <a:solidFill>
                  <a:srgbClr val="002060"/>
                </a:solidFill>
              </a:rPr>
              <a:t/>
            </a:r>
            <a:br>
              <a:rPr lang="en-US" b="1" dirty="0" smtClean="0">
                <a:solidFill>
                  <a:srgbClr val="002060"/>
                </a:solidFill>
              </a:rPr>
            </a:br>
            <a:r>
              <a:rPr lang="en-US" b="1" dirty="0" smtClean="0">
                <a:solidFill>
                  <a:srgbClr val="002060"/>
                </a:solidFill>
              </a:rPr>
              <a:t> </a:t>
            </a:r>
            <a:r>
              <a:rPr lang="ru-RU" b="1" dirty="0" smtClean="0">
                <a:solidFill>
                  <a:srgbClr val="002060"/>
                </a:solidFill>
              </a:rPr>
              <a:t/>
            </a:r>
            <a:br>
              <a:rPr lang="ru-RU" b="1" dirty="0" smtClean="0">
                <a:solidFill>
                  <a:srgbClr val="002060"/>
                </a:solidFill>
              </a:rPr>
            </a:br>
            <a:endParaRPr lang="ru-RU" dirty="0">
              <a:solidFill>
                <a:srgbClr val="002060"/>
              </a:solidFill>
            </a:endParaRPr>
          </a:p>
        </p:txBody>
      </p:sp>
    </p:spTree>
    <p:extLst>
      <p:ext uri="{BB962C8B-B14F-4D97-AF65-F5344CB8AC3E}">
        <p14:creationId xmlns:p14="http://schemas.microsoft.com/office/powerpoint/2010/main" val="2784336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4201389"/>
            <a:ext cx="7772400" cy="1470025"/>
          </a:xfrm>
        </p:spPr>
        <p:txBody>
          <a:bodyPr>
            <a:normAutofit fontScale="90000"/>
          </a:bodyPr>
          <a:lstStyle/>
          <a:p>
            <a:pPr algn="l"/>
            <a:r>
              <a:rPr lang="en-US" sz="4000" b="1" dirty="0" err="1" smtClean="0">
                <a:solidFill>
                  <a:srgbClr val="002060"/>
                </a:solidFill>
              </a:rPr>
              <a:t>IMRaD</a:t>
            </a:r>
            <a:r>
              <a:rPr lang="en-US" sz="4000" b="1" dirty="0" smtClean="0">
                <a:solidFill>
                  <a:srgbClr val="002060"/>
                </a:solidFill>
              </a:rPr>
              <a:t> </a:t>
            </a:r>
            <a:r>
              <a:rPr lang="ru-RU" sz="4000" b="1" dirty="0" smtClean="0">
                <a:solidFill>
                  <a:srgbClr val="002060"/>
                </a:solidFill>
              </a:rPr>
              <a:t>или структура Вашей статьи</a:t>
            </a:r>
            <a:r>
              <a:rPr lang="ru-RU" b="1" dirty="0" smtClean="0">
                <a:solidFill>
                  <a:srgbClr val="002060"/>
                </a:solidFill>
              </a:rPr>
              <a:t/>
            </a:r>
            <a:br>
              <a:rPr lang="ru-RU" b="1" dirty="0" smtClean="0">
                <a:solidFill>
                  <a:srgbClr val="002060"/>
                </a:solidFill>
              </a:rPr>
            </a:br>
            <a:r>
              <a:rPr lang="en-US" b="1" dirty="0" smtClean="0">
                <a:solidFill>
                  <a:srgbClr val="002060"/>
                </a:solidFill>
              </a:rPr>
              <a:t/>
            </a:r>
            <a:br>
              <a:rPr lang="en-US" b="1" dirty="0" smtClean="0">
                <a:solidFill>
                  <a:srgbClr val="002060"/>
                </a:solidFill>
              </a:rPr>
            </a:br>
            <a:r>
              <a:rPr lang="en-US" b="1" dirty="0" smtClean="0">
                <a:solidFill>
                  <a:srgbClr val="002060"/>
                </a:solidFill>
              </a:rPr>
              <a:t>- sample paper </a:t>
            </a:r>
            <a:br>
              <a:rPr lang="en-US" b="1" dirty="0" smtClean="0">
                <a:solidFill>
                  <a:srgbClr val="002060"/>
                </a:solidFill>
              </a:rPr>
            </a:br>
            <a:r>
              <a:rPr lang="en-US" b="1" dirty="0" smtClean="0">
                <a:solidFill>
                  <a:srgbClr val="002060"/>
                </a:solidFill>
              </a:rPr>
              <a:t>- APA reference guide</a:t>
            </a:r>
            <a:r>
              <a:rPr lang="ru-RU" sz="2200" b="1" dirty="0" smtClean="0">
                <a:solidFill>
                  <a:srgbClr val="002060"/>
                </a:solidFill>
              </a:rPr>
              <a:t/>
            </a:r>
            <a:br>
              <a:rPr lang="ru-RU" sz="2200" b="1" dirty="0" smtClean="0">
                <a:solidFill>
                  <a:srgbClr val="002060"/>
                </a:solidFill>
              </a:rPr>
            </a:br>
            <a:r>
              <a:rPr lang="ru-RU" sz="2200" b="1" dirty="0" smtClean="0">
                <a:solidFill>
                  <a:srgbClr val="002060"/>
                </a:solidFill>
              </a:rPr>
              <a:t/>
            </a:r>
            <a:br>
              <a:rPr lang="ru-RU" sz="2200" b="1" dirty="0" smtClean="0">
                <a:solidFill>
                  <a:srgbClr val="002060"/>
                </a:solidFill>
              </a:rPr>
            </a:br>
            <a:r>
              <a:rPr lang="ru-RU" sz="2200" b="1" dirty="0" smtClean="0">
                <a:solidFill>
                  <a:srgbClr val="002060"/>
                </a:solidFill>
              </a:rPr>
              <a:t/>
            </a:r>
            <a:br>
              <a:rPr lang="ru-RU" sz="2200" b="1" dirty="0" smtClean="0">
                <a:solidFill>
                  <a:srgbClr val="002060"/>
                </a:solidFill>
              </a:rPr>
            </a:br>
            <a:r>
              <a:rPr lang="ru-RU" b="1" dirty="0" smtClean="0">
                <a:solidFill>
                  <a:srgbClr val="002060"/>
                </a:solidFill>
              </a:rPr>
              <a:t/>
            </a:r>
            <a:br>
              <a:rPr lang="ru-RU" b="1" dirty="0" smtClean="0">
                <a:solidFill>
                  <a:srgbClr val="002060"/>
                </a:solidFill>
              </a:rPr>
            </a:br>
            <a:r>
              <a:rPr lang="en-US" b="1" dirty="0" smtClean="0">
                <a:solidFill>
                  <a:srgbClr val="002060"/>
                </a:solidFill>
              </a:rPr>
              <a:t/>
            </a:r>
            <a:br>
              <a:rPr lang="en-US" b="1" dirty="0" smtClean="0">
                <a:solidFill>
                  <a:srgbClr val="002060"/>
                </a:solidFill>
              </a:rPr>
            </a:br>
            <a:r>
              <a:rPr lang="en-US" b="1" dirty="0" smtClean="0">
                <a:solidFill>
                  <a:srgbClr val="002060"/>
                </a:solidFill>
              </a:rPr>
              <a:t> </a:t>
            </a:r>
            <a:r>
              <a:rPr lang="ru-RU" b="1" dirty="0" smtClean="0">
                <a:solidFill>
                  <a:srgbClr val="002060"/>
                </a:solidFill>
              </a:rPr>
              <a:t/>
            </a:r>
            <a:br>
              <a:rPr lang="ru-RU" b="1" dirty="0" smtClean="0">
                <a:solidFill>
                  <a:srgbClr val="002060"/>
                </a:solidFill>
              </a:rPr>
            </a:br>
            <a:endParaRPr lang="ru-RU" dirty="0">
              <a:solidFill>
                <a:srgbClr val="002060"/>
              </a:solidFill>
            </a:endParaRPr>
          </a:p>
        </p:txBody>
      </p:sp>
    </p:spTree>
    <p:extLst>
      <p:ext uri="{BB962C8B-B14F-4D97-AF65-F5344CB8AC3E}">
        <p14:creationId xmlns:p14="http://schemas.microsoft.com/office/powerpoint/2010/main" val="4143109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3861048"/>
            <a:ext cx="7772400" cy="1470025"/>
          </a:xfrm>
        </p:spPr>
        <p:txBody>
          <a:bodyPr>
            <a:normAutofit fontScale="90000"/>
          </a:bodyPr>
          <a:lstStyle/>
          <a:p>
            <a:r>
              <a:rPr lang="ru-RU" sz="2200" b="1" dirty="0" smtClean="0">
                <a:solidFill>
                  <a:srgbClr val="002060"/>
                </a:solidFill>
              </a:rPr>
              <a:t/>
            </a:r>
            <a:br>
              <a:rPr lang="ru-RU" sz="2200" b="1" dirty="0" smtClean="0">
                <a:solidFill>
                  <a:srgbClr val="002060"/>
                </a:solidFill>
              </a:rPr>
            </a:br>
            <a:r>
              <a:rPr lang="en-US" sz="4900" b="1" dirty="0" smtClean="0">
                <a:solidFill>
                  <a:srgbClr val="002060"/>
                </a:solidFill>
              </a:rPr>
              <a:t>Introduction </a:t>
            </a:r>
            <a:r>
              <a:rPr lang="ru-RU" sz="2200" b="1" dirty="0" smtClean="0">
                <a:solidFill>
                  <a:srgbClr val="002060"/>
                </a:solidFill>
              </a:rPr>
              <a:t/>
            </a:r>
            <a:br>
              <a:rPr lang="ru-RU" sz="2200" b="1" dirty="0" smtClean="0">
                <a:solidFill>
                  <a:srgbClr val="002060"/>
                </a:solidFill>
              </a:rPr>
            </a:br>
            <a:r>
              <a:rPr lang="en-US" sz="1200" b="1" dirty="0" smtClean="0">
                <a:solidFill>
                  <a:srgbClr val="002060"/>
                </a:solidFill>
              </a:rPr>
              <a:t/>
            </a:r>
            <a:br>
              <a:rPr lang="en-US" sz="1200" b="1" dirty="0" smtClean="0">
                <a:solidFill>
                  <a:srgbClr val="002060"/>
                </a:solidFill>
              </a:rPr>
            </a:br>
            <a:r>
              <a:rPr lang="en-US" sz="1200" b="1" dirty="0" smtClean="0">
                <a:solidFill>
                  <a:srgbClr val="002060"/>
                </a:solidFill>
              </a:rPr>
              <a:t/>
            </a:r>
            <a:br>
              <a:rPr lang="en-US" sz="1200" b="1" dirty="0" smtClean="0">
                <a:solidFill>
                  <a:srgbClr val="002060"/>
                </a:solidFill>
              </a:rPr>
            </a:br>
            <a:r>
              <a:rPr lang="en-US" sz="1200" b="1" dirty="0" smtClean="0">
                <a:solidFill>
                  <a:srgbClr val="002060"/>
                </a:solidFill>
              </a:rPr>
              <a:t/>
            </a:r>
            <a:br>
              <a:rPr lang="en-US" sz="1200" b="1" dirty="0" smtClean="0">
                <a:solidFill>
                  <a:srgbClr val="002060"/>
                </a:solidFill>
              </a:rPr>
            </a:br>
            <a:r>
              <a:rPr lang="ru-RU" b="1" dirty="0" smtClean="0">
                <a:solidFill>
                  <a:srgbClr val="002060"/>
                </a:solidFill>
              </a:rPr>
              <a:t/>
            </a:r>
            <a:br>
              <a:rPr lang="ru-RU" b="1" dirty="0" smtClean="0">
                <a:solidFill>
                  <a:srgbClr val="002060"/>
                </a:solidFill>
              </a:rPr>
            </a:br>
            <a:endParaRPr lang="ru-RU" dirty="0">
              <a:solidFill>
                <a:srgbClr val="002060"/>
              </a:solidFill>
            </a:endParaRPr>
          </a:p>
        </p:txBody>
      </p:sp>
    </p:spTree>
    <p:extLst>
      <p:ext uri="{BB962C8B-B14F-4D97-AF65-F5344CB8AC3E}">
        <p14:creationId xmlns:p14="http://schemas.microsoft.com/office/powerpoint/2010/main" val="1384184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3501008"/>
            <a:ext cx="7772400" cy="1470025"/>
          </a:xfrm>
        </p:spPr>
        <p:txBody>
          <a:bodyPr>
            <a:normAutofit fontScale="90000"/>
          </a:bodyPr>
          <a:lstStyle/>
          <a:p>
            <a:r>
              <a:rPr lang="en-US" sz="3100" b="1" dirty="0" smtClean="0">
                <a:solidFill>
                  <a:srgbClr val="002060"/>
                </a:solidFill>
              </a:rPr>
              <a:t>Literature review and Referencing</a:t>
            </a:r>
            <a:br>
              <a:rPr lang="en-US" sz="3100" b="1" dirty="0" smtClean="0">
                <a:solidFill>
                  <a:srgbClr val="002060"/>
                </a:solidFill>
              </a:rPr>
            </a:br>
            <a:r>
              <a:rPr lang="en-US" sz="3100" b="1" dirty="0" smtClean="0">
                <a:solidFill>
                  <a:srgbClr val="002060"/>
                </a:solidFill>
              </a:rPr>
              <a:t/>
            </a:r>
            <a:br>
              <a:rPr lang="en-US" sz="3100" b="1" dirty="0" smtClean="0">
                <a:solidFill>
                  <a:srgbClr val="002060"/>
                </a:solidFill>
              </a:rPr>
            </a:br>
            <a:r>
              <a:rPr lang="en-US" sz="3100" b="1" dirty="0" smtClean="0">
                <a:solidFill>
                  <a:srgbClr val="002060"/>
                </a:solidFill>
              </a:rPr>
              <a:t>- matrix </a:t>
            </a:r>
            <a:br>
              <a:rPr lang="en-US" sz="3100" b="1" dirty="0" smtClean="0">
                <a:solidFill>
                  <a:srgbClr val="002060"/>
                </a:solidFill>
              </a:rPr>
            </a:br>
            <a:r>
              <a:rPr lang="en-US" sz="3100" b="1" dirty="0" smtClean="0">
                <a:solidFill>
                  <a:srgbClr val="002060"/>
                </a:solidFill>
              </a:rPr>
              <a:t>- mind map  </a:t>
            </a:r>
            <a:r>
              <a:rPr lang="ru-RU" b="1" dirty="0" smtClean="0">
                <a:solidFill>
                  <a:srgbClr val="002060"/>
                </a:solidFill>
              </a:rPr>
              <a:t/>
            </a:r>
            <a:br>
              <a:rPr lang="ru-RU" b="1" dirty="0" smtClean="0">
                <a:solidFill>
                  <a:srgbClr val="002060"/>
                </a:solidFill>
              </a:rPr>
            </a:br>
            <a:r>
              <a:rPr lang="ru-RU" b="1" dirty="0" smtClean="0">
                <a:solidFill>
                  <a:srgbClr val="002060"/>
                </a:solidFill>
              </a:rPr>
              <a:t/>
            </a:r>
            <a:br>
              <a:rPr lang="ru-RU" b="1" dirty="0" smtClean="0">
                <a:solidFill>
                  <a:srgbClr val="002060"/>
                </a:solidFill>
              </a:rPr>
            </a:br>
            <a:endParaRPr lang="ru-RU" dirty="0">
              <a:solidFill>
                <a:srgbClr val="002060"/>
              </a:solidFill>
            </a:endParaRPr>
          </a:p>
        </p:txBody>
      </p:sp>
    </p:spTree>
    <p:extLst>
      <p:ext uri="{BB962C8B-B14F-4D97-AF65-F5344CB8AC3E}">
        <p14:creationId xmlns:p14="http://schemas.microsoft.com/office/powerpoint/2010/main" val="2704039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681162383"/>
              </p:ext>
            </p:extLst>
          </p:nvPr>
        </p:nvGraphicFramePr>
        <p:xfrm>
          <a:off x="683568" y="332656"/>
          <a:ext cx="7992687" cy="5971336"/>
        </p:xfrm>
        <a:graphic>
          <a:graphicData uri="http://schemas.openxmlformats.org/drawingml/2006/table">
            <a:tbl>
              <a:tblPr>
                <a:tableStyleId>{5C22544A-7EE6-4342-B048-85BDC9FD1C3A}</a:tableStyleId>
              </a:tblPr>
              <a:tblGrid>
                <a:gridCol w="778508"/>
                <a:gridCol w="934211"/>
                <a:gridCol w="986110"/>
                <a:gridCol w="1141812"/>
                <a:gridCol w="1089911"/>
                <a:gridCol w="1193713"/>
                <a:gridCol w="934211"/>
                <a:gridCol w="934211"/>
              </a:tblGrid>
              <a:tr h="1368697">
                <a:tc>
                  <a:txBody>
                    <a:bodyPr/>
                    <a:lstStyle/>
                    <a:p>
                      <a:pPr>
                        <a:spcAft>
                          <a:spcPts val="0"/>
                        </a:spcAft>
                      </a:pPr>
                      <a:r>
                        <a:rPr lang="en-US" sz="1800" dirty="0">
                          <a:effectLst/>
                        </a:rPr>
                        <a:t>Author/</a:t>
                      </a:r>
                      <a:endParaRPr lang="ru-RU" sz="1800" dirty="0">
                        <a:effectLst/>
                      </a:endParaRPr>
                    </a:p>
                    <a:p>
                      <a:pPr>
                        <a:spcAft>
                          <a:spcPts val="0"/>
                        </a:spcAft>
                      </a:pPr>
                      <a:r>
                        <a:rPr lang="en-US" sz="1800" dirty="0">
                          <a:effectLst/>
                        </a:rPr>
                        <a:t>Date</a:t>
                      </a:r>
                      <a:endParaRPr lang="ru-RU" sz="1800" dirty="0">
                        <a:effectLst/>
                        <a:latin typeface="Times New Roman"/>
                        <a:ea typeface="Times New Roman"/>
                      </a:endParaRPr>
                    </a:p>
                  </a:txBody>
                  <a:tcPr marL="56107" marR="56107" marT="0" marB="0"/>
                </a:tc>
                <a:tc>
                  <a:txBody>
                    <a:bodyPr/>
                    <a:lstStyle/>
                    <a:p>
                      <a:pPr>
                        <a:spcAft>
                          <a:spcPts val="0"/>
                        </a:spcAft>
                      </a:pPr>
                      <a:r>
                        <a:rPr lang="en-US" sz="1800">
                          <a:effectLst/>
                        </a:rPr>
                        <a:t>Theoretical/</a:t>
                      </a:r>
                      <a:endParaRPr lang="ru-RU" sz="1800">
                        <a:effectLst/>
                      </a:endParaRPr>
                    </a:p>
                    <a:p>
                      <a:pPr>
                        <a:spcAft>
                          <a:spcPts val="0"/>
                        </a:spcAft>
                      </a:pPr>
                      <a:r>
                        <a:rPr lang="en-US" sz="1800">
                          <a:effectLst/>
                        </a:rPr>
                        <a:t>Conceptual </a:t>
                      </a:r>
                      <a:endParaRPr lang="ru-RU" sz="1800">
                        <a:effectLst/>
                      </a:endParaRPr>
                    </a:p>
                    <a:p>
                      <a:pPr>
                        <a:spcAft>
                          <a:spcPts val="0"/>
                        </a:spcAft>
                      </a:pPr>
                      <a:r>
                        <a:rPr lang="en-US" sz="1800">
                          <a:effectLst/>
                        </a:rPr>
                        <a:t>Framework</a:t>
                      </a:r>
                      <a:endParaRPr lang="ru-RU" sz="1800">
                        <a:effectLst/>
                        <a:latin typeface="Times New Roman"/>
                        <a:ea typeface="Times New Roman"/>
                      </a:endParaRPr>
                    </a:p>
                  </a:txBody>
                  <a:tcPr marL="56107" marR="56107" marT="0" marB="0"/>
                </a:tc>
                <a:tc>
                  <a:txBody>
                    <a:bodyPr/>
                    <a:lstStyle/>
                    <a:p>
                      <a:pPr>
                        <a:spcAft>
                          <a:spcPts val="0"/>
                        </a:spcAft>
                      </a:pPr>
                      <a:r>
                        <a:rPr lang="en-US" sz="1800">
                          <a:effectLst/>
                        </a:rPr>
                        <a:t>Research</a:t>
                      </a:r>
                      <a:endParaRPr lang="ru-RU" sz="1800">
                        <a:effectLst/>
                      </a:endParaRPr>
                    </a:p>
                    <a:p>
                      <a:pPr>
                        <a:spcAft>
                          <a:spcPts val="0"/>
                        </a:spcAft>
                      </a:pPr>
                      <a:r>
                        <a:rPr lang="en-US" sz="1800">
                          <a:effectLst/>
                        </a:rPr>
                        <a:t>Question(s)/</a:t>
                      </a:r>
                      <a:endParaRPr lang="ru-RU" sz="1800">
                        <a:effectLst/>
                      </a:endParaRPr>
                    </a:p>
                    <a:p>
                      <a:pPr>
                        <a:spcAft>
                          <a:spcPts val="0"/>
                        </a:spcAft>
                      </a:pPr>
                      <a:r>
                        <a:rPr lang="en-US" sz="1800">
                          <a:effectLst/>
                        </a:rPr>
                        <a:t>Hypotheses</a:t>
                      </a:r>
                      <a:endParaRPr lang="ru-RU" sz="1800">
                        <a:effectLst/>
                        <a:latin typeface="Times New Roman"/>
                        <a:ea typeface="Times New Roman"/>
                      </a:endParaRPr>
                    </a:p>
                  </a:txBody>
                  <a:tcPr marL="56107" marR="56107" marT="0" marB="0"/>
                </a:tc>
                <a:tc>
                  <a:txBody>
                    <a:bodyPr/>
                    <a:lstStyle/>
                    <a:p>
                      <a:pPr>
                        <a:spcAft>
                          <a:spcPts val="0"/>
                        </a:spcAft>
                      </a:pPr>
                      <a:r>
                        <a:rPr lang="en-US" sz="1800">
                          <a:effectLst/>
                        </a:rPr>
                        <a:t>Methodology</a:t>
                      </a:r>
                      <a:endParaRPr lang="ru-RU" sz="1800">
                        <a:effectLst/>
                        <a:latin typeface="Times New Roman"/>
                        <a:ea typeface="Times New Roman"/>
                      </a:endParaRPr>
                    </a:p>
                  </a:txBody>
                  <a:tcPr marL="56107" marR="56107" marT="0" marB="0"/>
                </a:tc>
                <a:tc>
                  <a:txBody>
                    <a:bodyPr/>
                    <a:lstStyle/>
                    <a:p>
                      <a:pPr>
                        <a:spcAft>
                          <a:spcPts val="0"/>
                        </a:spcAft>
                      </a:pPr>
                      <a:r>
                        <a:rPr lang="en-US" sz="1800">
                          <a:effectLst/>
                        </a:rPr>
                        <a:t>Analysis &amp;</a:t>
                      </a:r>
                      <a:endParaRPr lang="ru-RU" sz="1800">
                        <a:effectLst/>
                      </a:endParaRPr>
                    </a:p>
                    <a:p>
                      <a:pPr>
                        <a:spcAft>
                          <a:spcPts val="0"/>
                        </a:spcAft>
                      </a:pPr>
                      <a:r>
                        <a:rPr lang="en-US" sz="1800">
                          <a:effectLst/>
                        </a:rPr>
                        <a:t>Results</a:t>
                      </a:r>
                      <a:endParaRPr lang="ru-RU" sz="1800">
                        <a:effectLst/>
                        <a:latin typeface="Times New Roman"/>
                        <a:ea typeface="Times New Roman"/>
                      </a:endParaRPr>
                    </a:p>
                  </a:txBody>
                  <a:tcPr marL="56107" marR="56107" marT="0" marB="0"/>
                </a:tc>
                <a:tc>
                  <a:txBody>
                    <a:bodyPr/>
                    <a:lstStyle/>
                    <a:p>
                      <a:pPr>
                        <a:spcAft>
                          <a:spcPts val="0"/>
                        </a:spcAft>
                      </a:pPr>
                      <a:r>
                        <a:rPr lang="en-US" sz="1800">
                          <a:effectLst/>
                        </a:rPr>
                        <a:t>Conclusions</a:t>
                      </a:r>
                      <a:endParaRPr lang="ru-RU" sz="1800">
                        <a:effectLst/>
                        <a:latin typeface="Times New Roman"/>
                        <a:ea typeface="Times New Roman"/>
                      </a:endParaRPr>
                    </a:p>
                  </a:txBody>
                  <a:tcPr marL="56107" marR="56107" marT="0" marB="0"/>
                </a:tc>
                <a:tc>
                  <a:txBody>
                    <a:bodyPr/>
                    <a:lstStyle/>
                    <a:p>
                      <a:pPr>
                        <a:spcAft>
                          <a:spcPts val="0"/>
                        </a:spcAft>
                      </a:pPr>
                      <a:r>
                        <a:rPr lang="en-US" sz="1800">
                          <a:effectLst/>
                        </a:rPr>
                        <a:t>Implications for</a:t>
                      </a:r>
                      <a:endParaRPr lang="ru-RU" sz="1800">
                        <a:effectLst/>
                      </a:endParaRPr>
                    </a:p>
                    <a:p>
                      <a:pPr>
                        <a:spcAft>
                          <a:spcPts val="0"/>
                        </a:spcAft>
                      </a:pPr>
                      <a:r>
                        <a:rPr lang="en-US" sz="1800">
                          <a:effectLst/>
                        </a:rPr>
                        <a:t>Future research</a:t>
                      </a:r>
                      <a:endParaRPr lang="ru-RU" sz="1800">
                        <a:effectLst/>
                        <a:latin typeface="Times New Roman"/>
                        <a:ea typeface="Times New Roman"/>
                      </a:endParaRPr>
                    </a:p>
                  </a:txBody>
                  <a:tcPr marL="56107" marR="56107" marT="0" marB="0"/>
                </a:tc>
                <a:tc>
                  <a:txBody>
                    <a:bodyPr/>
                    <a:lstStyle/>
                    <a:p>
                      <a:pPr>
                        <a:spcAft>
                          <a:spcPts val="0"/>
                        </a:spcAft>
                      </a:pPr>
                      <a:r>
                        <a:rPr lang="en-US" sz="1800" dirty="0">
                          <a:effectLst/>
                        </a:rPr>
                        <a:t>Implications</a:t>
                      </a:r>
                      <a:endParaRPr lang="ru-RU" sz="1800" dirty="0">
                        <a:effectLst/>
                      </a:endParaRPr>
                    </a:p>
                    <a:p>
                      <a:pPr>
                        <a:spcAft>
                          <a:spcPts val="0"/>
                        </a:spcAft>
                      </a:pPr>
                      <a:r>
                        <a:rPr lang="en-US" sz="1800" dirty="0">
                          <a:effectLst/>
                        </a:rPr>
                        <a:t>For practice</a:t>
                      </a:r>
                      <a:endParaRPr lang="ru-RU" sz="1800" dirty="0">
                        <a:effectLst/>
                        <a:latin typeface="Times New Roman"/>
                        <a:ea typeface="Times New Roman"/>
                      </a:endParaRPr>
                    </a:p>
                  </a:txBody>
                  <a:tcPr marL="56107" marR="56107" marT="0" marB="0"/>
                </a:tc>
              </a:tr>
              <a:tr h="720903">
                <a:tc>
                  <a:txBody>
                    <a:bodyPr/>
                    <a:lstStyle/>
                    <a:p>
                      <a:pPr>
                        <a:spcAft>
                          <a:spcPts val="0"/>
                        </a:spcAft>
                      </a:pPr>
                      <a:r>
                        <a:rPr lang="en-US" sz="900">
                          <a:effectLst/>
                        </a:rPr>
                        <a:t> </a:t>
                      </a:r>
                      <a:endParaRPr lang="ru-RU" sz="1000">
                        <a:effectLst/>
                      </a:endParaRPr>
                    </a:p>
                    <a:p>
                      <a:pPr>
                        <a:spcAft>
                          <a:spcPts val="0"/>
                        </a:spcAft>
                      </a:pPr>
                      <a:r>
                        <a:rPr lang="en-US" sz="900">
                          <a:effectLst/>
                        </a:rPr>
                        <a:t> </a:t>
                      </a:r>
                      <a:endParaRPr lang="ru-RU" sz="1000">
                        <a:effectLst/>
                      </a:endParaRPr>
                    </a:p>
                    <a:p>
                      <a:pPr>
                        <a:spcAft>
                          <a:spcPts val="0"/>
                        </a:spcAft>
                      </a:pPr>
                      <a:r>
                        <a:rPr lang="en-US" sz="900">
                          <a:effectLst/>
                        </a:rPr>
                        <a:t> </a:t>
                      </a:r>
                      <a:endParaRPr lang="ru-RU" sz="1000">
                        <a:effectLst/>
                      </a:endParaRPr>
                    </a:p>
                    <a:p>
                      <a:pPr>
                        <a:spcAft>
                          <a:spcPts val="0"/>
                        </a:spcAft>
                      </a:pPr>
                      <a:r>
                        <a:rPr lang="en-US" sz="900">
                          <a:effectLst/>
                        </a:rPr>
                        <a:t> </a:t>
                      </a:r>
                      <a:endParaRPr lang="ru-RU" sz="1000">
                        <a:effectLst/>
                      </a:endParaRPr>
                    </a:p>
                    <a:p>
                      <a:pPr>
                        <a:spcAft>
                          <a:spcPts val="0"/>
                        </a:spcAft>
                      </a:pPr>
                      <a:r>
                        <a:rPr lang="en-US" sz="900">
                          <a:effectLst/>
                        </a:rPr>
                        <a:t> </a:t>
                      </a:r>
                      <a:endParaRPr lang="ru-RU" sz="1000">
                        <a:effectLst/>
                        <a:latin typeface="Times New Roman"/>
                        <a:ea typeface="Times New Roman"/>
                      </a:endParaRPr>
                    </a:p>
                  </a:txBody>
                  <a:tcPr marL="56107" marR="56107" marT="0" marB="0"/>
                </a:tc>
                <a:tc>
                  <a:txBody>
                    <a:bodyPr/>
                    <a:lstStyle/>
                    <a:p>
                      <a:pPr>
                        <a:spcAft>
                          <a:spcPts val="0"/>
                        </a:spcAft>
                      </a:pPr>
                      <a:r>
                        <a:rPr lang="en-US" sz="900">
                          <a:effectLst/>
                        </a:rPr>
                        <a:t> </a:t>
                      </a:r>
                      <a:endParaRPr lang="ru-RU" sz="1000">
                        <a:effectLst/>
                        <a:latin typeface="Times New Roman"/>
                        <a:ea typeface="Times New Roman"/>
                      </a:endParaRPr>
                    </a:p>
                  </a:txBody>
                  <a:tcPr marL="56107" marR="56107" marT="0" marB="0"/>
                </a:tc>
                <a:tc>
                  <a:txBody>
                    <a:bodyPr/>
                    <a:lstStyle/>
                    <a:p>
                      <a:pPr>
                        <a:spcAft>
                          <a:spcPts val="0"/>
                        </a:spcAft>
                      </a:pPr>
                      <a:r>
                        <a:rPr lang="en-US" sz="900">
                          <a:effectLst/>
                        </a:rPr>
                        <a:t> </a:t>
                      </a:r>
                      <a:endParaRPr lang="ru-RU" sz="1000">
                        <a:effectLst/>
                        <a:latin typeface="Times New Roman"/>
                        <a:ea typeface="Times New Roman"/>
                      </a:endParaRPr>
                    </a:p>
                  </a:txBody>
                  <a:tcPr marL="56107" marR="56107" marT="0" marB="0"/>
                </a:tc>
                <a:tc>
                  <a:txBody>
                    <a:bodyPr/>
                    <a:lstStyle/>
                    <a:p>
                      <a:pPr>
                        <a:spcAft>
                          <a:spcPts val="0"/>
                        </a:spcAft>
                      </a:pPr>
                      <a:r>
                        <a:rPr lang="en-US" sz="900">
                          <a:effectLst/>
                        </a:rPr>
                        <a:t> </a:t>
                      </a:r>
                      <a:endParaRPr lang="ru-RU" sz="1000">
                        <a:effectLst/>
                        <a:latin typeface="Times New Roman"/>
                        <a:ea typeface="Times New Roman"/>
                      </a:endParaRPr>
                    </a:p>
                  </a:txBody>
                  <a:tcPr marL="56107" marR="56107" marT="0" marB="0"/>
                </a:tc>
                <a:tc>
                  <a:txBody>
                    <a:bodyPr/>
                    <a:lstStyle/>
                    <a:p>
                      <a:pPr>
                        <a:spcAft>
                          <a:spcPts val="0"/>
                        </a:spcAft>
                      </a:pPr>
                      <a:r>
                        <a:rPr lang="en-US" sz="900">
                          <a:effectLst/>
                        </a:rPr>
                        <a:t> </a:t>
                      </a:r>
                      <a:endParaRPr lang="ru-RU" sz="1000">
                        <a:effectLst/>
                        <a:latin typeface="Times New Roman"/>
                        <a:ea typeface="Times New Roman"/>
                      </a:endParaRPr>
                    </a:p>
                  </a:txBody>
                  <a:tcPr marL="56107" marR="56107" marT="0" marB="0"/>
                </a:tc>
                <a:tc>
                  <a:txBody>
                    <a:bodyPr/>
                    <a:lstStyle/>
                    <a:p>
                      <a:pPr>
                        <a:spcAft>
                          <a:spcPts val="0"/>
                        </a:spcAft>
                      </a:pPr>
                      <a:r>
                        <a:rPr lang="en-US" sz="900">
                          <a:effectLst/>
                        </a:rPr>
                        <a:t> </a:t>
                      </a:r>
                      <a:endParaRPr lang="ru-RU" sz="1000">
                        <a:effectLst/>
                        <a:latin typeface="Times New Roman"/>
                        <a:ea typeface="Times New Roman"/>
                      </a:endParaRPr>
                    </a:p>
                  </a:txBody>
                  <a:tcPr marL="56107" marR="56107" marT="0" marB="0"/>
                </a:tc>
                <a:tc>
                  <a:txBody>
                    <a:bodyPr/>
                    <a:lstStyle/>
                    <a:p>
                      <a:pPr>
                        <a:spcAft>
                          <a:spcPts val="0"/>
                        </a:spcAft>
                      </a:pPr>
                      <a:r>
                        <a:rPr lang="en-US" sz="900">
                          <a:effectLst/>
                        </a:rPr>
                        <a:t> </a:t>
                      </a:r>
                      <a:endParaRPr lang="ru-RU" sz="1000">
                        <a:effectLst/>
                        <a:latin typeface="Times New Roman"/>
                        <a:ea typeface="Times New Roman"/>
                      </a:endParaRPr>
                    </a:p>
                  </a:txBody>
                  <a:tcPr marL="56107" marR="56107" marT="0" marB="0"/>
                </a:tc>
                <a:tc>
                  <a:txBody>
                    <a:bodyPr/>
                    <a:lstStyle/>
                    <a:p>
                      <a:pPr>
                        <a:spcAft>
                          <a:spcPts val="0"/>
                        </a:spcAft>
                      </a:pPr>
                      <a:r>
                        <a:rPr lang="en-US" sz="900">
                          <a:effectLst/>
                        </a:rPr>
                        <a:t> </a:t>
                      </a:r>
                      <a:endParaRPr lang="ru-RU" sz="1000">
                        <a:effectLst/>
                        <a:latin typeface="Times New Roman"/>
                        <a:ea typeface="Times New Roman"/>
                      </a:endParaRPr>
                    </a:p>
                  </a:txBody>
                  <a:tcPr marL="56107" marR="56107" marT="0" marB="0"/>
                </a:tc>
              </a:tr>
              <a:tr h="576722">
                <a:tc>
                  <a:txBody>
                    <a:bodyPr/>
                    <a:lstStyle/>
                    <a:p>
                      <a:pPr>
                        <a:spcAft>
                          <a:spcPts val="0"/>
                        </a:spcAft>
                      </a:pPr>
                      <a:r>
                        <a:rPr lang="en-US" sz="900">
                          <a:effectLst/>
                        </a:rPr>
                        <a:t> </a:t>
                      </a:r>
                      <a:endParaRPr lang="ru-RU" sz="1000">
                        <a:effectLst/>
                      </a:endParaRPr>
                    </a:p>
                    <a:p>
                      <a:pPr>
                        <a:spcAft>
                          <a:spcPts val="0"/>
                        </a:spcAft>
                      </a:pPr>
                      <a:r>
                        <a:rPr lang="en-US" sz="900">
                          <a:effectLst/>
                        </a:rPr>
                        <a:t> </a:t>
                      </a:r>
                      <a:endParaRPr lang="ru-RU" sz="1000">
                        <a:effectLst/>
                      </a:endParaRPr>
                    </a:p>
                    <a:p>
                      <a:pPr>
                        <a:spcAft>
                          <a:spcPts val="0"/>
                        </a:spcAft>
                      </a:pPr>
                      <a:r>
                        <a:rPr lang="en-US" sz="900">
                          <a:effectLst/>
                        </a:rPr>
                        <a:t> </a:t>
                      </a:r>
                      <a:endParaRPr lang="ru-RU" sz="1000">
                        <a:effectLst/>
                      </a:endParaRPr>
                    </a:p>
                    <a:p>
                      <a:pPr>
                        <a:spcAft>
                          <a:spcPts val="0"/>
                        </a:spcAft>
                      </a:pPr>
                      <a:r>
                        <a:rPr lang="en-US" sz="900">
                          <a:effectLst/>
                        </a:rPr>
                        <a:t> </a:t>
                      </a:r>
                      <a:endParaRPr lang="ru-RU" sz="1000">
                        <a:effectLst/>
                        <a:latin typeface="Times New Roman"/>
                        <a:ea typeface="Times New Roman"/>
                      </a:endParaRPr>
                    </a:p>
                  </a:txBody>
                  <a:tcPr marL="56107" marR="56107" marT="0" marB="0"/>
                </a:tc>
                <a:tc>
                  <a:txBody>
                    <a:bodyPr/>
                    <a:lstStyle/>
                    <a:p>
                      <a:pPr>
                        <a:spcAft>
                          <a:spcPts val="0"/>
                        </a:spcAft>
                      </a:pPr>
                      <a:r>
                        <a:rPr lang="en-US" sz="900">
                          <a:effectLst/>
                        </a:rPr>
                        <a:t> </a:t>
                      </a:r>
                      <a:endParaRPr lang="ru-RU" sz="1000">
                        <a:effectLst/>
                        <a:latin typeface="Times New Roman"/>
                        <a:ea typeface="Times New Roman"/>
                      </a:endParaRPr>
                    </a:p>
                  </a:txBody>
                  <a:tcPr marL="56107" marR="56107" marT="0" marB="0"/>
                </a:tc>
                <a:tc>
                  <a:txBody>
                    <a:bodyPr/>
                    <a:lstStyle/>
                    <a:p>
                      <a:pPr>
                        <a:spcAft>
                          <a:spcPts val="0"/>
                        </a:spcAft>
                      </a:pPr>
                      <a:r>
                        <a:rPr lang="en-US" sz="900">
                          <a:effectLst/>
                        </a:rPr>
                        <a:t> </a:t>
                      </a:r>
                      <a:endParaRPr lang="ru-RU" sz="1000">
                        <a:effectLst/>
                        <a:latin typeface="Times New Roman"/>
                        <a:ea typeface="Times New Roman"/>
                      </a:endParaRPr>
                    </a:p>
                  </a:txBody>
                  <a:tcPr marL="56107" marR="56107" marT="0" marB="0"/>
                </a:tc>
                <a:tc>
                  <a:txBody>
                    <a:bodyPr/>
                    <a:lstStyle/>
                    <a:p>
                      <a:pPr>
                        <a:spcAft>
                          <a:spcPts val="0"/>
                        </a:spcAft>
                      </a:pPr>
                      <a:r>
                        <a:rPr lang="en-US" sz="900" dirty="0">
                          <a:effectLst/>
                        </a:rPr>
                        <a:t> </a:t>
                      </a:r>
                      <a:endParaRPr lang="ru-RU" sz="1000" dirty="0">
                        <a:effectLst/>
                        <a:latin typeface="Times New Roman"/>
                        <a:ea typeface="Times New Roman"/>
                      </a:endParaRPr>
                    </a:p>
                  </a:txBody>
                  <a:tcPr marL="56107" marR="56107" marT="0" marB="0"/>
                </a:tc>
                <a:tc>
                  <a:txBody>
                    <a:bodyPr/>
                    <a:lstStyle/>
                    <a:p>
                      <a:pPr>
                        <a:spcAft>
                          <a:spcPts val="0"/>
                        </a:spcAft>
                      </a:pPr>
                      <a:r>
                        <a:rPr lang="en-US" sz="900">
                          <a:effectLst/>
                        </a:rPr>
                        <a:t> </a:t>
                      </a:r>
                      <a:endParaRPr lang="ru-RU" sz="1000">
                        <a:effectLst/>
                        <a:latin typeface="Times New Roman"/>
                        <a:ea typeface="Times New Roman"/>
                      </a:endParaRPr>
                    </a:p>
                  </a:txBody>
                  <a:tcPr marL="56107" marR="56107" marT="0" marB="0"/>
                </a:tc>
                <a:tc>
                  <a:txBody>
                    <a:bodyPr/>
                    <a:lstStyle/>
                    <a:p>
                      <a:pPr>
                        <a:spcAft>
                          <a:spcPts val="0"/>
                        </a:spcAft>
                      </a:pPr>
                      <a:r>
                        <a:rPr lang="en-US" sz="900">
                          <a:effectLst/>
                        </a:rPr>
                        <a:t> </a:t>
                      </a:r>
                      <a:endParaRPr lang="ru-RU" sz="1000">
                        <a:effectLst/>
                        <a:latin typeface="Times New Roman"/>
                        <a:ea typeface="Times New Roman"/>
                      </a:endParaRPr>
                    </a:p>
                  </a:txBody>
                  <a:tcPr marL="56107" marR="56107" marT="0" marB="0"/>
                </a:tc>
                <a:tc>
                  <a:txBody>
                    <a:bodyPr/>
                    <a:lstStyle/>
                    <a:p>
                      <a:pPr>
                        <a:spcAft>
                          <a:spcPts val="0"/>
                        </a:spcAft>
                      </a:pPr>
                      <a:r>
                        <a:rPr lang="en-US" sz="900">
                          <a:effectLst/>
                        </a:rPr>
                        <a:t> </a:t>
                      </a:r>
                      <a:endParaRPr lang="ru-RU" sz="1000">
                        <a:effectLst/>
                        <a:latin typeface="Times New Roman"/>
                        <a:ea typeface="Times New Roman"/>
                      </a:endParaRPr>
                    </a:p>
                  </a:txBody>
                  <a:tcPr marL="56107" marR="56107" marT="0" marB="0"/>
                </a:tc>
                <a:tc>
                  <a:txBody>
                    <a:bodyPr/>
                    <a:lstStyle/>
                    <a:p>
                      <a:pPr>
                        <a:spcAft>
                          <a:spcPts val="0"/>
                        </a:spcAft>
                      </a:pPr>
                      <a:r>
                        <a:rPr lang="en-US" sz="900">
                          <a:effectLst/>
                        </a:rPr>
                        <a:t> </a:t>
                      </a:r>
                      <a:endParaRPr lang="ru-RU" sz="1000">
                        <a:effectLst/>
                        <a:latin typeface="Times New Roman"/>
                        <a:ea typeface="Times New Roman"/>
                      </a:endParaRPr>
                    </a:p>
                  </a:txBody>
                  <a:tcPr marL="56107" marR="56107" marT="0" marB="0"/>
                </a:tc>
              </a:tr>
              <a:tr h="576722">
                <a:tc>
                  <a:txBody>
                    <a:bodyPr/>
                    <a:lstStyle/>
                    <a:p>
                      <a:pPr>
                        <a:spcAft>
                          <a:spcPts val="0"/>
                        </a:spcAft>
                      </a:pPr>
                      <a:r>
                        <a:rPr lang="en-US" sz="900">
                          <a:effectLst/>
                        </a:rPr>
                        <a:t> </a:t>
                      </a:r>
                      <a:endParaRPr lang="ru-RU" sz="1000">
                        <a:effectLst/>
                      </a:endParaRPr>
                    </a:p>
                    <a:p>
                      <a:pPr>
                        <a:spcAft>
                          <a:spcPts val="0"/>
                        </a:spcAft>
                      </a:pPr>
                      <a:r>
                        <a:rPr lang="en-US" sz="900">
                          <a:effectLst/>
                        </a:rPr>
                        <a:t> </a:t>
                      </a:r>
                      <a:endParaRPr lang="ru-RU" sz="1000">
                        <a:effectLst/>
                      </a:endParaRPr>
                    </a:p>
                    <a:p>
                      <a:pPr>
                        <a:spcAft>
                          <a:spcPts val="0"/>
                        </a:spcAft>
                      </a:pPr>
                      <a:r>
                        <a:rPr lang="en-US" sz="900">
                          <a:effectLst/>
                        </a:rPr>
                        <a:t> </a:t>
                      </a:r>
                      <a:endParaRPr lang="ru-RU" sz="1000">
                        <a:effectLst/>
                      </a:endParaRPr>
                    </a:p>
                    <a:p>
                      <a:pPr>
                        <a:spcAft>
                          <a:spcPts val="0"/>
                        </a:spcAft>
                      </a:pPr>
                      <a:r>
                        <a:rPr lang="en-US" sz="900">
                          <a:effectLst/>
                        </a:rPr>
                        <a:t> </a:t>
                      </a:r>
                      <a:endParaRPr lang="ru-RU" sz="1000">
                        <a:effectLst/>
                        <a:latin typeface="Times New Roman"/>
                        <a:ea typeface="Times New Roman"/>
                      </a:endParaRPr>
                    </a:p>
                  </a:txBody>
                  <a:tcPr marL="56107" marR="56107" marT="0" marB="0"/>
                </a:tc>
                <a:tc>
                  <a:txBody>
                    <a:bodyPr/>
                    <a:lstStyle/>
                    <a:p>
                      <a:pPr>
                        <a:spcAft>
                          <a:spcPts val="0"/>
                        </a:spcAft>
                      </a:pPr>
                      <a:r>
                        <a:rPr lang="en-US" sz="900">
                          <a:effectLst/>
                        </a:rPr>
                        <a:t> </a:t>
                      </a:r>
                      <a:endParaRPr lang="ru-RU" sz="1000">
                        <a:effectLst/>
                        <a:latin typeface="Times New Roman"/>
                        <a:ea typeface="Times New Roman"/>
                      </a:endParaRPr>
                    </a:p>
                  </a:txBody>
                  <a:tcPr marL="56107" marR="56107" marT="0" marB="0"/>
                </a:tc>
                <a:tc>
                  <a:txBody>
                    <a:bodyPr/>
                    <a:lstStyle/>
                    <a:p>
                      <a:pPr>
                        <a:spcAft>
                          <a:spcPts val="0"/>
                        </a:spcAft>
                      </a:pPr>
                      <a:r>
                        <a:rPr lang="en-US" sz="900">
                          <a:effectLst/>
                        </a:rPr>
                        <a:t> </a:t>
                      </a:r>
                      <a:endParaRPr lang="ru-RU" sz="1000">
                        <a:effectLst/>
                        <a:latin typeface="Times New Roman"/>
                        <a:ea typeface="Times New Roman"/>
                      </a:endParaRPr>
                    </a:p>
                  </a:txBody>
                  <a:tcPr marL="56107" marR="56107" marT="0" marB="0"/>
                </a:tc>
                <a:tc>
                  <a:txBody>
                    <a:bodyPr/>
                    <a:lstStyle/>
                    <a:p>
                      <a:pPr>
                        <a:spcAft>
                          <a:spcPts val="0"/>
                        </a:spcAft>
                      </a:pPr>
                      <a:r>
                        <a:rPr lang="en-US" sz="900">
                          <a:effectLst/>
                        </a:rPr>
                        <a:t> </a:t>
                      </a:r>
                      <a:endParaRPr lang="ru-RU" sz="1000">
                        <a:effectLst/>
                        <a:latin typeface="Times New Roman"/>
                        <a:ea typeface="Times New Roman"/>
                      </a:endParaRPr>
                    </a:p>
                  </a:txBody>
                  <a:tcPr marL="56107" marR="56107" marT="0" marB="0"/>
                </a:tc>
                <a:tc>
                  <a:txBody>
                    <a:bodyPr/>
                    <a:lstStyle/>
                    <a:p>
                      <a:pPr>
                        <a:spcAft>
                          <a:spcPts val="0"/>
                        </a:spcAft>
                      </a:pPr>
                      <a:r>
                        <a:rPr lang="en-US" sz="900">
                          <a:effectLst/>
                        </a:rPr>
                        <a:t> </a:t>
                      </a:r>
                      <a:endParaRPr lang="ru-RU" sz="1000">
                        <a:effectLst/>
                        <a:latin typeface="Times New Roman"/>
                        <a:ea typeface="Times New Roman"/>
                      </a:endParaRPr>
                    </a:p>
                  </a:txBody>
                  <a:tcPr marL="56107" marR="56107" marT="0" marB="0"/>
                </a:tc>
                <a:tc>
                  <a:txBody>
                    <a:bodyPr/>
                    <a:lstStyle/>
                    <a:p>
                      <a:pPr>
                        <a:spcAft>
                          <a:spcPts val="0"/>
                        </a:spcAft>
                      </a:pPr>
                      <a:r>
                        <a:rPr lang="en-US" sz="900">
                          <a:effectLst/>
                        </a:rPr>
                        <a:t> </a:t>
                      </a:r>
                      <a:endParaRPr lang="ru-RU" sz="1000">
                        <a:effectLst/>
                        <a:latin typeface="Times New Roman"/>
                        <a:ea typeface="Times New Roman"/>
                      </a:endParaRPr>
                    </a:p>
                  </a:txBody>
                  <a:tcPr marL="56107" marR="56107" marT="0" marB="0"/>
                </a:tc>
                <a:tc>
                  <a:txBody>
                    <a:bodyPr/>
                    <a:lstStyle/>
                    <a:p>
                      <a:pPr>
                        <a:spcAft>
                          <a:spcPts val="0"/>
                        </a:spcAft>
                      </a:pPr>
                      <a:r>
                        <a:rPr lang="en-US" sz="900">
                          <a:effectLst/>
                        </a:rPr>
                        <a:t> </a:t>
                      </a:r>
                      <a:endParaRPr lang="ru-RU" sz="1000">
                        <a:effectLst/>
                        <a:latin typeface="Times New Roman"/>
                        <a:ea typeface="Times New Roman"/>
                      </a:endParaRPr>
                    </a:p>
                  </a:txBody>
                  <a:tcPr marL="56107" marR="56107" marT="0" marB="0"/>
                </a:tc>
                <a:tc>
                  <a:txBody>
                    <a:bodyPr/>
                    <a:lstStyle/>
                    <a:p>
                      <a:pPr>
                        <a:spcAft>
                          <a:spcPts val="0"/>
                        </a:spcAft>
                      </a:pPr>
                      <a:r>
                        <a:rPr lang="en-US" sz="900">
                          <a:effectLst/>
                        </a:rPr>
                        <a:t> </a:t>
                      </a:r>
                      <a:endParaRPr lang="ru-RU" sz="1000">
                        <a:effectLst/>
                        <a:latin typeface="Times New Roman"/>
                        <a:ea typeface="Times New Roman"/>
                      </a:endParaRPr>
                    </a:p>
                  </a:txBody>
                  <a:tcPr marL="56107" marR="56107" marT="0" marB="0"/>
                </a:tc>
              </a:tr>
              <a:tr h="576722">
                <a:tc>
                  <a:txBody>
                    <a:bodyPr/>
                    <a:lstStyle/>
                    <a:p>
                      <a:pPr>
                        <a:spcAft>
                          <a:spcPts val="0"/>
                        </a:spcAft>
                      </a:pPr>
                      <a:r>
                        <a:rPr lang="en-US" sz="900">
                          <a:effectLst/>
                        </a:rPr>
                        <a:t> </a:t>
                      </a:r>
                      <a:endParaRPr lang="ru-RU" sz="1000">
                        <a:effectLst/>
                      </a:endParaRPr>
                    </a:p>
                    <a:p>
                      <a:pPr>
                        <a:spcAft>
                          <a:spcPts val="0"/>
                        </a:spcAft>
                      </a:pPr>
                      <a:r>
                        <a:rPr lang="en-US" sz="900">
                          <a:effectLst/>
                        </a:rPr>
                        <a:t> </a:t>
                      </a:r>
                      <a:endParaRPr lang="ru-RU" sz="1000">
                        <a:effectLst/>
                      </a:endParaRPr>
                    </a:p>
                    <a:p>
                      <a:pPr>
                        <a:spcAft>
                          <a:spcPts val="0"/>
                        </a:spcAft>
                      </a:pPr>
                      <a:r>
                        <a:rPr lang="en-US" sz="900">
                          <a:effectLst/>
                        </a:rPr>
                        <a:t> </a:t>
                      </a:r>
                      <a:endParaRPr lang="ru-RU" sz="1000">
                        <a:effectLst/>
                      </a:endParaRPr>
                    </a:p>
                    <a:p>
                      <a:pPr>
                        <a:spcAft>
                          <a:spcPts val="0"/>
                        </a:spcAft>
                      </a:pPr>
                      <a:r>
                        <a:rPr lang="en-US" sz="900">
                          <a:effectLst/>
                        </a:rPr>
                        <a:t> </a:t>
                      </a:r>
                      <a:endParaRPr lang="ru-RU" sz="1000">
                        <a:effectLst/>
                        <a:latin typeface="Times New Roman"/>
                        <a:ea typeface="Times New Roman"/>
                      </a:endParaRPr>
                    </a:p>
                  </a:txBody>
                  <a:tcPr marL="56107" marR="56107" marT="0" marB="0"/>
                </a:tc>
                <a:tc>
                  <a:txBody>
                    <a:bodyPr/>
                    <a:lstStyle/>
                    <a:p>
                      <a:pPr>
                        <a:spcAft>
                          <a:spcPts val="0"/>
                        </a:spcAft>
                      </a:pPr>
                      <a:r>
                        <a:rPr lang="en-US" sz="900">
                          <a:effectLst/>
                        </a:rPr>
                        <a:t> </a:t>
                      </a:r>
                      <a:endParaRPr lang="ru-RU" sz="1000">
                        <a:effectLst/>
                        <a:latin typeface="Times New Roman"/>
                        <a:ea typeface="Times New Roman"/>
                      </a:endParaRPr>
                    </a:p>
                  </a:txBody>
                  <a:tcPr marL="56107" marR="56107" marT="0" marB="0"/>
                </a:tc>
                <a:tc>
                  <a:txBody>
                    <a:bodyPr/>
                    <a:lstStyle/>
                    <a:p>
                      <a:pPr>
                        <a:spcAft>
                          <a:spcPts val="0"/>
                        </a:spcAft>
                      </a:pPr>
                      <a:r>
                        <a:rPr lang="en-US" sz="900">
                          <a:effectLst/>
                        </a:rPr>
                        <a:t> </a:t>
                      </a:r>
                      <a:endParaRPr lang="ru-RU" sz="1000">
                        <a:effectLst/>
                        <a:latin typeface="Times New Roman"/>
                        <a:ea typeface="Times New Roman"/>
                      </a:endParaRPr>
                    </a:p>
                  </a:txBody>
                  <a:tcPr marL="56107" marR="56107" marT="0" marB="0"/>
                </a:tc>
                <a:tc>
                  <a:txBody>
                    <a:bodyPr/>
                    <a:lstStyle/>
                    <a:p>
                      <a:pPr>
                        <a:spcAft>
                          <a:spcPts val="0"/>
                        </a:spcAft>
                      </a:pPr>
                      <a:r>
                        <a:rPr lang="en-US" sz="900">
                          <a:effectLst/>
                        </a:rPr>
                        <a:t> </a:t>
                      </a:r>
                      <a:endParaRPr lang="ru-RU" sz="1000">
                        <a:effectLst/>
                        <a:latin typeface="Times New Roman"/>
                        <a:ea typeface="Times New Roman"/>
                      </a:endParaRPr>
                    </a:p>
                  </a:txBody>
                  <a:tcPr marL="56107" marR="56107" marT="0" marB="0"/>
                </a:tc>
                <a:tc>
                  <a:txBody>
                    <a:bodyPr/>
                    <a:lstStyle/>
                    <a:p>
                      <a:pPr>
                        <a:spcAft>
                          <a:spcPts val="0"/>
                        </a:spcAft>
                      </a:pPr>
                      <a:r>
                        <a:rPr lang="en-US" sz="900">
                          <a:effectLst/>
                        </a:rPr>
                        <a:t> </a:t>
                      </a:r>
                      <a:endParaRPr lang="ru-RU" sz="1000">
                        <a:effectLst/>
                        <a:latin typeface="Times New Roman"/>
                        <a:ea typeface="Times New Roman"/>
                      </a:endParaRPr>
                    </a:p>
                  </a:txBody>
                  <a:tcPr marL="56107" marR="56107" marT="0" marB="0"/>
                </a:tc>
                <a:tc>
                  <a:txBody>
                    <a:bodyPr/>
                    <a:lstStyle/>
                    <a:p>
                      <a:pPr>
                        <a:spcAft>
                          <a:spcPts val="0"/>
                        </a:spcAft>
                      </a:pPr>
                      <a:r>
                        <a:rPr lang="en-US" sz="900">
                          <a:effectLst/>
                        </a:rPr>
                        <a:t> </a:t>
                      </a:r>
                      <a:endParaRPr lang="ru-RU" sz="1000">
                        <a:effectLst/>
                        <a:latin typeface="Times New Roman"/>
                        <a:ea typeface="Times New Roman"/>
                      </a:endParaRPr>
                    </a:p>
                  </a:txBody>
                  <a:tcPr marL="56107" marR="56107" marT="0" marB="0"/>
                </a:tc>
                <a:tc>
                  <a:txBody>
                    <a:bodyPr/>
                    <a:lstStyle/>
                    <a:p>
                      <a:pPr>
                        <a:spcAft>
                          <a:spcPts val="0"/>
                        </a:spcAft>
                      </a:pPr>
                      <a:r>
                        <a:rPr lang="en-US" sz="900">
                          <a:effectLst/>
                        </a:rPr>
                        <a:t> </a:t>
                      </a:r>
                      <a:endParaRPr lang="ru-RU" sz="1000">
                        <a:effectLst/>
                        <a:latin typeface="Times New Roman"/>
                        <a:ea typeface="Times New Roman"/>
                      </a:endParaRPr>
                    </a:p>
                  </a:txBody>
                  <a:tcPr marL="56107" marR="56107" marT="0" marB="0"/>
                </a:tc>
                <a:tc>
                  <a:txBody>
                    <a:bodyPr/>
                    <a:lstStyle/>
                    <a:p>
                      <a:pPr>
                        <a:spcAft>
                          <a:spcPts val="0"/>
                        </a:spcAft>
                      </a:pPr>
                      <a:r>
                        <a:rPr lang="en-US" sz="900">
                          <a:effectLst/>
                        </a:rPr>
                        <a:t> </a:t>
                      </a:r>
                      <a:endParaRPr lang="ru-RU" sz="1000">
                        <a:effectLst/>
                        <a:latin typeface="Times New Roman"/>
                        <a:ea typeface="Times New Roman"/>
                      </a:endParaRPr>
                    </a:p>
                  </a:txBody>
                  <a:tcPr marL="56107" marR="56107" marT="0" marB="0"/>
                </a:tc>
              </a:tr>
              <a:tr h="576722">
                <a:tc>
                  <a:txBody>
                    <a:bodyPr/>
                    <a:lstStyle/>
                    <a:p>
                      <a:pPr>
                        <a:spcAft>
                          <a:spcPts val="0"/>
                        </a:spcAft>
                      </a:pPr>
                      <a:r>
                        <a:rPr lang="en-US" sz="900">
                          <a:effectLst/>
                        </a:rPr>
                        <a:t> </a:t>
                      </a:r>
                      <a:endParaRPr lang="ru-RU" sz="1000">
                        <a:effectLst/>
                      </a:endParaRPr>
                    </a:p>
                    <a:p>
                      <a:pPr>
                        <a:spcAft>
                          <a:spcPts val="0"/>
                        </a:spcAft>
                      </a:pPr>
                      <a:r>
                        <a:rPr lang="en-US" sz="900">
                          <a:effectLst/>
                        </a:rPr>
                        <a:t> </a:t>
                      </a:r>
                      <a:endParaRPr lang="ru-RU" sz="1000">
                        <a:effectLst/>
                      </a:endParaRPr>
                    </a:p>
                    <a:p>
                      <a:pPr>
                        <a:spcAft>
                          <a:spcPts val="0"/>
                        </a:spcAft>
                      </a:pPr>
                      <a:r>
                        <a:rPr lang="en-US" sz="900">
                          <a:effectLst/>
                        </a:rPr>
                        <a:t> </a:t>
                      </a:r>
                      <a:endParaRPr lang="ru-RU" sz="1000">
                        <a:effectLst/>
                      </a:endParaRPr>
                    </a:p>
                    <a:p>
                      <a:pPr>
                        <a:spcAft>
                          <a:spcPts val="0"/>
                        </a:spcAft>
                      </a:pPr>
                      <a:r>
                        <a:rPr lang="en-US" sz="900">
                          <a:effectLst/>
                        </a:rPr>
                        <a:t> </a:t>
                      </a:r>
                      <a:endParaRPr lang="ru-RU" sz="1000">
                        <a:effectLst/>
                        <a:latin typeface="Times New Roman"/>
                        <a:ea typeface="Times New Roman"/>
                      </a:endParaRPr>
                    </a:p>
                  </a:txBody>
                  <a:tcPr marL="56107" marR="56107" marT="0" marB="0"/>
                </a:tc>
                <a:tc>
                  <a:txBody>
                    <a:bodyPr/>
                    <a:lstStyle/>
                    <a:p>
                      <a:pPr>
                        <a:spcAft>
                          <a:spcPts val="0"/>
                        </a:spcAft>
                      </a:pPr>
                      <a:r>
                        <a:rPr lang="en-US" sz="900">
                          <a:effectLst/>
                        </a:rPr>
                        <a:t> </a:t>
                      </a:r>
                      <a:endParaRPr lang="ru-RU" sz="1000">
                        <a:effectLst/>
                        <a:latin typeface="Times New Roman"/>
                        <a:ea typeface="Times New Roman"/>
                      </a:endParaRPr>
                    </a:p>
                  </a:txBody>
                  <a:tcPr marL="56107" marR="56107" marT="0" marB="0"/>
                </a:tc>
                <a:tc>
                  <a:txBody>
                    <a:bodyPr/>
                    <a:lstStyle/>
                    <a:p>
                      <a:pPr>
                        <a:spcAft>
                          <a:spcPts val="0"/>
                        </a:spcAft>
                      </a:pPr>
                      <a:r>
                        <a:rPr lang="en-US" sz="900">
                          <a:effectLst/>
                        </a:rPr>
                        <a:t> </a:t>
                      </a:r>
                      <a:endParaRPr lang="ru-RU" sz="1000">
                        <a:effectLst/>
                        <a:latin typeface="Times New Roman"/>
                        <a:ea typeface="Times New Roman"/>
                      </a:endParaRPr>
                    </a:p>
                  </a:txBody>
                  <a:tcPr marL="56107" marR="56107" marT="0" marB="0"/>
                </a:tc>
                <a:tc>
                  <a:txBody>
                    <a:bodyPr/>
                    <a:lstStyle/>
                    <a:p>
                      <a:pPr>
                        <a:spcAft>
                          <a:spcPts val="0"/>
                        </a:spcAft>
                      </a:pPr>
                      <a:r>
                        <a:rPr lang="en-US" sz="900">
                          <a:effectLst/>
                        </a:rPr>
                        <a:t> </a:t>
                      </a:r>
                      <a:endParaRPr lang="ru-RU" sz="1000">
                        <a:effectLst/>
                        <a:latin typeface="Times New Roman"/>
                        <a:ea typeface="Times New Roman"/>
                      </a:endParaRPr>
                    </a:p>
                  </a:txBody>
                  <a:tcPr marL="56107" marR="56107" marT="0" marB="0"/>
                </a:tc>
                <a:tc>
                  <a:txBody>
                    <a:bodyPr/>
                    <a:lstStyle/>
                    <a:p>
                      <a:pPr>
                        <a:spcAft>
                          <a:spcPts val="0"/>
                        </a:spcAft>
                      </a:pPr>
                      <a:r>
                        <a:rPr lang="en-US" sz="900">
                          <a:effectLst/>
                        </a:rPr>
                        <a:t> </a:t>
                      </a:r>
                      <a:endParaRPr lang="ru-RU" sz="1000">
                        <a:effectLst/>
                        <a:latin typeface="Times New Roman"/>
                        <a:ea typeface="Times New Roman"/>
                      </a:endParaRPr>
                    </a:p>
                  </a:txBody>
                  <a:tcPr marL="56107" marR="56107" marT="0" marB="0"/>
                </a:tc>
                <a:tc>
                  <a:txBody>
                    <a:bodyPr/>
                    <a:lstStyle/>
                    <a:p>
                      <a:pPr>
                        <a:spcAft>
                          <a:spcPts val="0"/>
                        </a:spcAft>
                      </a:pPr>
                      <a:r>
                        <a:rPr lang="en-US" sz="900">
                          <a:effectLst/>
                        </a:rPr>
                        <a:t> </a:t>
                      </a:r>
                      <a:endParaRPr lang="ru-RU" sz="1000">
                        <a:effectLst/>
                        <a:latin typeface="Times New Roman"/>
                        <a:ea typeface="Times New Roman"/>
                      </a:endParaRPr>
                    </a:p>
                  </a:txBody>
                  <a:tcPr marL="56107" marR="56107" marT="0" marB="0"/>
                </a:tc>
                <a:tc>
                  <a:txBody>
                    <a:bodyPr/>
                    <a:lstStyle/>
                    <a:p>
                      <a:pPr>
                        <a:spcAft>
                          <a:spcPts val="0"/>
                        </a:spcAft>
                      </a:pPr>
                      <a:r>
                        <a:rPr lang="en-US" sz="900">
                          <a:effectLst/>
                        </a:rPr>
                        <a:t> </a:t>
                      </a:r>
                      <a:endParaRPr lang="ru-RU" sz="1000">
                        <a:effectLst/>
                        <a:latin typeface="Times New Roman"/>
                        <a:ea typeface="Times New Roman"/>
                      </a:endParaRPr>
                    </a:p>
                  </a:txBody>
                  <a:tcPr marL="56107" marR="56107" marT="0" marB="0"/>
                </a:tc>
                <a:tc>
                  <a:txBody>
                    <a:bodyPr/>
                    <a:lstStyle/>
                    <a:p>
                      <a:pPr>
                        <a:spcAft>
                          <a:spcPts val="0"/>
                        </a:spcAft>
                      </a:pPr>
                      <a:r>
                        <a:rPr lang="en-US" sz="900">
                          <a:effectLst/>
                        </a:rPr>
                        <a:t> </a:t>
                      </a:r>
                      <a:endParaRPr lang="ru-RU" sz="1000">
                        <a:effectLst/>
                        <a:latin typeface="Times New Roman"/>
                        <a:ea typeface="Times New Roman"/>
                      </a:endParaRPr>
                    </a:p>
                  </a:txBody>
                  <a:tcPr marL="56107" marR="56107" marT="0" marB="0"/>
                </a:tc>
              </a:tr>
              <a:tr h="576722">
                <a:tc>
                  <a:txBody>
                    <a:bodyPr/>
                    <a:lstStyle/>
                    <a:p>
                      <a:pPr>
                        <a:spcAft>
                          <a:spcPts val="0"/>
                        </a:spcAft>
                      </a:pPr>
                      <a:r>
                        <a:rPr lang="en-US" sz="900">
                          <a:effectLst/>
                        </a:rPr>
                        <a:t> </a:t>
                      </a:r>
                      <a:endParaRPr lang="ru-RU" sz="1000">
                        <a:effectLst/>
                      </a:endParaRPr>
                    </a:p>
                    <a:p>
                      <a:pPr>
                        <a:spcAft>
                          <a:spcPts val="0"/>
                        </a:spcAft>
                      </a:pPr>
                      <a:r>
                        <a:rPr lang="en-US" sz="900">
                          <a:effectLst/>
                        </a:rPr>
                        <a:t> </a:t>
                      </a:r>
                      <a:endParaRPr lang="ru-RU" sz="1000">
                        <a:effectLst/>
                      </a:endParaRPr>
                    </a:p>
                    <a:p>
                      <a:pPr>
                        <a:spcAft>
                          <a:spcPts val="0"/>
                        </a:spcAft>
                      </a:pPr>
                      <a:r>
                        <a:rPr lang="en-US" sz="900">
                          <a:effectLst/>
                        </a:rPr>
                        <a:t> </a:t>
                      </a:r>
                      <a:endParaRPr lang="ru-RU" sz="1000">
                        <a:effectLst/>
                      </a:endParaRPr>
                    </a:p>
                    <a:p>
                      <a:pPr>
                        <a:spcAft>
                          <a:spcPts val="0"/>
                        </a:spcAft>
                      </a:pPr>
                      <a:r>
                        <a:rPr lang="en-US" sz="900">
                          <a:effectLst/>
                        </a:rPr>
                        <a:t> </a:t>
                      </a:r>
                      <a:endParaRPr lang="ru-RU" sz="1000">
                        <a:effectLst/>
                        <a:latin typeface="Times New Roman"/>
                        <a:ea typeface="Times New Roman"/>
                      </a:endParaRPr>
                    </a:p>
                  </a:txBody>
                  <a:tcPr marL="56107" marR="56107" marT="0" marB="0"/>
                </a:tc>
                <a:tc>
                  <a:txBody>
                    <a:bodyPr/>
                    <a:lstStyle/>
                    <a:p>
                      <a:pPr>
                        <a:spcAft>
                          <a:spcPts val="0"/>
                        </a:spcAft>
                      </a:pPr>
                      <a:r>
                        <a:rPr lang="en-US" sz="900">
                          <a:effectLst/>
                        </a:rPr>
                        <a:t> </a:t>
                      </a:r>
                      <a:endParaRPr lang="ru-RU" sz="1000">
                        <a:effectLst/>
                        <a:latin typeface="Times New Roman"/>
                        <a:ea typeface="Times New Roman"/>
                      </a:endParaRPr>
                    </a:p>
                  </a:txBody>
                  <a:tcPr marL="56107" marR="56107" marT="0" marB="0"/>
                </a:tc>
                <a:tc>
                  <a:txBody>
                    <a:bodyPr/>
                    <a:lstStyle/>
                    <a:p>
                      <a:pPr>
                        <a:spcAft>
                          <a:spcPts val="0"/>
                        </a:spcAft>
                      </a:pPr>
                      <a:r>
                        <a:rPr lang="en-US" sz="900">
                          <a:effectLst/>
                        </a:rPr>
                        <a:t> </a:t>
                      </a:r>
                      <a:endParaRPr lang="ru-RU" sz="1000">
                        <a:effectLst/>
                        <a:latin typeface="Times New Roman"/>
                        <a:ea typeface="Times New Roman"/>
                      </a:endParaRPr>
                    </a:p>
                  </a:txBody>
                  <a:tcPr marL="56107" marR="56107" marT="0" marB="0"/>
                </a:tc>
                <a:tc>
                  <a:txBody>
                    <a:bodyPr/>
                    <a:lstStyle/>
                    <a:p>
                      <a:pPr>
                        <a:spcAft>
                          <a:spcPts val="0"/>
                        </a:spcAft>
                      </a:pPr>
                      <a:r>
                        <a:rPr lang="en-US" sz="900">
                          <a:effectLst/>
                        </a:rPr>
                        <a:t> </a:t>
                      </a:r>
                      <a:endParaRPr lang="ru-RU" sz="1000">
                        <a:effectLst/>
                        <a:latin typeface="Times New Roman"/>
                        <a:ea typeface="Times New Roman"/>
                      </a:endParaRPr>
                    </a:p>
                  </a:txBody>
                  <a:tcPr marL="56107" marR="56107" marT="0" marB="0"/>
                </a:tc>
                <a:tc>
                  <a:txBody>
                    <a:bodyPr/>
                    <a:lstStyle/>
                    <a:p>
                      <a:pPr>
                        <a:spcAft>
                          <a:spcPts val="0"/>
                        </a:spcAft>
                      </a:pPr>
                      <a:r>
                        <a:rPr lang="en-US" sz="900">
                          <a:effectLst/>
                        </a:rPr>
                        <a:t> </a:t>
                      </a:r>
                      <a:endParaRPr lang="ru-RU" sz="1000">
                        <a:effectLst/>
                        <a:latin typeface="Times New Roman"/>
                        <a:ea typeface="Times New Roman"/>
                      </a:endParaRPr>
                    </a:p>
                  </a:txBody>
                  <a:tcPr marL="56107" marR="56107" marT="0" marB="0"/>
                </a:tc>
                <a:tc>
                  <a:txBody>
                    <a:bodyPr/>
                    <a:lstStyle/>
                    <a:p>
                      <a:pPr>
                        <a:spcAft>
                          <a:spcPts val="0"/>
                        </a:spcAft>
                      </a:pPr>
                      <a:r>
                        <a:rPr lang="en-US" sz="900">
                          <a:effectLst/>
                        </a:rPr>
                        <a:t> </a:t>
                      </a:r>
                      <a:endParaRPr lang="ru-RU" sz="1000">
                        <a:effectLst/>
                        <a:latin typeface="Times New Roman"/>
                        <a:ea typeface="Times New Roman"/>
                      </a:endParaRPr>
                    </a:p>
                  </a:txBody>
                  <a:tcPr marL="56107" marR="56107" marT="0" marB="0"/>
                </a:tc>
                <a:tc>
                  <a:txBody>
                    <a:bodyPr/>
                    <a:lstStyle/>
                    <a:p>
                      <a:pPr>
                        <a:spcAft>
                          <a:spcPts val="0"/>
                        </a:spcAft>
                      </a:pPr>
                      <a:r>
                        <a:rPr lang="en-US" sz="900">
                          <a:effectLst/>
                        </a:rPr>
                        <a:t> </a:t>
                      </a:r>
                      <a:endParaRPr lang="ru-RU" sz="1000">
                        <a:effectLst/>
                        <a:latin typeface="Times New Roman"/>
                        <a:ea typeface="Times New Roman"/>
                      </a:endParaRPr>
                    </a:p>
                  </a:txBody>
                  <a:tcPr marL="56107" marR="56107" marT="0" marB="0"/>
                </a:tc>
                <a:tc>
                  <a:txBody>
                    <a:bodyPr/>
                    <a:lstStyle/>
                    <a:p>
                      <a:pPr>
                        <a:spcAft>
                          <a:spcPts val="0"/>
                        </a:spcAft>
                      </a:pPr>
                      <a:r>
                        <a:rPr lang="en-US" sz="900">
                          <a:effectLst/>
                        </a:rPr>
                        <a:t> </a:t>
                      </a:r>
                      <a:endParaRPr lang="ru-RU" sz="1000">
                        <a:effectLst/>
                        <a:latin typeface="Times New Roman"/>
                        <a:ea typeface="Times New Roman"/>
                      </a:endParaRPr>
                    </a:p>
                  </a:txBody>
                  <a:tcPr marL="56107" marR="56107" marT="0" marB="0"/>
                </a:tc>
              </a:tr>
              <a:tr h="720903">
                <a:tc>
                  <a:txBody>
                    <a:bodyPr/>
                    <a:lstStyle/>
                    <a:p>
                      <a:pPr>
                        <a:spcAft>
                          <a:spcPts val="0"/>
                        </a:spcAft>
                      </a:pPr>
                      <a:r>
                        <a:rPr lang="en-US" sz="900">
                          <a:effectLst/>
                        </a:rPr>
                        <a:t> </a:t>
                      </a:r>
                      <a:endParaRPr lang="ru-RU" sz="1000">
                        <a:effectLst/>
                      </a:endParaRPr>
                    </a:p>
                    <a:p>
                      <a:pPr>
                        <a:spcAft>
                          <a:spcPts val="0"/>
                        </a:spcAft>
                      </a:pPr>
                      <a:r>
                        <a:rPr lang="en-US" sz="900">
                          <a:effectLst/>
                        </a:rPr>
                        <a:t> </a:t>
                      </a:r>
                      <a:endParaRPr lang="ru-RU" sz="1000">
                        <a:effectLst/>
                      </a:endParaRPr>
                    </a:p>
                    <a:p>
                      <a:pPr>
                        <a:spcAft>
                          <a:spcPts val="0"/>
                        </a:spcAft>
                      </a:pPr>
                      <a:r>
                        <a:rPr lang="en-US" sz="900">
                          <a:effectLst/>
                        </a:rPr>
                        <a:t> </a:t>
                      </a:r>
                      <a:endParaRPr lang="ru-RU" sz="1000">
                        <a:effectLst/>
                      </a:endParaRPr>
                    </a:p>
                    <a:p>
                      <a:pPr>
                        <a:spcAft>
                          <a:spcPts val="0"/>
                        </a:spcAft>
                      </a:pPr>
                      <a:r>
                        <a:rPr lang="en-US" sz="900">
                          <a:effectLst/>
                        </a:rPr>
                        <a:t> </a:t>
                      </a:r>
                      <a:endParaRPr lang="ru-RU" sz="1000">
                        <a:effectLst/>
                      </a:endParaRPr>
                    </a:p>
                    <a:p>
                      <a:pPr>
                        <a:spcAft>
                          <a:spcPts val="0"/>
                        </a:spcAft>
                      </a:pPr>
                      <a:r>
                        <a:rPr lang="en-US" sz="900">
                          <a:effectLst/>
                        </a:rPr>
                        <a:t> </a:t>
                      </a:r>
                      <a:endParaRPr lang="ru-RU" sz="1000">
                        <a:effectLst/>
                        <a:latin typeface="Times New Roman"/>
                        <a:ea typeface="Times New Roman"/>
                      </a:endParaRPr>
                    </a:p>
                  </a:txBody>
                  <a:tcPr marL="56107" marR="56107" marT="0" marB="0"/>
                </a:tc>
                <a:tc>
                  <a:txBody>
                    <a:bodyPr/>
                    <a:lstStyle/>
                    <a:p>
                      <a:pPr>
                        <a:spcAft>
                          <a:spcPts val="0"/>
                        </a:spcAft>
                      </a:pPr>
                      <a:r>
                        <a:rPr lang="en-US" sz="900">
                          <a:effectLst/>
                        </a:rPr>
                        <a:t> </a:t>
                      </a:r>
                      <a:endParaRPr lang="ru-RU" sz="1000">
                        <a:effectLst/>
                        <a:latin typeface="Times New Roman"/>
                        <a:ea typeface="Times New Roman"/>
                      </a:endParaRPr>
                    </a:p>
                  </a:txBody>
                  <a:tcPr marL="56107" marR="56107" marT="0" marB="0"/>
                </a:tc>
                <a:tc>
                  <a:txBody>
                    <a:bodyPr/>
                    <a:lstStyle/>
                    <a:p>
                      <a:pPr>
                        <a:spcAft>
                          <a:spcPts val="0"/>
                        </a:spcAft>
                      </a:pPr>
                      <a:r>
                        <a:rPr lang="en-US" sz="900">
                          <a:effectLst/>
                        </a:rPr>
                        <a:t> </a:t>
                      </a:r>
                      <a:endParaRPr lang="ru-RU" sz="1000">
                        <a:effectLst/>
                        <a:latin typeface="Times New Roman"/>
                        <a:ea typeface="Times New Roman"/>
                      </a:endParaRPr>
                    </a:p>
                  </a:txBody>
                  <a:tcPr marL="56107" marR="56107" marT="0" marB="0"/>
                </a:tc>
                <a:tc>
                  <a:txBody>
                    <a:bodyPr/>
                    <a:lstStyle/>
                    <a:p>
                      <a:pPr>
                        <a:spcAft>
                          <a:spcPts val="0"/>
                        </a:spcAft>
                      </a:pPr>
                      <a:r>
                        <a:rPr lang="en-US" sz="900">
                          <a:effectLst/>
                        </a:rPr>
                        <a:t> </a:t>
                      </a:r>
                      <a:endParaRPr lang="ru-RU" sz="1000">
                        <a:effectLst/>
                        <a:latin typeface="Times New Roman"/>
                        <a:ea typeface="Times New Roman"/>
                      </a:endParaRPr>
                    </a:p>
                  </a:txBody>
                  <a:tcPr marL="56107" marR="56107" marT="0" marB="0"/>
                </a:tc>
                <a:tc>
                  <a:txBody>
                    <a:bodyPr/>
                    <a:lstStyle/>
                    <a:p>
                      <a:pPr>
                        <a:spcAft>
                          <a:spcPts val="0"/>
                        </a:spcAft>
                      </a:pPr>
                      <a:r>
                        <a:rPr lang="en-US" sz="900">
                          <a:effectLst/>
                        </a:rPr>
                        <a:t> </a:t>
                      </a:r>
                      <a:endParaRPr lang="ru-RU" sz="1000">
                        <a:effectLst/>
                        <a:latin typeface="Times New Roman"/>
                        <a:ea typeface="Times New Roman"/>
                      </a:endParaRPr>
                    </a:p>
                  </a:txBody>
                  <a:tcPr marL="56107" marR="56107" marT="0" marB="0"/>
                </a:tc>
                <a:tc>
                  <a:txBody>
                    <a:bodyPr/>
                    <a:lstStyle/>
                    <a:p>
                      <a:pPr>
                        <a:spcAft>
                          <a:spcPts val="0"/>
                        </a:spcAft>
                      </a:pPr>
                      <a:r>
                        <a:rPr lang="en-US" sz="900">
                          <a:effectLst/>
                        </a:rPr>
                        <a:t> </a:t>
                      </a:r>
                      <a:endParaRPr lang="ru-RU" sz="1000">
                        <a:effectLst/>
                        <a:latin typeface="Times New Roman"/>
                        <a:ea typeface="Times New Roman"/>
                      </a:endParaRPr>
                    </a:p>
                  </a:txBody>
                  <a:tcPr marL="56107" marR="56107" marT="0" marB="0"/>
                </a:tc>
                <a:tc>
                  <a:txBody>
                    <a:bodyPr/>
                    <a:lstStyle/>
                    <a:p>
                      <a:pPr>
                        <a:spcAft>
                          <a:spcPts val="0"/>
                        </a:spcAft>
                      </a:pPr>
                      <a:r>
                        <a:rPr lang="en-US" sz="900">
                          <a:effectLst/>
                        </a:rPr>
                        <a:t> </a:t>
                      </a:r>
                      <a:endParaRPr lang="ru-RU" sz="1000">
                        <a:effectLst/>
                        <a:latin typeface="Times New Roman"/>
                        <a:ea typeface="Times New Roman"/>
                      </a:endParaRPr>
                    </a:p>
                  </a:txBody>
                  <a:tcPr marL="56107" marR="56107" marT="0" marB="0"/>
                </a:tc>
                <a:tc>
                  <a:txBody>
                    <a:bodyPr/>
                    <a:lstStyle/>
                    <a:p>
                      <a:pPr>
                        <a:spcAft>
                          <a:spcPts val="0"/>
                        </a:spcAft>
                      </a:pPr>
                      <a:r>
                        <a:rPr lang="en-US" sz="900" dirty="0">
                          <a:effectLst/>
                        </a:rPr>
                        <a:t> </a:t>
                      </a:r>
                      <a:endParaRPr lang="ru-RU" sz="1000" dirty="0">
                        <a:effectLst/>
                        <a:latin typeface="Times New Roman"/>
                        <a:ea typeface="Times New Roman"/>
                      </a:endParaRPr>
                    </a:p>
                  </a:txBody>
                  <a:tcPr marL="56107" marR="56107" marT="0" marB="0"/>
                </a:tc>
              </a:tr>
            </a:tbl>
          </a:graphicData>
        </a:graphic>
      </p:graphicFrame>
    </p:spTree>
    <p:extLst>
      <p:ext uri="{BB962C8B-B14F-4D97-AF65-F5344CB8AC3E}">
        <p14:creationId xmlns:p14="http://schemas.microsoft.com/office/powerpoint/2010/main" val="12961405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3501008"/>
            <a:ext cx="8208912" cy="1470025"/>
          </a:xfrm>
        </p:spPr>
        <p:txBody>
          <a:bodyPr>
            <a:normAutofit fontScale="90000"/>
          </a:bodyPr>
          <a:lstStyle/>
          <a:p>
            <a:pPr algn="l"/>
            <a:r>
              <a:rPr lang="ru-RU" b="1" dirty="0" smtClean="0">
                <a:solidFill>
                  <a:srgbClr val="002060"/>
                </a:solidFill>
              </a:rPr>
              <a:t/>
            </a:r>
            <a:br>
              <a:rPr lang="ru-RU" b="1" dirty="0" smtClean="0">
                <a:solidFill>
                  <a:srgbClr val="002060"/>
                </a:solidFill>
              </a:rPr>
            </a:br>
            <a:r>
              <a:rPr lang="ru-RU" b="1" dirty="0" smtClean="0">
                <a:solidFill>
                  <a:srgbClr val="002060"/>
                </a:solidFill>
              </a:rPr>
              <a:t/>
            </a:r>
            <a:br>
              <a:rPr lang="ru-RU" b="1" dirty="0" smtClean="0">
                <a:solidFill>
                  <a:srgbClr val="002060"/>
                </a:solidFill>
              </a:rPr>
            </a:br>
            <a:endParaRPr lang="ru-RU" dirty="0">
              <a:solidFill>
                <a:srgbClr val="002060"/>
              </a:solidFill>
            </a:endParaRPr>
          </a:p>
        </p:txBody>
      </p:sp>
      <p:pic>
        <p:nvPicPr>
          <p:cNvPr id="7170" name="Picture 2" descr="C:\Users\Наталья\Desktop\ВзятьССобой\МНСН.Новгород2013\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196752"/>
            <a:ext cx="5819825"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3578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3501008"/>
            <a:ext cx="8208912" cy="1470025"/>
          </a:xfrm>
        </p:spPr>
        <p:txBody>
          <a:bodyPr>
            <a:normAutofit fontScale="90000"/>
          </a:bodyPr>
          <a:lstStyle/>
          <a:p>
            <a:pPr lvl="0"/>
            <a:r>
              <a:rPr lang="en-US" b="1" dirty="0" smtClean="0">
                <a:solidFill>
                  <a:srgbClr val="002060"/>
                </a:solidFill>
              </a:rPr>
              <a:t>Literature review </a:t>
            </a:r>
            <a:br>
              <a:rPr lang="en-US" b="1" dirty="0" smtClean="0">
                <a:solidFill>
                  <a:srgbClr val="002060"/>
                </a:solidFill>
              </a:rPr>
            </a:br>
            <a:r>
              <a:rPr lang="en-US" b="1" dirty="0" smtClean="0">
                <a:solidFill>
                  <a:srgbClr val="002060"/>
                </a:solidFill>
              </a:rPr>
              <a:t/>
            </a:r>
            <a:br>
              <a:rPr lang="en-US" b="1" dirty="0" smtClean="0">
                <a:solidFill>
                  <a:srgbClr val="002060"/>
                </a:solidFill>
              </a:rPr>
            </a:br>
            <a:r>
              <a:rPr lang="en-US" b="1" i="1" dirty="0" smtClean="0">
                <a:solidFill>
                  <a:schemeClr val="tx2">
                    <a:lumMod val="60000"/>
                    <a:lumOff val="40000"/>
                  </a:schemeClr>
                </a:solidFill>
              </a:rPr>
              <a:t>“I would have written less if I’d had more time to write… “</a:t>
            </a:r>
            <a:r>
              <a:rPr lang="ru-RU" dirty="0"/>
              <a:t/>
            </a:r>
            <a:br>
              <a:rPr lang="ru-RU" dirty="0"/>
            </a:br>
            <a:r>
              <a:rPr lang="ru-RU" b="1" dirty="0" smtClean="0">
                <a:solidFill>
                  <a:srgbClr val="002060"/>
                </a:solidFill>
              </a:rPr>
              <a:t/>
            </a:r>
            <a:br>
              <a:rPr lang="ru-RU" b="1" dirty="0" smtClean="0">
                <a:solidFill>
                  <a:srgbClr val="002060"/>
                </a:solidFill>
              </a:rPr>
            </a:br>
            <a:r>
              <a:rPr lang="ru-RU" b="1" dirty="0" smtClean="0">
                <a:solidFill>
                  <a:srgbClr val="002060"/>
                </a:solidFill>
              </a:rPr>
              <a:t/>
            </a:r>
            <a:br>
              <a:rPr lang="ru-RU" b="1" dirty="0" smtClean="0">
                <a:solidFill>
                  <a:srgbClr val="002060"/>
                </a:solidFill>
              </a:rPr>
            </a:br>
            <a:endParaRPr lang="ru-RU" dirty="0">
              <a:solidFill>
                <a:srgbClr val="002060"/>
              </a:solidFill>
            </a:endParaRPr>
          </a:p>
        </p:txBody>
      </p:sp>
    </p:spTree>
    <p:extLst>
      <p:ext uri="{BB962C8B-B14F-4D97-AF65-F5344CB8AC3E}">
        <p14:creationId xmlns:p14="http://schemas.microsoft.com/office/powerpoint/2010/main" val="10772361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3501008"/>
            <a:ext cx="8208912" cy="1470025"/>
          </a:xfrm>
        </p:spPr>
        <p:txBody>
          <a:bodyPr>
            <a:normAutofit fontScale="90000"/>
          </a:bodyPr>
          <a:lstStyle/>
          <a:p>
            <a:pPr lvl="0"/>
            <a:r>
              <a:rPr lang="en-US" b="1" dirty="0" smtClean="0">
                <a:solidFill>
                  <a:srgbClr val="002060"/>
                </a:solidFill>
              </a:rPr>
              <a:t>Literature review </a:t>
            </a:r>
            <a:br>
              <a:rPr lang="en-US" b="1" dirty="0" smtClean="0">
                <a:solidFill>
                  <a:srgbClr val="002060"/>
                </a:solidFill>
              </a:rPr>
            </a:br>
            <a:r>
              <a:rPr lang="ru-RU" dirty="0" err="1" smtClean="0"/>
              <a:t>introduction</a:t>
            </a:r>
            <a:r>
              <a:rPr lang="en-US" dirty="0" smtClean="0"/>
              <a:t/>
            </a:r>
            <a:br>
              <a:rPr lang="en-US" dirty="0" smtClean="0"/>
            </a:br>
            <a:r>
              <a:rPr lang="en-US" dirty="0" smtClean="0"/>
              <a:t>- </a:t>
            </a:r>
            <a:r>
              <a:rPr lang="ru-RU" sz="2200" b="1" dirty="0" err="1" smtClean="0"/>
              <a:t>Define</a:t>
            </a:r>
            <a:r>
              <a:rPr lang="ru-RU" sz="2200" dirty="0" smtClean="0"/>
              <a:t> </a:t>
            </a:r>
            <a:r>
              <a:rPr lang="ru-RU" sz="2200" dirty="0" err="1"/>
              <a:t>or</a:t>
            </a:r>
            <a:r>
              <a:rPr lang="ru-RU" sz="2200" dirty="0"/>
              <a:t> </a:t>
            </a:r>
            <a:r>
              <a:rPr lang="ru-RU" sz="2200" dirty="0" err="1"/>
              <a:t>identify</a:t>
            </a:r>
            <a:r>
              <a:rPr lang="ru-RU" sz="2200" dirty="0"/>
              <a:t> </a:t>
            </a:r>
            <a:r>
              <a:rPr lang="ru-RU" sz="2200" dirty="0" err="1"/>
              <a:t>the</a:t>
            </a:r>
            <a:r>
              <a:rPr lang="ru-RU" sz="2200" dirty="0"/>
              <a:t> </a:t>
            </a:r>
            <a:r>
              <a:rPr lang="ru-RU" sz="2200" b="1" dirty="0" err="1"/>
              <a:t>general</a:t>
            </a:r>
            <a:r>
              <a:rPr lang="ru-RU" sz="2200" b="1" dirty="0"/>
              <a:t> </a:t>
            </a:r>
            <a:r>
              <a:rPr lang="ru-RU" sz="2200" b="1" dirty="0" err="1"/>
              <a:t>topic</a:t>
            </a:r>
            <a:r>
              <a:rPr lang="ru-RU" sz="2200" dirty="0"/>
              <a:t>, </a:t>
            </a:r>
            <a:r>
              <a:rPr lang="ru-RU" sz="2200" dirty="0" err="1"/>
              <a:t>issue</a:t>
            </a:r>
            <a:r>
              <a:rPr lang="ru-RU" sz="2200" dirty="0"/>
              <a:t>, </a:t>
            </a:r>
            <a:r>
              <a:rPr lang="ru-RU" sz="2200" dirty="0" err="1"/>
              <a:t>or</a:t>
            </a:r>
            <a:r>
              <a:rPr lang="ru-RU" sz="2200" dirty="0"/>
              <a:t> </a:t>
            </a:r>
            <a:r>
              <a:rPr lang="ru-RU" sz="2200" dirty="0" err="1"/>
              <a:t>area</a:t>
            </a:r>
            <a:r>
              <a:rPr lang="ru-RU" sz="2200" dirty="0"/>
              <a:t> </a:t>
            </a:r>
            <a:r>
              <a:rPr lang="ru-RU" sz="2200" dirty="0" err="1"/>
              <a:t>of</a:t>
            </a:r>
            <a:r>
              <a:rPr lang="ru-RU" sz="2200" dirty="0"/>
              <a:t> </a:t>
            </a:r>
            <a:r>
              <a:rPr lang="ru-RU" sz="2200" dirty="0" err="1"/>
              <a:t>concern</a:t>
            </a:r>
            <a:r>
              <a:rPr lang="ru-RU" sz="2200" dirty="0"/>
              <a:t>, </a:t>
            </a:r>
            <a:r>
              <a:rPr lang="ru-RU" sz="2200" dirty="0" err="1"/>
              <a:t>thus</a:t>
            </a:r>
            <a:r>
              <a:rPr lang="ru-RU" sz="2200" dirty="0"/>
              <a:t> </a:t>
            </a:r>
            <a:r>
              <a:rPr lang="ru-RU" sz="2200" dirty="0" err="1"/>
              <a:t>providing</a:t>
            </a:r>
            <a:r>
              <a:rPr lang="ru-RU" sz="2200" dirty="0"/>
              <a:t> </a:t>
            </a:r>
            <a:r>
              <a:rPr lang="ru-RU" sz="2200" dirty="0" err="1"/>
              <a:t>an</a:t>
            </a:r>
            <a:r>
              <a:rPr lang="ru-RU" sz="2200" dirty="0"/>
              <a:t> </a:t>
            </a:r>
            <a:r>
              <a:rPr lang="ru-RU" sz="2200" dirty="0" err="1"/>
              <a:t>appropriate</a:t>
            </a:r>
            <a:r>
              <a:rPr lang="ru-RU" sz="2200" dirty="0"/>
              <a:t> </a:t>
            </a:r>
            <a:r>
              <a:rPr lang="ru-RU" sz="2200" b="1" dirty="0" err="1"/>
              <a:t>context</a:t>
            </a:r>
            <a:r>
              <a:rPr lang="ru-RU" sz="2200" dirty="0"/>
              <a:t> </a:t>
            </a:r>
            <a:r>
              <a:rPr lang="ru-RU" sz="2200" dirty="0" err="1"/>
              <a:t>for</a:t>
            </a:r>
            <a:r>
              <a:rPr lang="ru-RU" sz="2200" dirty="0"/>
              <a:t> </a:t>
            </a:r>
            <a:r>
              <a:rPr lang="ru-RU" sz="2200" dirty="0" err="1"/>
              <a:t>reviewing</a:t>
            </a:r>
            <a:r>
              <a:rPr lang="ru-RU" sz="2200" dirty="0"/>
              <a:t> </a:t>
            </a:r>
            <a:r>
              <a:rPr lang="ru-RU" sz="2200" dirty="0" err="1"/>
              <a:t>the</a:t>
            </a:r>
            <a:r>
              <a:rPr lang="ru-RU" sz="2200" dirty="0"/>
              <a:t> </a:t>
            </a:r>
            <a:r>
              <a:rPr lang="ru-RU" sz="2200" dirty="0" err="1"/>
              <a:t>literature</a:t>
            </a:r>
            <a:r>
              <a:rPr lang="ru-RU" sz="2200" dirty="0" smtClean="0"/>
              <a:t>.</a:t>
            </a:r>
            <a:r>
              <a:rPr lang="en-US" sz="2200" dirty="0" smtClean="0"/>
              <a:t/>
            </a:r>
            <a:br>
              <a:rPr lang="en-US" sz="2200" dirty="0" smtClean="0"/>
            </a:br>
            <a:r>
              <a:rPr lang="ru-RU" sz="2200" dirty="0"/>
              <a:t/>
            </a:r>
            <a:br>
              <a:rPr lang="ru-RU" sz="2200" dirty="0"/>
            </a:br>
            <a:r>
              <a:rPr lang="en-US" sz="2200" dirty="0" smtClean="0"/>
              <a:t>- </a:t>
            </a:r>
            <a:r>
              <a:rPr lang="ru-RU" sz="2200" b="1" dirty="0" err="1" smtClean="0"/>
              <a:t>Point</a:t>
            </a:r>
            <a:r>
              <a:rPr lang="ru-RU" sz="2200" b="1" dirty="0" smtClean="0"/>
              <a:t> </a:t>
            </a:r>
            <a:r>
              <a:rPr lang="ru-RU" sz="2200" b="1" dirty="0" err="1"/>
              <a:t>out</a:t>
            </a:r>
            <a:r>
              <a:rPr lang="ru-RU" sz="2200" b="1" dirty="0"/>
              <a:t> </a:t>
            </a:r>
            <a:r>
              <a:rPr lang="ru-RU" sz="2200" b="1" dirty="0" err="1"/>
              <a:t>overall</a:t>
            </a:r>
            <a:r>
              <a:rPr lang="ru-RU" sz="2200" b="1" dirty="0"/>
              <a:t> </a:t>
            </a:r>
            <a:r>
              <a:rPr lang="ru-RU" sz="2200" b="1" dirty="0" err="1"/>
              <a:t>trends</a:t>
            </a:r>
            <a:r>
              <a:rPr lang="ru-RU" sz="2200" b="1" dirty="0"/>
              <a:t> </a:t>
            </a:r>
            <a:r>
              <a:rPr lang="ru-RU" sz="2200" dirty="0" err="1"/>
              <a:t>in</a:t>
            </a:r>
            <a:r>
              <a:rPr lang="ru-RU" sz="2200" dirty="0"/>
              <a:t> </a:t>
            </a:r>
            <a:r>
              <a:rPr lang="ru-RU" sz="2200" dirty="0" err="1"/>
              <a:t>what</a:t>
            </a:r>
            <a:r>
              <a:rPr lang="ru-RU" sz="2200" dirty="0"/>
              <a:t> </a:t>
            </a:r>
            <a:r>
              <a:rPr lang="ru-RU" sz="2200" dirty="0" err="1"/>
              <a:t>has</a:t>
            </a:r>
            <a:r>
              <a:rPr lang="ru-RU" sz="2200" dirty="0"/>
              <a:t> </a:t>
            </a:r>
            <a:r>
              <a:rPr lang="ru-RU" sz="2200" dirty="0" err="1"/>
              <a:t>been</a:t>
            </a:r>
            <a:r>
              <a:rPr lang="ru-RU" sz="2200" dirty="0"/>
              <a:t> </a:t>
            </a:r>
            <a:r>
              <a:rPr lang="ru-RU" sz="2200" dirty="0" err="1"/>
              <a:t>published</a:t>
            </a:r>
            <a:r>
              <a:rPr lang="ru-RU" sz="2200" dirty="0"/>
              <a:t> </a:t>
            </a:r>
            <a:r>
              <a:rPr lang="ru-RU" sz="2200" dirty="0" err="1"/>
              <a:t>about</a:t>
            </a:r>
            <a:r>
              <a:rPr lang="ru-RU" sz="2200" dirty="0"/>
              <a:t> </a:t>
            </a:r>
            <a:r>
              <a:rPr lang="ru-RU" sz="2200" dirty="0" err="1"/>
              <a:t>the</a:t>
            </a:r>
            <a:r>
              <a:rPr lang="ru-RU" sz="2200" dirty="0"/>
              <a:t> </a:t>
            </a:r>
            <a:r>
              <a:rPr lang="ru-RU" sz="2200" dirty="0" err="1"/>
              <a:t>topic</a:t>
            </a:r>
            <a:r>
              <a:rPr lang="ru-RU" sz="2200" dirty="0"/>
              <a:t>; </a:t>
            </a:r>
            <a:r>
              <a:rPr lang="ru-RU" sz="2200" dirty="0" err="1"/>
              <a:t>or</a:t>
            </a:r>
            <a:r>
              <a:rPr lang="ru-RU" sz="2200" dirty="0"/>
              <a:t> </a:t>
            </a:r>
            <a:r>
              <a:rPr lang="ru-RU" sz="2200" dirty="0" err="1"/>
              <a:t>conflicts</a:t>
            </a:r>
            <a:r>
              <a:rPr lang="ru-RU" sz="2200" dirty="0"/>
              <a:t> </a:t>
            </a:r>
            <a:r>
              <a:rPr lang="ru-RU" sz="2200" dirty="0" err="1"/>
              <a:t>in</a:t>
            </a:r>
            <a:r>
              <a:rPr lang="ru-RU" sz="2200" dirty="0"/>
              <a:t> </a:t>
            </a:r>
            <a:r>
              <a:rPr lang="ru-RU" sz="2200" dirty="0" err="1"/>
              <a:t>theory</a:t>
            </a:r>
            <a:r>
              <a:rPr lang="ru-RU" sz="2200" dirty="0"/>
              <a:t>, </a:t>
            </a:r>
            <a:r>
              <a:rPr lang="ru-RU" sz="2200" dirty="0" err="1"/>
              <a:t>methodology</a:t>
            </a:r>
            <a:r>
              <a:rPr lang="ru-RU" sz="2200" dirty="0"/>
              <a:t>, </a:t>
            </a:r>
            <a:r>
              <a:rPr lang="ru-RU" sz="2200" dirty="0" err="1"/>
              <a:t>evidence</a:t>
            </a:r>
            <a:r>
              <a:rPr lang="ru-RU" sz="2200" dirty="0"/>
              <a:t>, </a:t>
            </a:r>
            <a:r>
              <a:rPr lang="ru-RU" sz="2200" dirty="0" err="1"/>
              <a:t>and</a:t>
            </a:r>
            <a:r>
              <a:rPr lang="ru-RU" sz="2200" dirty="0"/>
              <a:t> </a:t>
            </a:r>
            <a:r>
              <a:rPr lang="ru-RU" sz="2200" dirty="0" err="1"/>
              <a:t>conclusions</a:t>
            </a:r>
            <a:r>
              <a:rPr lang="ru-RU" sz="2200" dirty="0"/>
              <a:t>; </a:t>
            </a:r>
            <a:r>
              <a:rPr lang="ru-RU" sz="2200" dirty="0" err="1"/>
              <a:t>or</a:t>
            </a:r>
            <a:r>
              <a:rPr lang="ru-RU" sz="2200" dirty="0"/>
              <a:t> </a:t>
            </a:r>
            <a:r>
              <a:rPr lang="ru-RU" sz="2200" dirty="0" err="1"/>
              <a:t>gaps</a:t>
            </a:r>
            <a:r>
              <a:rPr lang="ru-RU" sz="2200" dirty="0"/>
              <a:t> </a:t>
            </a:r>
            <a:r>
              <a:rPr lang="ru-RU" sz="2200" dirty="0" err="1"/>
              <a:t>in</a:t>
            </a:r>
            <a:r>
              <a:rPr lang="ru-RU" sz="2200" dirty="0"/>
              <a:t> </a:t>
            </a:r>
            <a:r>
              <a:rPr lang="ru-RU" sz="2200" dirty="0" err="1"/>
              <a:t>research</a:t>
            </a:r>
            <a:r>
              <a:rPr lang="ru-RU" sz="2200" dirty="0"/>
              <a:t> </a:t>
            </a:r>
            <a:r>
              <a:rPr lang="ru-RU" sz="2200" dirty="0" err="1"/>
              <a:t>and</a:t>
            </a:r>
            <a:r>
              <a:rPr lang="ru-RU" sz="2200" dirty="0"/>
              <a:t> </a:t>
            </a:r>
            <a:r>
              <a:rPr lang="ru-RU" sz="2200" dirty="0" err="1"/>
              <a:t>scholarship</a:t>
            </a:r>
            <a:r>
              <a:rPr lang="ru-RU" sz="2200" dirty="0"/>
              <a:t>; </a:t>
            </a:r>
            <a:r>
              <a:rPr lang="ru-RU" sz="2200" dirty="0" err="1"/>
              <a:t>or</a:t>
            </a:r>
            <a:r>
              <a:rPr lang="ru-RU" sz="2200" dirty="0"/>
              <a:t> a </a:t>
            </a:r>
            <a:r>
              <a:rPr lang="ru-RU" sz="2200" dirty="0" err="1"/>
              <a:t>single</a:t>
            </a:r>
            <a:r>
              <a:rPr lang="ru-RU" sz="2200" dirty="0"/>
              <a:t> </a:t>
            </a:r>
            <a:r>
              <a:rPr lang="ru-RU" sz="2200" dirty="0" err="1"/>
              <a:t>problem</a:t>
            </a:r>
            <a:r>
              <a:rPr lang="ru-RU" sz="2200" dirty="0"/>
              <a:t> </a:t>
            </a:r>
            <a:r>
              <a:rPr lang="ru-RU" sz="2200" dirty="0" err="1"/>
              <a:t>or</a:t>
            </a:r>
            <a:r>
              <a:rPr lang="ru-RU" sz="2200" dirty="0"/>
              <a:t> </a:t>
            </a:r>
            <a:r>
              <a:rPr lang="ru-RU" sz="2200" dirty="0" err="1"/>
              <a:t>new</a:t>
            </a:r>
            <a:r>
              <a:rPr lang="ru-RU" sz="2200" dirty="0"/>
              <a:t> </a:t>
            </a:r>
            <a:r>
              <a:rPr lang="ru-RU" sz="2200" dirty="0" err="1"/>
              <a:t>perspective</a:t>
            </a:r>
            <a:r>
              <a:rPr lang="ru-RU" sz="2200" dirty="0"/>
              <a:t> </a:t>
            </a:r>
            <a:r>
              <a:rPr lang="ru-RU" sz="2200" dirty="0" err="1"/>
              <a:t>of</a:t>
            </a:r>
            <a:r>
              <a:rPr lang="ru-RU" sz="2200" dirty="0"/>
              <a:t> </a:t>
            </a:r>
            <a:r>
              <a:rPr lang="ru-RU" sz="2200" dirty="0" err="1"/>
              <a:t>immediate</a:t>
            </a:r>
            <a:r>
              <a:rPr lang="ru-RU" sz="2200" dirty="0"/>
              <a:t> </a:t>
            </a:r>
            <a:r>
              <a:rPr lang="ru-RU" sz="2200" dirty="0" err="1"/>
              <a:t>interest</a:t>
            </a:r>
            <a:r>
              <a:rPr lang="ru-RU" sz="2200" dirty="0" smtClean="0"/>
              <a:t>.</a:t>
            </a:r>
            <a:r>
              <a:rPr lang="en-US" sz="2200" dirty="0" smtClean="0"/>
              <a:t/>
            </a:r>
            <a:br>
              <a:rPr lang="en-US" sz="2200" dirty="0" smtClean="0"/>
            </a:br>
            <a:r>
              <a:rPr lang="ru-RU" sz="2200" dirty="0"/>
              <a:t/>
            </a:r>
            <a:br>
              <a:rPr lang="ru-RU" sz="2200" dirty="0"/>
            </a:br>
            <a:r>
              <a:rPr lang="en-US" sz="2200" dirty="0" smtClean="0"/>
              <a:t>- </a:t>
            </a:r>
            <a:r>
              <a:rPr lang="ru-RU" sz="2200" b="1" dirty="0" err="1" smtClean="0"/>
              <a:t>Establish</a:t>
            </a:r>
            <a:r>
              <a:rPr lang="ru-RU" sz="2200" b="1" dirty="0" smtClean="0"/>
              <a:t> </a:t>
            </a:r>
            <a:r>
              <a:rPr lang="ru-RU" sz="2200" b="1" dirty="0" err="1"/>
              <a:t>the</a:t>
            </a:r>
            <a:r>
              <a:rPr lang="ru-RU" sz="2200" b="1" dirty="0"/>
              <a:t> </a:t>
            </a:r>
            <a:r>
              <a:rPr lang="ru-RU" sz="2200" b="1" dirty="0" err="1"/>
              <a:t>writer's</a:t>
            </a:r>
            <a:r>
              <a:rPr lang="ru-RU" sz="2200" b="1" dirty="0"/>
              <a:t> </a:t>
            </a:r>
            <a:r>
              <a:rPr lang="ru-RU" sz="2200" b="1" dirty="0" err="1"/>
              <a:t>reason</a:t>
            </a:r>
            <a:r>
              <a:rPr lang="ru-RU" sz="2200" b="1" dirty="0"/>
              <a:t> </a:t>
            </a:r>
            <a:r>
              <a:rPr lang="ru-RU" sz="2200" dirty="0"/>
              <a:t>(</a:t>
            </a:r>
            <a:r>
              <a:rPr lang="ru-RU" sz="2200" dirty="0" err="1"/>
              <a:t>point</a:t>
            </a:r>
            <a:r>
              <a:rPr lang="ru-RU" sz="2200" dirty="0"/>
              <a:t> </a:t>
            </a:r>
            <a:r>
              <a:rPr lang="ru-RU" sz="2200" dirty="0" err="1"/>
              <a:t>of</a:t>
            </a:r>
            <a:r>
              <a:rPr lang="ru-RU" sz="2200" dirty="0"/>
              <a:t> </a:t>
            </a:r>
            <a:r>
              <a:rPr lang="ru-RU" sz="2200" dirty="0" err="1"/>
              <a:t>view</a:t>
            </a:r>
            <a:r>
              <a:rPr lang="ru-RU" sz="2200" dirty="0"/>
              <a:t>) </a:t>
            </a:r>
            <a:r>
              <a:rPr lang="ru-RU" sz="2200" dirty="0" err="1"/>
              <a:t>for</a:t>
            </a:r>
            <a:r>
              <a:rPr lang="ru-RU" sz="2200" dirty="0"/>
              <a:t> </a:t>
            </a:r>
            <a:r>
              <a:rPr lang="ru-RU" sz="2200" dirty="0" err="1"/>
              <a:t>reviewing</a:t>
            </a:r>
            <a:r>
              <a:rPr lang="ru-RU" sz="2200" dirty="0"/>
              <a:t> </a:t>
            </a:r>
            <a:r>
              <a:rPr lang="ru-RU" sz="2200" dirty="0" err="1"/>
              <a:t>the</a:t>
            </a:r>
            <a:r>
              <a:rPr lang="ru-RU" sz="2200" dirty="0"/>
              <a:t> </a:t>
            </a:r>
            <a:r>
              <a:rPr lang="ru-RU" sz="2200" dirty="0" err="1"/>
              <a:t>literature</a:t>
            </a:r>
            <a:r>
              <a:rPr lang="ru-RU" sz="2200" dirty="0"/>
              <a:t>; </a:t>
            </a:r>
            <a:r>
              <a:rPr lang="ru-RU" sz="2200" dirty="0" err="1"/>
              <a:t>explain</a:t>
            </a:r>
            <a:r>
              <a:rPr lang="ru-RU" sz="2200" dirty="0"/>
              <a:t> </a:t>
            </a:r>
            <a:r>
              <a:rPr lang="ru-RU" sz="2200" dirty="0" err="1"/>
              <a:t>the</a:t>
            </a:r>
            <a:r>
              <a:rPr lang="ru-RU" sz="2200" dirty="0"/>
              <a:t> </a:t>
            </a:r>
            <a:r>
              <a:rPr lang="ru-RU" sz="2200" dirty="0" err="1"/>
              <a:t>criteria</a:t>
            </a:r>
            <a:r>
              <a:rPr lang="ru-RU" sz="2200" dirty="0"/>
              <a:t> </a:t>
            </a:r>
            <a:r>
              <a:rPr lang="ru-RU" sz="2200" dirty="0" err="1"/>
              <a:t>to</a:t>
            </a:r>
            <a:r>
              <a:rPr lang="ru-RU" sz="2200" dirty="0"/>
              <a:t> </a:t>
            </a:r>
            <a:r>
              <a:rPr lang="ru-RU" sz="2200" dirty="0" err="1"/>
              <a:t>be</a:t>
            </a:r>
            <a:r>
              <a:rPr lang="ru-RU" sz="2200" dirty="0"/>
              <a:t> </a:t>
            </a:r>
            <a:r>
              <a:rPr lang="ru-RU" sz="2200" dirty="0" err="1"/>
              <a:t>used</a:t>
            </a:r>
            <a:r>
              <a:rPr lang="ru-RU" sz="2200" dirty="0"/>
              <a:t> </a:t>
            </a:r>
            <a:r>
              <a:rPr lang="ru-RU" sz="2200" dirty="0" err="1"/>
              <a:t>in</a:t>
            </a:r>
            <a:r>
              <a:rPr lang="ru-RU" sz="2200" dirty="0"/>
              <a:t> </a:t>
            </a:r>
            <a:r>
              <a:rPr lang="ru-RU" sz="2200" dirty="0" err="1"/>
              <a:t>analyzing</a:t>
            </a:r>
            <a:r>
              <a:rPr lang="ru-RU" sz="2200" dirty="0"/>
              <a:t> </a:t>
            </a:r>
            <a:r>
              <a:rPr lang="ru-RU" sz="2200" dirty="0" err="1"/>
              <a:t>and</a:t>
            </a:r>
            <a:r>
              <a:rPr lang="ru-RU" sz="2200" dirty="0"/>
              <a:t> </a:t>
            </a:r>
            <a:r>
              <a:rPr lang="ru-RU" sz="2200" dirty="0" err="1"/>
              <a:t>comparing</a:t>
            </a:r>
            <a:r>
              <a:rPr lang="ru-RU" sz="2200" dirty="0"/>
              <a:t> </a:t>
            </a:r>
            <a:r>
              <a:rPr lang="ru-RU" sz="2200" dirty="0" err="1"/>
              <a:t>literature</a:t>
            </a:r>
            <a:r>
              <a:rPr lang="ru-RU" sz="2200" dirty="0"/>
              <a:t> </a:t>
            </a:r>
            <a:r>
              <a:rPr lang="ru-RU" sz="2200" dirty="0" err="1"/>
              <a:t>and</a:t>
            </a:r>
            <a:r>
              <a:rPr lang="ru-RU" sz="2200" dirty="0"/>
              <a:t> </a:t>
            </a:r>
            <a:r>
              <a:rPr lang="ru-RU" sz="2200" dirty="0" err="1"/>
              <a:t>the</a:t>
            </a:r>
            <a:r>
              <a:rPr lang="ru-RU" sz="2200" dirty="0"/>
              <a:t> </a:t>
            </a:r>
            <a:r>
              <a:rPr lang="ru-RU" sz="2200" dirty="0" err="1"/>
              <a:t>organization</a:t>
            </a:r>
            <a:r>
              <a:rPr lang="ru-RU" sz="2200" dirty="0"/>
              <a:t> </a:t>
            </a:r>
            <a:r>
              <a:rPr lang="ru-RU" sz="2200" dirty="0" err="1"/>
              <a:t>of</a:t>
            </a:r>
            <a:r>
              <a:rPr lang="ru-RU" sz="2200" dirty="0"/>
              <a:t> </a:t>
            </a:r>
            <a:r>
              <a:rPr lang="ru-RU" sz="2200" dirty="0" err="1"/>
              <a:t>the</a:t>
            </a:r>
            <a:r>
              <a:rPr lang="ru-RU" sz="2200" dirty="0"/>
              <a:t> </a:t>
            </a:r>
            <a:r>
              <a:rPr lang="ru-RU" sz="2200" dirty="0" err="1"/>
              <a:t>review</a:t>
            </a:r>
            <a:r>
              <a:rPr lang="ru-RU" sz="2200" dirty="0"/>
              <a:t> (</a:t>
            </a:r>
            <a:r>
              <a:rPr lang="ru-RU" sz="2200" dirty="0" err="1"/>
              <a:t>sequence</a:t>
            </a:r>
            <a:r>
              <a:rPr lang="ru-RU" sz="2200" dirty="0"/>
              <a:t>); </a:t>
            </a:r>
            <a:r>
              <a:rPr lang="ru-RU" sz="2200" dirty="0" err="1"/>
              <a:t>and</a:t>
            </a:r>
            <a:r>
              <a:rPr lang="ru-RU" sz="2200" dirty="0"/>
              <a:t>, </a:t>
            </a:r>
            <a:r>
              <a:rPr lang="ru-RU" sz="2200" dirty="0" err="1"/>
              <a:t>when</a:t>
            </a:r>
            <a:r>
              <a:rPr lang="ru-RU" sz="2200" dirty="0"/>
              <a:t> </a:t>
            </a:r>
            <a:r>
              <a:rPr lang="ru-RU" sz="2200" dirty="0" err="1"/>
              <a:t>necessary</a:t>
            </a:r>
            <a:r>
              <a:rPr lang="ru-RU" sz="2200" dirty="0"/>
              <a:t>, </a:t>
            </a:r>
            <a:r>
              <a:rPr lang="ru-RU" sz="2200" dirty="0" err="1"/>
              <a:t>state</a:t>
            </a:r>
            <a:r>
              <a:rPr lang="ru-RU" sz="2200" dirty="0"/>
              <a:t> </a:t>
            </a:r>
            <a:r>
              <a:rPr lang="ru-RU" sz="2200" dirty="0" err="1"/>
              <a:t>why</a:t>
            </a:r>
            <a:r>
              <a:rPr lang="ru-RU" sz="2200" dirty="0"/>
              <a:t> </a:t>
            </a:r>
            <a:r>
              <a:rPr lang="ru-RU" sz="2200" dirty="0" err="1"/>
              <a:t>certain</a:t>
            </a:r>
            <a:r>
              <a:rPr lang="ru-RU" sz="2200" dirty="0"/>
              <a:t> </a:t>
            </a:r>
            <a:r>
              <a:rPr lang="ru-RU" sz="2200" dirty="0" err="1"/>
              <a:t>literature</a:t>
            </a:r>
            <a:r>
              <a:rPr lang="ru-RU" sz="2200" dirty="0"/>
              <a:t> </a:t>
            </a:r>
            <a:r>
              <a:rPr lang="ru-RU" sz="2200" dirty="0" err="1"/>
              <a:t>is</a:t>
            </a:r>
            <a:r>
              <a:rPr lang="ru-RU" sz="2200" dirty="0"/>
              <a:t> </a:t>
            </a:r>
            <a:r>
              <a:rPr lang="ru-RU" sz="2200" dirty="0" err="1"/>
              <a:t>or</a:t>
            </a:r>
            <a:r>
              <a:rPr lang="ru-RU" sz="2200" dirty="0"/>
              <a:t> </a:t>
            </a:r>
            <a:r>
              <a:rPr lang="ru-RU" sz="2200" dirty="0" err="1"/>
              <a:t>is</a:t>
            </a:r>
            <a:r>
              <a:rPr lang="ru-RU" sz="2200" dirty="0"/>
              <a:t> </a:t>
            </a:r>
            <a:r>
              <a:rPr lang="ru-RU" sz="2200" dirty="0" err="1"/>
              <a:t>not</a:t>
            </a:r>
            <a:r>
              <a:rPr lang="ru-RU" sz="2200" dirty="0"/>
              <a:t> </a:t>
            </a:r>
            <a:r>
              <a:rPr lang="ru-RU" sz="2200" dirty="0" err="1"/>
              <a:t>included</a:t>
            </a:r>
            <a:r>
              <a:rPr lang="ru-RU" sz="2200" dirty="0"/>
              <a:t> (</a:t>
            </a:r>
            <a:r>
              <a:rPr lang="ru-RU" sz="2200" dirty="0" err="1"/>
              <a:t>scope</a:t>
            </a:r>
            <a:r>
              <a:rPr lang="ru-RU" sz="2200" dirty="0"/>
              <a:t>).</a:t>
            </a:r>
            <a:r>
              <a:rPr lang="ru-RU" dirty="0"/>
              <a:t/>
            </a:r>
            <a:br>
              <a:rPr lang="ru-RU" dirty="0"/>
            </a:br>
            <a:r>
              <a:rPr lang="ru-RU" b="1" dirty="0" smtClean="0">
                <a:solidFill>
                  <a:srgbClr val="002060"/>
                </a:solidFill>
              </a:rPr>
              <a:t/>
            </a:r>
            <a:br>
              <a:rPr lang="ru-RU" b="1" dirty="0" smtClean="0">
                <a:solidFill>
                  <a:srgbClr val="002060"/>
                </a:solidFill>
              </a:rPr>
            </a:br>
            <a:r>
              <a:rPr lang="ru-RU" b="1" dirty="0" smtClean="0">
                <a:solidFill>
                  <a:srgbClr val="002060"/>
                </a:solidFill>
              </a:rPr>
              <a:t/>
            </a:r>
            <a:br>
              <a:rPr lang="ru-RU" b="1" dirty="0" smtClean="0">
                <a:solidFill>
                  <a:srgbClr val="002060"/>
                </a:solidFill>
              </a:rPr>
            </a:br>
            <a:endParaRPr lang="ru-RU" dirty="0">
              <a:solidFill>
                <a:srgbClr val="002060"/>
              </a:solidFill>
            </a:endParaRPr>
          </a:p>
        </p:txBody>
      </p:sp>
    </p:spTree>
    <p:extLst>
      <p:ext uri="{BB962C8B-B14F-4D97-AF65-F5344CB8AC3E}">
        <p14:creationId xmlns:p14="http://schemas.microsoft.com/office/powerpoint/2010/main" val="1678550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3501008"/>
            <a:ext cx="8208912" cy="1470025"/>
          </a:xfrm>
        </p:spPr>
        <p:txBody>
          <a:bodyPr>
            <a:normAutofit fontScale="90000"/>
          </a:bodyPr>
          <a:lstStyle/>
          <a:p>
            <a:r>
              <a:rPr lang="ru-RU" dirty="0" err="1"/>
              <a:t>In</a:t>
            </a:r>
            <a:r>
              <a:rPr lang="ru-RU" dirty="0"/>
              <a:t> </a:t>
            </a:r>
            <a:r>
              <a:rPr lang="ru-RU" dirty="0" err="1"/>
              <a:t>the</a:t>
            </a:r>
            <a:r>
              <a:rPr lang="ru-RU" dirty="0"/>
              <a:t> </a:t>
            </a:r>
            <a:r>
              <a:rPr lang="ru-RU" dirty="0" err="1" smtClean="0"/>
              <a:t>body</a:t>
            </a:r>
            <a:r>
              <a:rPr lang="ru-RU" dirty="0" smtClean="0"/>
              <a:t>:</a:t>
            </a:r>
            <a:r>
              <a:rPr lang="ru-RU" dirty="0"/>
              <a:t/>
            </a:r>
            <a:br>
              <a:rPr lang="ru-RU" dirty="0"/>
            </a:br>
            <a:r>
              <a:rPr lang="en-US" dirty="0" smtClean="0"/>
              <a:t>- </a:t>
            </a:r>
            <a:r>
              <a:rPr lang="ru-RU" sz="2200" b="1" dirty="0" err="1" smtClean="0"/>
              <a:t>Group</a:t>
            </a:r>
            <a:r>
              <a:rPr lang="ru-RU" sz="2200" b="1" dirty="0" smtClean="0"/>
              <a:t> </a:t>
            </a:r>
            <a:r>
              <a:rPr lang="ru-RU" sz="2200" b="1" dirty="0" err="1"/>
              <a:t>research</a:t>
            </a:r>
            <a:r>
              <a:rPr lang="ru-RU" sz="2200" b="1" dirty="0"/>
              <a:t> </a:t>
            </a:r>
            <a:r>
              <a:rPr lang="ru-RU" sz="2200" b="1" dirty="0" err="1"/>
              <a:t>studies</a:t>
            </a:r>
            <a:r>
              <a:rPr lang="ru-RU" sz="2200" dirty="0"/>
              <a:t> </a:t>
            </a:r>
            <a:r>
              <a:rPr lang="ru-RU" sz="2200" dirty="0" err="1"/>
              <a:t>and</a:t>
            </a:r>
            <a:r>
              <a:rPr lang="ru-RU" sz="2200" dirty="0"/>
              <a:t> </a:t>
            </a:r>
            <a:r>
              <a:rPr lang="ru-RU" sz="2200" dirty="0" err="1"/>
              <a:t>other</a:t>
            </a:r>
            <a:r>
              <a:rPr lang="ru-RU" sz="2200" dirty="0"/>
              <a:t> </a:t>
            </a:r>
            <a:r>
              <a:rPr lang="ru-RU" sz="2200" dirty="0" err="1"/>
              <a:t>types</a:t>
            </a:r>
            <a:r>
              <a:rPr lang="ru-RU" sz="2200" dirty="0"/>
              <a:t> </a:t>
            </a:r>
            <a:r>
              <a:rPr lang="ru-RU" sz="2200" dirty="0" err="1"/>
              <a:t>of</a:t>
            </a:r>
            <a:r>
              <a:rPr lang="ru-RU" sz="2200" dirty="0"/>
              <a:t> </a:t>
            </a:r>
            <a:r>
              <a:rPr lang="ru-RU" sz="2200" dirty="0" err="1"/>
              <a:t>literature</a:t>
            </a:r>
            <a:r>
              <a:rPr lang="ru-RU" sz="2200" dirty="0"/>
              <a:t> (</a:t>
            </a:r>
            <a:r>
              <a:rPr lang="ru-RU" sz="2200" dirty="0" err="1"/>
              <a:t>reviews</a:t>
            </a:r>
            <a:r>
              <a:rPr lang="ru-RU" sz="2200" dirty="0"/>
              <a:t>, </a:t>
            </a:r>
            <a:r>
              <a:rPr lang="ru-RU" sz="2200" dirty="0" err="1"/>
              <a:t>theoretical</a:t>
            </a:r>
            <a:r>
              <a:rPr lang="ru-RU" sz="2200" dirty="0"/>
              <a:t> </a:t>
            </a:r>
            <a:r>
              <a:rPr lang="ru-RU" sz="2200" dirty="0" err="1"/>
              <a:t>articles</a:t>
            </a:r>
            <a:r>
              <a:rPr lang="ru-RU" sz="2200" dirty="0"/>
              <a:t>, </a:t>
            </a:r>
            <a:r>
              <a:rPr lang="ru-RU" sz="2200" dirty="0" err="1"/>
              <a:t>case</a:t>
            </a:r>
            <a:r>
              <a:rPr lang="ru-RU" sz="2200" dirty="0"/>
              <a:t> </a:t>
            </a:r>
            <a:r>
              <a:rPr lang="ru-RU" sz="2200" dirty="0" err="1"/>
              <a:t>studies</a:t>
            </a:r>
            <a:r>
              <a:rPr lang="ru-RU" sz="2200" dirty="0"/>
              <a:t>, </a:t>
            </a:r>
            <a:r>
              <a:rPr lang="ru-RU" sz="2200" dirty="0" err="1"/>
              <a:t>etc</a:t>
            </a:r>
            <a:r>
              <a:rPr lang="ru-RU" sz="2200" dirty="0"/>
              <a:t>.) </a:t>
            </a:r>
            <a:r>
              <a:rPr lang="ru-RU" sz="2200" dirty="0" err="1"/>
              <a:t>according</a:t>
            </a:r>
            <a:r>
              <a:rPr lang="ru-RU" sz="2200" dirty="0"/>
              <a:t> </a:t>
            </a:r>
            <a:r>
              <a:rPr lang="ru-RU" sz="2200" dirty="0" err="1"/>
              <a:t>to</a:t>
            </a:r>
            <a:r>
              <a:rPr lang="ru-RU" sz="2200" dirty="0"/>
              <a:t> </a:t>
            </a:r>
            <a:r>
              <a:rPr lang="ru-RU" sz="2200" dirty="0" err="1"/>
              <a:t>common</a:t>
            </a:r>
            <a:r>
              <a:rPr lang="ru-RU" sz="2200" dirty="0"/>
              <a:t> </a:t>
            </a:r>
            <a:r>
              <a:rPr lang="ru-RU" sz="2200" dirty="0" err="1"/>
              <a:t>denominators</a:t>
            </a:r>
            <a:r>
              <a:rPr lang="ru-RU" sz="2200" dirty="0"/>
              <a:t> </a:t>
            </a:r>
            <a:r>
              <a:rPr lang="ru-RU" sz="2200" dirty="0" err="1"/>
              <a:t>such</a:t>
            </a:r>
            <a:r>
              <a:rPr lang="ru-RU" sz="2200" dirty="0"/>
              <a:t> </a:t>
            </a:r>
            <a:r>
              <a:rPr lang="ru-RU" sz="2200" dirty="0" err="1"/>
              <a:t>as</a:t>
            </a:r>
            <a:r>
              <a:rPr lang="ru-RU" sz="2200" dirty="0"/>
              <a:t> </a:t>
            </a:r>
            <a:r>
              <a:rPr lang="ru-RU" sz="2200" dirty="0" err="1"/>
              <a:t>qualitative</a:t>
            </a:r>
            <a:r>
              <a:rPr lang="ru-RU" sz="2200" dirty="0"/>
              <a:t> </a:t>
            </a:r>
            <a:r>
              <a:rPr lang="ru-RU" sz="2200" dirty="0" err="1"/>
              <a:t>versus</a:t>
            </a:r>
            <a:r>
              <a:rPr lang="ru-RU" sz="2200" dirty="0"/>
              <a:t> </a:t>
            </a:r>
            <a:r>
              <a:rPr lang="ru-RU" sz="2200" dirty="0" err="1"/>
              <a:t>quantitative</a:t>
            </a:r>
            <a:r>
              <a:rPr lang="ru-RU" sz="2200" dirty="0"/>
              <a:t> </a:t>
            </a:r>
            <a:r>
              <a:rPr lang="ru-RU" sz="2200" dirty="0" err="1"/>
              <a:t>approaches</a:t>
            </a:r>
            <a:r>
              <a:rPr lang="ru-RU" sz="2200" dirty="0"/>
              <a:t>, </a:t>
            </a:r>
            <a:r>
              <a:rPr lang="ru-RU" sz="2200" dirty="0" err="1"/>
              <a:t>conclusions</a:t>
            </a:r>
            <a:r>
              <a:rPr lang="ru-RU" sz="2200" dirty="0"/>
              <a:t> </a:t>
            </a:r>
            <a:r>
              <a:rPr lang="ru-RU" sz="2200" dirty="0" err="1"/>
              <a:t>of</a:t>
            </a:r>
            <a:r>
              <a:rPr lang="ru-RU" sz="2200" dirty="0"/>
              <a:t> </a:t>
            </a:r>
            <a:r>
              <a:rPr lang="ru-RU" sz="2200" dirty="0" err="1"/>
              <a:t>authors</a:t>
            </a:r>
            <a:r>
              <a:rPr lang="ru-RU" sz="2200" dirty="0"/>
              <a:t>, </a:t>
            </a:r>
            <a:r>
              <a:rPr lang="ru-RU" sz="2200" dirty="0" err="1"/>
              <a:t>specific</a:t>
            </a:r>
            <a:r>
              <a:rPr lang="ru-RU" sz="2200" dirty="0"/>
              <a:t> </a:t>
            </a:r>
            <a:r>
              <a:rPr lang="ru-RU" sz="2200" dirty="0" err="1"/>
              <a:t>purpose</a:t>
            </a:r>
            <a:r>
              <a:rPr lang="ru-RU" sz="2200" dirty="0"/>
              <a:t> </a:t>
            </a:r>
            <a:r>
              <a:rPr lang="ru-RU" sz="2200" dirty="0" err="1"/>
              <a:t>or</a:t>
            </a:r>
            <a:r>
              <a:rPr lang="ru-RU" sz="2200" dirty="0"/>
              <a:t> </a:t>
            </a:r>
            <a:r>
              <a:rPr lang="ru-RU" sz="2200" dirty="0" err="1"/>
              <a:t>objective</a:t>
            </a:r>
            <a:r>
              <a:rPr lang="ru-RU" sz="2200" dirty="0"/>
              <a:t>, </a:t>
            </a:r>
            <a:r>
              <a:rPr lang="ru-RU" sz="2200" dirty="0" err="1"/>
              <a:t>chronology</a:t>
            </a:r>
            <a:r>
              <a:rPr lang="ru-RU" sz="2200" dirty="0"/>
              <a:t>, </a:t>
            </a:r>
            <a:r>
              <a:rPr lang="ru-RU" sz="2200" dirty="0" err="1"/>
              <a:t>etc</a:t>
            </a:r>
            <a:r>
              <a:rPr lang="ru-RU" sz="2200" dirty="0"/>
              <a:t>. </a:t>
            </a:r>
            <a:r>
              <a:rPr lang="en-US" sz="2200" dirty="0" smtClean="0"/>
              <a:t/>
            </a:r>
            <a:br>
              <a:rPr lang="en-US" sz="2200" dirty="0" smtClean="0"/>
            </a:br>
            <a:r>
              <a:rPr lang="ru-RU" sz="2200" dirty="0"/>
              <a:t/>
            </a:r>
            <a:br>
              <a:rPr lang="ru-RU" sz="2200" dirty="0"/>
            </a:br>
            <a:r>
              <a:rPr lang="en-US" sz="2200" dirty="0" smtClean="0"/>
              <a:t>- </a:t>
            </a:r>
            <a:r>
              <a:rPr lang="ru-RU" sz="2200" b="1" dirty="0" err="1" smtClean="0"/>
              <a:t>Summarize</a:t>
            </a:r>
            <a:r>
              <a:rPr lang="ru-RU" sz="2200" b="1" dirty="0" smtClean="0"/>
              <a:t> </a:t>
            </a:r>
            <a:r>
              <a:rPr lang="ru-RU" sz="2200" b="1" dirty="0" err="1"/>
              <a:t>individual</a:t>
            </a:r>
            <a:r>
              <a:rPr lang="ru-RU" sz="2200" b="1" dirty="0"/>
              <a:t> </a:t>
            </a:r>
            <a:r>
              <a:rPr lang="ru-RU" sz="2200" b="1" dirty="0" err="1"/>
              <a:t>studies</a:t>
            </a:r>
            <a:r>
              <a:rPr lang="ru-RU" sz="2200" b="1" dirty="0"/>
              <a:t> </a:t>
            </a:r>
            <a:r>
              <a:rPr lang="ru-RU" sz="2200" dirty="0" err="1"/>
              <a:t>or</a:t>
            </a:r>
            <a:r>
              <a:rPr lang="ru-RU" sz="2200" dirty="0"/>
              <a:t> </a:t>
            </a:r>
            <a:r>
              <a:rPr lang="ru-RU" sz="2200" dirty="0" err="1"/>
              <a:t>articles</a:t>
            </a:r>
            <a:r>
              <a:rPr lang="ru-RU" sz="2200" dirty="0"/>
              <a:t> </a:t>
            </a:r>
            <a:r>
              <a:rPr lang="ru-RU" sz="2200" dirty="0" err="1"/>
              <a:t>with</a:t>
            </a:r>
            <a:r>
              <a:rPr lang="ru-RU" sz="2200" dirty="0"/>
              <a:t> </a:t>
            </a:r>
            <a:r>
              <a:rPr lang="ru-RU" sz="2200" dirty="0" err="1"/>
              <a:t>as</a:t>
            </a:r>
            <a:r>
              <a:rPr lang="ru-RU" sz="2200" dirty="0"/>
              <a:t> </a:t>
            </a:r>
            <a:r>
              <a:rPr lang="ru-RU" sz="2200" dirty="0" err="1"/>
              <a:t>much</a:t>
            </a:r>
            <a:r>
              <a:rPr lang="ru-RU" sz="2200" dirty="0"/>
              <a:t> </a:t>
            </a:r>
            <a:r>
              <a:rPr lang="ru-RU" sz="2200" dirty="0" err="1"/>
              <a:t>or</a:t>
            </a:r>
            <a:r>
              <a:rPr lang="ru-RU" sz="2200" dirty="0"/>
              <a:t> </a:t>
            </a:r>
            <a:r>
              <a:rPr lang="ru-RU" sz="2200" dirty="0" err="1"/>
              <a:t>as</a:t>
            </a:r>
            <a:r>
              <a:rPr lang="ru-RU" sz="2200" dirty="0"/>
              <a:t> </a:t>
            </a:r>
            <a:r>
              <a:rPr lang="ru-RU" sz="2200" dirty="0" err="1"/>
              <a:t>little</a:t>
            </a:r>
            <a:r>
              <a:rPr lang="ru-RU" sz="2200" dirty="0"/>
              <a:t> </a:t>
            </a:r>
            <a:r>
              <a:rPr lang="ru-RU" sz="2200" dirty="0" err="1"/>
              <a:t>detail</a:t>
            </a:r>
            <a:r>
              <a:rPr lang="ru-RU" sz="2200" dirty="0"/>
              <a:t> </a:t>
            </a:r>
            <a:r>
              <a:rPr lang="ru-RU" sz="2200" dirty="0" err="1"/>
              <a:t>as</a:t>
            </a:r>
            <a:r>
              <a:rPr lang="ru-RU" sz="2200" dirty="0"/>
              <a:t> </a:t>
            </a:r>
            <a:r>
              <a:rPr lang="ru-RU" sz="2200" dirty="0" err="1"/>
              <a:t>each</a:t>
            </a:r>
            <a:r>
              <a:rPr lang="ru-RU" sz="2200" dirty="0"/>
              <a:t> </a:t>
            </a:r>
            <a:r>
              <a:rPr lang="ru-RU" sz="2200" dirty="0" err="1"/>
              <a:t>merits</a:t>
            </a:r>
            <a:r>
              <a:rPr lang="ru-RU" sz="2200" dirty="0"/>
              <a:t> </a:t>
            </a:r>
            <a:r>
              <a:rPr lang="ru-RU" sz="2200" dirty="0" err="1"/>
              <a:t>according</a:t>
            </a:r>
            <a:r>
              <a:rPr lang="ru-RU" sz="2200" dirty="0"/>
              <a:t> </a:t>
            </a:r>
            <a:r>
              <a:rPr lang="ru-RU" sz="2200" dirty="0" err="1"/>
              <a:t>to</a:t>
            </a:r>
            <a:r>
              <a:rPr lang="ru-RU" sz="2200" dirty="0"/>
              <a:t> </a:t>
            </a:r>
            <a:r>
              <a:rPr lang="ru-RU" sz="2200" dirty="0" err="1"/>
              <a:t>its</a:t>
            </a:r>
            <a:r>
              <a:rPr lang="ru-RU" sz="2200" dirty="0"/>
              <a:t> </a:t>
            </a:r>
            <a:r>
              <a:rPr lang="ru-RU" sz="2200" dirty="0" err="1"/>
              <a:t>comparative</a:t>
            </a:r>
            <a:r>
              <a:rPr lang="ru-RU" sz="2200" dirty="0"/>
              <a:t> </a:t>
            </a:r>
            <a:r>
              <a:rPr lang="ru-RU" sz="2200" dirty="0" err="1"/>
              <a:t>importance</a:t>
            </a:r>
            <a:r>
              <a:rPr lang="ru-RU" sz="2200" dirty="0"/>
              <a:t> </a:t>
            </a:r>
            <a:r>
              <a:rPr lang="ru-RU" sz="2200" dirty="0" err="1"/>
              <a:t>in</a:t>
            </a:r>
            <a:r>
              <a:rPr lang="ru-RU" sz="2200" dirty="0"/>
              <a:t> </a:t>
            </a:r>
            <a:r>
              <a:rPr lang="ru-RU" sz="2200" dirty="0" err="1"/>
              <a:t>the</a:t>
            </a:r>
            <a:r>
              <a:rPr lang="ru-RU" sz="2200" dirty="0"/>
              <a:t> </a:t>
            </a:r>
            <a:r>
              <a:rPr lang="ru-RU" sz="2200" dirty="0" err="1"/>
              <a:t>literature</a:t>
            </a:r>
            <a:r>
              <a:rPr lang="ru-RU" sz="2200" dirty="0"/>
              <a:t>, </a:t>
            </a:r>
            <a:r>
              <a:rPr lang="ru-RU" sz="2200" dirty="0" err="1"/>
              <a:t>remembering</a:t>
            </a:r>
            <a:r>
              <a:rPr lang="ru-RU" sz="2200" dirty="0"/>
              <a:t> </a:t>
            </a:r>
            <a:r>
              <a:rPr lang="ru-RU" sz="2200" dirty="0" err="1"/>
              <a:t>that</a:t>
            </a:r>
            <a:r>
              <a:rPr lang="ru-RU" sz="2200" dirty="0"/>
              <a:t> </a:t>
            </a:r>
            <a:r>
              <a:rPr lang="ru-RU" sz="2200" dirty="0" err="1"/>
              <a:t>space</a:t>
            </a:r>
            <a:r>
              <a:rPr lang="ru-RU" sz="2200" dirty="0"/>
              <a:t> (</a:t>
            </a:r>
            <a:r>
              <a:rPr lang="ru-RU" sz="2200" dirty="0" err="1"/>
              <a:t>length</a:t>
            </a:r>
            <a:r>
              <a:rPr lang="ru-RU" sz="2200" dirty="0"/>
              <a:t>) </a:t>
            </a:r>
            <a:r>
              <a:rPr lang="ru-RU" sz="2200" dirty="0" err="1"/>
              <a:t>denotes</a:t>
            </a:r>
            <a:r>
              <a:rPr lang="ru-RU" sz="2200" dirty="0"/>
              <a:t> </a:t>
            </a:r>
            <a:r>
              <a:rPr lang="ru-RU" sz="2200" dirty="0" err="1"/>
              <a:t>significance</a:t>
            </a:r>
            <a:r>
              <a:rPr lang="ru-RU" sz="2200" dirty="0"/>
              <a:t>. </a:t>
            </a:r>
            <a:r>
              <a:rPr lang="en-US" sz="2200" dirty="0" smtClean="0"/>
              <a:t/>
            </a:r>
            <a:br>
              <a:rPr lang="en-US" sz="2200" dirty="0" smtClean="0"/>
            </a:br>
            <a:r>
              <a:rPr lang="ru-RU" sz="2200" dirty="0"/>
              <a:t/>
            </a:r>
            <a:br>
              <a:rPr lang="ru-RU" sz="2200" dirty="0"/>
            </a:br>
            <a:r>
              <a:rPr lang="en-US" sz="2200" dirty="0" smtClean="0"/>
              <a:t>- </a:t>
            </a:r>
            <a:r>
              <a:rPr lang="ru-RU" sz="2200" b="1" dirty="0" err="1" smtClean="0"/>
              <a:t>Provide</a:t>
            </a:r>
            <a:r>
              <a:rPr lang="ru-RU" sz="2200" b="1" dirty="0" smtClean="0"/>
              <a:t> </a:t>
            </a:r>
            <a:r>
              <a:rPr lang="ru-RU" sz="2200" b="1" dirty="0" err="1"/>
              <a:t>the</a:t>
            </a:r>
            <a:r>
              <a:rPr lang="ru-RU" sz="2200" b="1" dirty="0"/>
              <a:t> </a:t>
            </a:r>
            <a:r>
              <a:rPr lang="ru-RU" sz="2200" b="1" dirty="0" err="1"/>
              <a:t>reader</a:t>
            </a:r>
            <a:r>
              <a:rPr lang="ru-RU" sz="2200" b="1" dirty="0"/>
              <a:t> </a:t>
            </a:r>
            <a:r>
              <a:rPr lang="ru-RU" sz="2200" b="1" dirty="0" err="1"/>
              <a:t>with</a:t>
            </a:r>
            <a:r>
              <a:rPr lang="ru-RU" sz="2200" b="1" dirty="0"/>
              <a:t> </a:t>
            </a:r>
            <a:r>
              <a:rPr lang="ru-RU" sz="2200" b="1" dirty="0" err="1"/>
              <a:t>strong</a:t>
            </a:r>
            <a:r>
              <a:rPr lang="ru-RU" sz="2200" b="1" dirty="0"/>
              <a:t> "</a:t>
            </a:r>
            <a:r>
              <a:rPr lang="ru-RU" sz="2200" b="1" dirty="0" err="1"/>
              <a:t>umbrella</a:t>
            </a:r>
            <a:r>
              <a:rPr lang="ru-RU" sz="2200" b="1" dirty="0"/>
              <a:t>" </a:t>
            </a:r>
            <a:r>
              <a:rPr lang="ru-RU" sz="2200" b="1" dirty="0" err="1"/>
              <a:t>sentences</a:t>
            </a:r>
            <a:r>
              <a:rPr lang="ru-RU" sz="2200" b="1" dirty="0"/>
              <a:t> </a:t>
            </a:r>
            <a:r>
              <a:rPr lang="ru-RU" sz="2200" dirty="0" err="1"/>
              <a:t>at</a:t>
            </a:r>
            <a:r>
              <a:rPr lang="ru-RU" sz="2200" dirty="0"/>
              <a:t> </a:t>
            </a:r>
            <a:r>
              <a:rPr lang="ru-RU" sz="2200" dirty="0" err="1"/>
              <a:t>beginnings</a:t>
            </a:r>
            <a:r>
              <a:rPr lang="ru-RU" sz="2200" dirty="0"/>
              <a:t> </a:t>
            </a:r>
            <a:r>
              <a:rPr lang="ru-RU" sz="2200" dirty="0" err="1"/>
              <a:t>of</a:t>
            </a:r>
            <a:r>
              <a:rPr lang="ru-RU" sz="2200" dirty="0"/>
              <a:t> </a:t>
            </a:r>
            <a:r>
              <a:rPr lang="ru-RU" sz="2200" dirty="0" err="1"/>
              <a:t>paragraphs</a:t>
            </a:r>
            <a:r>
              <a:rPr lang="ru-RU" sz="2200" dirty="0"/>
              <a:t>, "</a:t>
            </a:r>
            <a:r>
              <a:rPr lang="ru-RU" sz="2200" dirty="0" err="1"/>
              <a:t>signposts</a:t>
            </a:r>
            <a:r>
              <a:rPr lang="ru-RU" sz="2200" dirty="0"/>
              <a:t>" </a:t>
            </a:r>
            <a:r>
              <a:rPr lang="ru-RU" sz="2200" dirty="0" err="1"/>
              <a:t>throughout</a:t>
            </a:r>
            <a:r>
              <a:rPr lang="ru-RU" sz="2200" dirty="0"/>
              <a:t>, </a:t>
            </a:r>
            <a:r>
              <a:rPr lang="ru-RU" sz="2200" dirty="0" err="1"/>
              <a:t>and</a:t>
            </a:r>
            <a:r>
              <a:rPr lang="ru-RU" sz="2200" dirty="0"/>
              <a:t> </a:t>
            </a:r>
            <a:r>
              <a:rPr lang="ru-RU" sz="2200" dirty="0" err="1"/>
              <a:t>brief</a:t>
            </a:r>
            <a:r>
              <a:rPr lang="ru-RU" sz="2200" dirty="0"/>
              <a:t> "</a:t>
            </a:r>
            <a:r>
              <a:rPr lang="ru-RU" sz="2200" dirty="0" err="1"/>
              <a:t>so</a:t>
            </a:r>
            <a:r>
              <a:rPr lang="ru-RU" sz="2200" dirty="0"/>
              <a:t> </a:t>
            </a:r>
            <a:r>
              <a:rPr lang="ru-RU" sz="2200" dirty="0" err="1"/>
              <a:t>what</a:t>
            </a:r>
            <a:r>
              <a:rPr lang="ru-RU" sz="2200" dirty="0"/>
              <a:t>" </a:t>
            </a:r>
            <a:r>
              <a:rPr lang="ru-RU" sz="2200" dirty="0" err="1"/>
              <a:t>summary</a:t>
            </a:r>
            <a:r>
              <a:rPr lang="ru-RU" sz="2200" dirty="0"/>
              <a:t> </a:t>
            </a:r>
            <a:r>
              <a:rPr lang="ru-RU" sz="2200" dirty="0" err="1"/>
              <a:t>sentences</a:t>
            </a:r>
            <a:r>
              <a:rPr lang="ru-RU" sz="2200" dirty="0"/>
              <a:t> </a:t>
            </a:r>
            <a:r>
              <a:rPr lang="ru-RU" sz="2200" dirty="0" err="1"/>
              <a:t>at</a:t>
            </a:r>
            <a:r>
              <a:rPr lang="ru-RU" sz="2200" dirty="0"/>
              <a:t> </a:t>
            </a:r>
            <a:r>
              <a:rPr lang="ru-RU" sz="2200" dirty="0" err="1"/>
              <a:t>intermediate</a:t>
            </a:r>
            <a:r>
              <a:rPr lang="ru-RU" sz="2200" dirty="0"/>
              <a:t> </a:t>
            </a:r>
            <a:r>
              <a:rPr lang="ru-RU" sz="2200" dirty="0" err="1"/>
              <a:t>points</a:t>
            </a:r>
            <a:r>
              <a:rPr lang="ru-RU" sz="2200" dirty="0"/>
              <a:t> </a:t>
            </a:r>
            <a:r>
              <a:rPr lang="ru-RU" sz="2200" dirty="0" err="1"/>
              <a:t>in</a:t>
            </a:r>
            <a:r>
              <a:rPr lang="ru-RU" sz="2200" dirty="0"/>
              <a:t> </a:t>
            </a:r>
            <a:r>
              <a:rPr lang="ru-RU" sz="2200" dirty="0" err="1"/>
              <a:t>the</a:t>
            </a:r>
            <a:r>
              <a:rPr lang="ru-RU" sz="2200" dirty="0"/>
              <a:t> </a:t>
            </a:r>
            <a:r>
              <a:rPr lang="ru-RU" sz="2200" dirty="0" err="1"/>
              <a:t>review</a:t>
            </a:r>
            <a:r>
              <a:rPr lang="ru-RU" sz="2200" dirty="0"/>
              <a:t> </a:t>
            </a:r>
            <a:r>
              <a:rPr lang="ru-RU" sz="2200" dirty="0" err="1"/>
              <a:t>to</a:t>
            </a:r>
            <a:r>
              <a:rPr lang="ru-RU" sz="2200" dirty="0"/>
              <a:t> </a:t>
            </a:r>
            <a:r>
              <a:rPr lang="ru-RU" sz="2200" dirty="0" err="1"/>
              <a:t>aid</a:t>
            </a:r>
            <a:r>
              <a:rPr lang="ru-RU" sz="2200" dirty="0"/>
              <a:t> </a:t>
            </a:r>
            <a:r>
              <a:rPr lang="ru-RU" sz="2200" dirty="0" err="1"/>
              <a:t>in</a:t>
            </a:r>
            <a:r>
              <a:rPr lang="ru-RU" sz="2200" dirty="0"/>
              <a:t> </a:t>
            </a:r>
            <a:r>
              <a:rPr lang="ru-RU" sz="2200" dirty="0" err="1"/>
              <a:t>understanding</a:t>
            </a:r>
            <a:r>
              <a:rPr lang="ru-RU" sz="2200" dirty="0"/>
              <a:t> </a:t>
            </a:r>
            <a:r>
              <a:rPr lang="ru-RU" sz="2200" dirty="0" err="1"/>
              <a:t>comparisons</a:t>
            </a:r>
            <a:r>
              <a:rPr lang="ru-RU" sz="2200" dirty="0"/>
              <a:t> </a:t>
            </a:r>
            <a:r>
              <a:rPr lang="ru-RU" sz="2200" dirty="0" err="1"/>
              <a:t>and</a:t>
            </a:r>
            <a:r>
              <a:rPr lang="ru-RU" sz="2200" dirty="0"/>
              <a:t> </a:t>
            </a:r>
            <a:r>
              <a:rPr lang="ru-RU" sz="2200" dirty="0" err="1"/>
              <a:t>analyses</a:t>
            </a:r>
            <a:r>
              <a:rPr lang="ru-RU" sz="2200" dirty="0"/>
              <a:t>. </a:t>
            </a:r>
            <a:r>
              <a:rPr lang="ru-RU" dirty="0"/>
              <a:t/>
            </a:r>
            <a:br>
              <a:rPr lang="ru-RU" dirty="0"/>
            </a:br>
            <a:r>
              <a:rPr lang="ru-RU" dirty="0"/>
              <a:t/>
            </a:r>
            <a:br>
              <a:rPr lang="ru-RU" dirty="0"/>
            </a:br>
            <a:r>
              <a:rPr lang="ru-RU" b="1" dirty="0" smtClean="0">
                <a:solidFill>
                  <a:srgbClr val="002060"/>
                </a:solidFill>
              </a:rPr>
              <a:t/>
            </a:r>
            <a:br>
              <a:rPr lang="ru-RU" b="1" dirty="0" smtClean="0">
                <a:solidFill>
                  <a:srgbClr val="002060"/>
                </a:solidFill>
              </a:rPr>
            </a:br>
            <a:r>
              <a:rPr lang="ru-RU" b="1" dirty="0" smtClean="0">
                <a:solidFill>
                  <a:srgbClr val="002060"/>
                </a:solidFill>
              </a:rPr>
              <a:t/>
            </a:r>
            <a:br>
              <a:rPr lang="ru-RU" b="1" dirty="0" smtClean="0">
                <a:solidFill>
                  <a:srgbClr val="002060"/>
                </a:solidFill>
              </a:rPr>
            </a:br>
            <a:endParaRPr lang="ru-RU" dirty="0">
              <a:solidFill>
                <a:srgbClr val="002060"/>
              </a:solidFill>
            </a:endParaRPr>
          </a:p>
        </p:txBody>
      </p:sp>
    </p:spTree>
    <p:extLst>
      <p:ext uri="{BB962C8B-B14F-4D97-AF65-F5344CB8AC3E}">
        <p14:creationId xmlns:p14="http://schemas.microsoft.com/office/powerpoint/2010/main" val="23123022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3501008"/>
            <a:ext cx="8208912" cy="1470025"/>
          </a:xfrm>
        </p:spPr>
        <p:txBody>
          <a:bodyPr>
            <a:normAutofit fontScale="90000"/>
          </a:bodyPr>
          <a:lstStyle/>
          <a:p>
            <a:r>
              <a:rPr lang="ru-RU" dirty="0" err="1"/>
              <a:t>In</a:t>
            </a:r>
            <a:r>
              <a:rPr lang="ru-RU" dirty="0"/>
              <a:t> </a:t>
            </a:r>
            <a:r>
              <a:rPr lang="ru-RU" dirty="0" err="1"/>
              <a:t>the</a:t>
            </a:r>
            <a:r>
              <a:rPr lang="ru-RU" dirty="0"/>
              <a:t> </a:t>
            </a:r>
            <a:r>
              <a:rPr lang="ru-RU" dirty="0" err="1" smtClean="0"/>
              <a:t>conclusion</a:t>
            </a:r>
            <a:r>
              <a:rPr lang="ru-RU" dirty="0" smtClean="0"/>
              <a:t>:</a:t>
            </a:r>
            <a:r>
              <a:rPr lang="ru-RU" dirty="0"/>
              <a:t/>
            </a:r>
            <a:br>
              <a:rPr lang="ru-RU" dirty="0"/>
            </a:br>
            <a:r>
              <a:rPr lang="en-US" dirty="0" smtClean="0"/>
              <a:t/>
            </a:r>
            <a:br>
              <a:rPr lang="en-US" dirty="0" smtClean="0"/>
            </a:br>
            <a:r>
              <a:rPr lang="en-US" dirty="0" smtClean="0"/>
              <a:t>- </a:t>
            </a:r>
            <a:r>
              <a:rPr lang="ru-RU" sz="2200" b="1" dirty="0" err="1" smtClean="0"/>
              <a:t>Summarize</a:t>
            </a:r>
            <a:r>
              <a:rPr lang="ru-RU" sz="2200" b="1" dirty="0" smtClean="0"/>
              <a:t> </a:t>
            </a:r>
            <a:r>
              <a:rPr lang="ru-RU" sz="2200" b="1" dirty="0" err="1"/>
              <a:t>major</a:t>
            </a:r>
            <a:r>
              <a:rPr lang="ru-RU" sz="2200" b="1" dirty="0"/>
              <a:t> </a:t>
            </a:r>
            <a:r>
              <a:rPr lang="ru-RU" sz="2200" b="1" dirty="0" err="1"/>
              <a:t>contributions</a:t>
            </a:r>
            <a:r>
              <a:rPr lang="ru-RU" sz="2200" b="1" dirty="0"/>
              <a:t> </a:t>
            </a:r>
            <a:r>
              <a:rPr lang="ru-RU" sz="2200" dirty="0" err="1"/>
              <a:t>of</a:t>
            </a:r>
            <a:r>
              <a:rPr lang="ru-RU" sz="2200" dirty="0"/>
              <a:t> </a:t>
            </a:r>
            <a:r>
              <a:rPr lang="ru-RU" sz="2200" dirty="0" err="1"/>
              <a:t>significant</a:t>
            </a:r>
            <a:r>
              <a:rPr lang="ru-RU" sz="2200" dirty="0"/>
              <a:t> </a:t>
            </a:r>
            <a:r>
              <a:rPr lang="ru-RU" sz="2200" dirty="0" err="1"/>
              <a:t>studies</a:t>
            </a:r>
            <a:r>
              <a:rPr lang="ru-RU" sz="2200" dirty="0"/>
              <a:t> </a:t>
            </a:r>
            <a:r>
              <a:rPr lang="ru-RU" sz="2200" dirty="0" err="1"/>
              <a:t>and</a:t>
            </a:r>
            <a:r>
              <a:rPr lang="ru-RU" sz="2200" dirty="0"/>
              <a:t> </a:t>
            </a:r>
            <a:r>
              <a:rPr lang="ru-RU" sz="2200" dirty="0" err="1"/>
              <a:t>articles</a:t>
            </a:r>
            <a:r>
              <a:rPr lang="ru-RU" sz="2200" dirty="0"/>
              <a:t> </a:t>
            </a:r>
            <a:r>
              <a:rPr lang="ru-RU" sz="2200" dirty="0" err="1"/>
              <a:t>to</a:t>
            </a:r>
            <a:r>
              <a:rPr lang="ru-RU" sz="2200" dirty="0"/>
              <a:t> </a:t>
            </a:r>
            <a:r>
              <a:rPr lang="ru-RU" sz="2200" dirty="0" err="1"/>
              <a:t>the</a:t>
            </a:r>
            <a:r>
              <a:rPr lang="ru-RU" sz="2200" dirty="0"/>
              <a:t> </a:t>
            </a:r>
            <a:r>
              <a:rPr lang="ru-RU" sz="2200" dirty="0" err="1"/>
              <a:t>body</a:t>
            </a:r>
            <a:r>
              <a:rPr lang="ru-RU" sz="2200" dirty="0"/>
              <a:t> </a:t>
            </a:r>
            <a:r>
              <a:rPr lang="ru-RU" sz="2200" dirty="0" err="1"/>
              <a:t>of</a:t>
            </a:r>
            <a:r>
              <a:rPr lang="ru-RU" sz="2200" dirty="0"/>
              <a:t> </a:t>
            </a:r>
            <a:r>
              <a:rPr lang="ru-RU" sz="2200" dirty="0" err="1"/>
              <a:t>knowledge</a:t>
            </a:r>
            <a:r>
              <a:rPr lang="ru-RU" sz="2200" dirty="0"/>
              <a:t> </a:t>
            </a:r>
            <a:r>
              <a:rPr lang="ru-RU" sz="2200" dirty="0" err="1"/>
              <a:t>under</a:t>
            </a:r>
            <a:r>
              <a:rPr lang="ru-RU" sz="2200" dirty="0"/>
              <a:t> </a:t>
            </a:r>
            <a:r>
              <a:rPr lang="ru-RU" sz="2200" dirty="0" err="1"/>
              <a:t>review</a:t>
            </a:r>
            <a:r>
              <a:rPr lang="ru-RU" sz="2200" dirty="0"/>
              <a:t>, </a:t>
            </a:r>
            <a:r>
              <a:rPr lang="ru-RU" sz="2200" dirty="0" err="1"/>
              <a:t>maintaining</a:t>
            </a:r>
            <a:r>
              <a:rPr lang="ru-RU" sz="2200" dirty="0"/>
              <a:t> </a:t>
            </a:r>
            <a:r>
              <a:rPr lang="ru-RU" sz="2200" dirty="0" err="1"/>
              <a:t>the</a:t>
            </a:r>
            <a:r>
              <a:rPr lang="ru-RU" sz="2200" dirty="0"/>
              <a:t> </a:t>
            </a:r>
            <a:r>
              <a:rPr lang="ru-RU" sz="2200" dirty="0" err="1"/>
              <a:t>focus</a:t>
            </a:r>
            <a:r>
              <a:rPr lang="ru-RU" sz="2200" dirty="0"/>
              <a:t> </a:t>
            </a:r>
            <a:r>
              <a:rPr lang="ru-RU" sz="2200" dirty="0" err="1"/>
              <a:t>established</a:t>
            </a:r>
            <a:r>
              <a:rPr lang="ru-RU" sz="2200" dirty="0"/>
              <a:t> </a:t>
            </a:r>
            <a:r>
              <a:rPr lang="ru-RU" sz="2200" dirty="0" err="1"/>
              <a:t>in</a:t>
            </a:r>
            <a:r>
              <a:rPr lang="ru-RU" sz="2200" dirty="0"/>
              <a:t> </a:t>
            </a:r>
            <a:r>
              <a:rPr lang="ru-RU" sz="2200" dirty="0" err="1"/>
              <a:t>the</a:t>
            </a:r>
            <a:r>
              <a:rPr lang="ru-RU" sz="2200" dirty="0"/>
              <a:t> </a:t>
            </a:r>
            <a:r>
              <a:rPr lang="ru-RU" sz="2200" dirty="0" err="1"/>
              <a:t>introduction</a:t>
            </a:r>
            <a:r>
              <a:rPr lang="ru-RU" sz="2200" dirty="0" smtClean="0"/>
              <a:t>.</a:t>
            </a:r>
            <a:r>
              <a:rPr lang="en-US" sz="2200" dirty="0" smtClean="0"/>
              <a:t/>
            </a:r>
            <a:br>
              <a:rPr lang="en-US" sz="2200" dirty="0" smtClean="0"/>
            </a:br>
            <a:r>
              <a:rPr lang="ru-RU" sz="2200" dirty="0"/>
              <a:t/>
            </a:r>
            <a:br>
              <a:rPr lang="ru-RU" sz="2200" dirty="0"/>
            </a:br>
            <a:r>
              <a:rPr lang="en-US" sz="2200" dirty="0" smtClean="0"/>
              <a:t>- </a:t>
            </a:r>
            <a:r>
              <a:rPr lang="ru-RU" sz="2200" b="1" dirty="0" err="1" smtClean="0"/>
              <a:t>Evaluate</a:t>
            </a:r>
            <a:r>
              <a:rPr lang="ru-RU" sz="2200" dirty="0" smtClean="0"/>
              <a:t> </a:t>
            </a:r>
            <a:r>
              <a:rPr lang="ru-RU" sz="2200" dirty="0" err="1"/>
              <a:t>the</a:t>
            </a:r>
            <a:r>
              <a:rPr lang="ru-RU" sz="2200" dirty="0"/>
              <a:t> </a:t>
            </a:r>
            <a:r>
              <a:rPr lang="ru-RU" sz="2200" dirty="0" err="1"/>
              <a:t>current</a:t>
            </a:r>
            <a:r>
              <a:rPr lang="ru-RU" sz="2200" dirty="0"/>
              <a:t> "</a:t>
            </a:r>
            <a:r>
              <a:rPr lang="ru-RU" sz="2200" dirty="0" err="1"/>
              <a:t>state</a:t>
            </a:r>
            <a:r>
              <a:rPr lang="ru-RU" sz="2200" dirty="0"/>
              <a:t> </a:t>
            </a:r>
            <a:r>
              <a:rPr lang="ru-RU" sz="2200" dirty="0" err="1"/>
              <a:t>of</a:t>
            </a:r>
            <a:r>
              <a:rPr lang="ru-RU" sz="2200" dirty="0"/>
              <a:t> </a:t>
            </a:r>
            <a:r>
              <a:rPr lang="ru-RU" sz="2200" dirty="0" err="1"/>
              <a:t>the</a:t>
            </a:r>
            <a:r>
              <a:rPr lang="ru-RU" sz="2200" dirty="0"/>
              <a:t> </a:t>
            </a:r>
            <a:r>
              <a:rPr lang="ru-RU" sz="2200" dirty="0" err="1"/>
              <a:t>art</a:t>
            </a:r>
            <a:r>
              <a:rPr lang="ru-RU" sz="2200" dirty="0"/>
              <a:t>" </a:t>
            </a:r>
            <a:r>
              <a:rPr lang="ru-RU" sz="2200" dirty="0" err="1"/>
              <a:t>for</a:t>
            </a:r>
            <a:r>
              <a:rPr lang="ru-RU" sz="2200" dirty="0"/>
              <a:t> </a:t>
            </a:r>
            <a:r>
              <a:rPr lang="ru-RU" sz="2200" dirty="0" err="1"/>
              <a:t>the</a:t>
            </a:r>
            <a:r>
              <a:rPr lang="ru-RU" sz="2200" dirty="0"/>
              <a:t> </a:t>
            </a:r>
            <a:r>
              <a:rPr lang="ru-RU" sz="2200" dirty="0" err="1"/>
              <a:t>body</a:t>
            </a:r>
            <a:r>
              <a:rPr lang="ru-RU" sz="2200" dirty="0"/>
              <a:t> </a:t>
            </a:r>
            <a:r>
              <a:rPr lang="ru-RU" sz="2200" dirty="0" err="1"/>
              <a:t>of</a:t>
            </a:r>
            <a:r>
              <a:rPr lang="ru-RU" sz="2200" dirty="0"/>
              <a:t> </a:t>
            </a:r>
            <a:r>
              <a:rPr lang="ru-RU" sz="2200" dirty="0" err="1"/>
              <a:t>knowledge</a:t>
            </a:r>
            <a:r>
              <a:rPr lang="ru-RU" sz="2200" dirty="0"/>
              <a:t> </a:t>
            </a:r>
            <a:r>
              <a:rPr lang="ru-RU" sz="2200" dirty="0" err="1"/>
              <a:t>reviewed</a:t>
            </a:r>
            <a:r>
              <a:rPr lang="ru-RU" sz="2200" dirty="0"/>
              <a:t>, </a:t>
            </a:r>
            <a:r>
              <a:rPr lang="ru-RU" sz="2200" dirty="0" err="1"/>
              <a:t>pointing</a:t>
            </a:r>
            <a:r>
              <a:rPr lang="ru-RU" sz="2200" dirty="0"/>
              <a:t> </a:t>
            </a:r>
            <a:r>
              <a:rPr lang="ru-RU" sz="2200" dirty="0" err="1"/>
              <a:t>out</a:t>
            </a:r>
            <a:r>
              <a:rPr lang="ru-RU" sz="2200" dirty="0"/>
              <a:t> </a:t>
            </a:r>
            <a:r>
              <a:rPr lang="ru-RU" sz="2200" dirty="0" err="1"/>
              <a:t>major</a:t>
            </a:r>
            <a:r>
              <a:rPr lang="ru-RU" sz="2200" dirty="0"/>
              <a:t> </a:t>
            </a:r>
            <a:r>
              <a:rPr lang="ru-RU" sz="2200" dirty="0" err="1"/>
              <a:t>methodological</a:t>
            </a:r>
            <a:r>
              <a:rPr lang="ru-RU" sz="2200" dirty="0"/>
              <a:t> </a:t>
            </a:r>
            <a:r>
              <a:rPr lang="ru-RU" sz="2200" dirty="0" err="1"/>
              <a:t>flaws</a:t>
            </a:r>
            <a:r>
              <a:rPr lang="ru-RU" sz="2200" dirty="0"/>
              <a:t> </a:t>
            </a:r>
            <a:r>
              <a:rPr lang="ru-RU" sz="2200" dirty="0" err="1"/>
              <a:t>or</a:t>
            </a:r>
            <a:r>
              <a:rPr lang="ru-RU" sz="2200" dirty="0"/>
              <a:t> </a:t>
            </a:r>
            <a:r>
              <a:rPr lang="ru-RU" sz="2200" dirty="0" err="1"/>
              <a:t>gaps</a:t>
            </a:r>
            <a:r>
              <a:rPr lang="ru-RU" sz="2200" dirty="0"/>
              <a:t> </a:t>
            </a:r>
            <a:r>
              <a:rPr lang="ru-RU" sz="2200" dirty="0" err="1"/>
              <a:t>in</a:t>
            </a:r>
            <a:r>
              <a:rPr lang="ru-RU" sz="2200" dirty="0"/>
              <a:t> </a:t>
            </a:r>
            <a:r>
              <a:rPr lang="ru-RU" sz="2200" dirty="0" err="1"/>
              <a:t>research</a:t>
            </a:r>
            <a:r>
              <a:rPr lang="ru-RU" sz="2200" dirty="0"/>
              <a:t>, </a:t>
            </a:r>
            <a:r>
              <a:rPr lang="ru-RU" sz="2200" dirty="0" err="1"/>
              <a:t>inconsistencies</a:t>
            </a:r>
            <a:r>
              <a:rPr lang="ru-RU" sz="2200" dirty="0"/>
              <a:t> </a:t>
            </a:r>
            <a:r>
              <a:rPr lang="ru-RU" sz="2200" dirty="0" err="1"/>
              <a:t>in</a:t>
            </a:r>
            <a:r>
              <a:rPr lang="ru-RU" sz="2200" dirty="0"/>
              <a:t> </a:t>
            </a:r>
            <a:r>
              <a:rPr lang="ru-RU" sz="2200" dirty="0" err="1"/>
              <a:t>theory</a:t>
            </a:r>
            <a:r>
              <a:rPr lang="ru-RU" sz="2200" dirty="0"/>
              <a:t> </a:t>
            </a:r>
            <a:r>
              <a:rPr lang="ru-RU" sz="2200" dirty="0" err="1"/>
              <a:t>and</a:t>
            </a:r>
            <a:r>
              <a:rPr lang="ru-RU" sz="2200" dirty="0"/>
              <a:t> </a:t>
            </a:r>
            <a:r>
              <a:rPr lang="ru-RU" sz="2200" dirty="0" err="1"/>
              <a:t>findings</a:t>
            </a:r>
            <a:r>
              <a:rPr lang="ru-RU" sz="2200" dirty="0"/>
              <a:t>, </a:t>
            </a:r>
            <a:r>
              <a:rPr lang="ru-RU" sz="2200" dirty="0" err="1"/>
              <a:t>and</a:t>
            </a:r>
            <a:r>
              <a:rPr lang="ru-RU" sz="2200" dirty="0"/>
              <a:t> </a:t>
            </a:r>
            <a:r>
              <a:rPr lang="ru-RU" sz="2200" dirty="0" err="1"/>
              <a:t>areas</a:t>
            </a:r>
            <a:r>
              <a:rPr lang="ru-RU" sz="2200" dirty="0"/>
              <a:t> </a:t>
            </a:r>
            <a:r>
              <a:rPr lang="ru-RU" sz="2200" dirty="0" err="1"/>
              <a:t>or</a:t>
            </a:r>
            <a:r>
              <a:rPr lang="ru-RU" sz="2200" dirty="0"/>
              <a:t> </a:t>
            </a:r>
            <a:r>
              <a:rPr lang="ru-RU" sz="2200" dirty="0" err="1"/>
              <a:t>issues</a:t>
            </a:r>
            <a:r>
              <a:rPr lang="ru-RU" sz="2200" dirty="0"/>
              <a:t> </a:t>
            </a:r>
            <a:r>
              <a:rPr lang="ru-RU" sz="2200" dirty="0" err="1"/>
              <a:t>pertinent</a:t>
            </a:r>
            <a:r>
              <a:rPr lang="ru-RU" sz="2200" dirty="0"/>
              <a:t> </a:t>
            </a:r>
            <a:r>
              <a:rPr lang="ru-RU" sz="2200" dirty="0" err="1"/>
              <a:t>to</a:t>
            </a:r>
            <a:r>
              <a:rPr lang="ru-RU" sz="2200" dirty="0"/>
              <a:t> </a:t>
            </a:r>
            <a:r>
              <a:rPr lang="ru-RU" sz="2200" dirty="0" err="1"/>
              <a:t>future</a:t>
            </a:r>
            <a:r>
              <a:rPr lang="ru-RU" sz="2200" dirty="0"/>
              <a:t> </a:t>
            </a:r>
            <a:r>
              <a:rPr lang="ru-RU" sz="2200" dirty="0" err="1"/>
              <a:t>study</a:t>
            </a:r>
            <a:r>
              <a:rPr lang="ru-RU" sz="2200" dirty="0" smtClean="0"/>
              <a:t>.</a:t>
            </a:r>
            <a:r>
              <a:rPr lang="en-US" sz="2200" dirty="0" smtClean="0"/>
              <a:t/>
            </a:r>
            <a:br>
              <a:rPr lang="en-US" sz="2200" dirty="0" smtClean="0"/>
            </a:br>
            <a:r>
              <a:rPr lang="ru-RU" sz="2200" dirty="0"/>
              <a:t/>
            </a:r>
            <a:br>
              <a:rPr lang="ru-RU" sz="2200" dirty="0"/>
            </a:br>
            <a:r>
              <a:rPr lang="en-US" sz="2200" dirty="0" smtClean="0"/>
              <a:t>- </a:t>
            </a:r>
            <a:r>
              <a:rPr lang="ru-RU" sz="2200" b="1" dirty="0" err="1" smtClean="0"/>
              <a:t>Conclude</a:t>
            </a:r>
            <a:r>
              <a:rPr lang="ru-RU" sz="2200" b="1" dirty="0" smtClean="0"/>
              <a:t> </a:t>
            </a:r>
            <a:r>
              <a:rPr lang="ru-RU" sz="2200" b="1" dirty="0" err="1"/>
              <a:t>by</a:t>
            </a:r>
            <a:r>
              <a:rPr lang="ru-RU" sz="2200" b="1" dirty="0"/>
              <a:t> </a:t>
            </a:r>
            <a:r>
              <a:rPr lang="ru-RU" sz="2200" b="1" dirty="0" err="1"/>
              <a:t>providing</a:t>
            </a:r>
            <a:r>
              <a:rPr lang="ru-RU" sz="2200" b="1" dirty="0"/>
              <a:t> </a:t>
            </a:r>
            <a:r>
              <a:rPr lang="ru-RU" sz="2200" b="1" dirty="0" err="1"/>
              <a:t>some</a:t>
            </a:r>
            <a:r>
              <a:rPr lang="ru-RU" sz="2200" b="1" dirty="0"/>
              <a:t> </a:t>
            </a:r>
            <a:r>
              <a:rPr lang="ru-RU" sz="2200" b="1" dirty="0" err="1"/>
              <a:t>insight</a:t>
            </a:r>
            <a:r>
              <a:rPr lang="ru-RU" sz="2200" b="1" dirty="0"/>
              <a:t> </a:t>
            </a:r>
            <a:r>
              <a:rPr lang="ru-RU" sz="2200" dirty="0" err="1"/>
              <a:t>into</a:t>
            </a:r>
            <a:r>
              <a:rPr lang="ru-RU" sz="2200" dirty="0"/>
              <a:t> </a:t>
            </a:r>
            <a:r>
              <a:rPr lang="ru-RU" sz="2200" dirty="0" err="1"/>
              <a:t>the</a:t>
            </a:r>
            <a:r>
              <a:rPr lang="ru-RU" sz="2200" dirty="0"/>
              <a:t> </a:t>
            </a:r>
            <a:r>
              <a:rPr lang="ru-RU" sz="2200" dirty="0" err="1"/>
              <a:t>relationship</a:t>
            </a:r>
            <a:r>
              <a:rPr lang="ru-RU" sz="2200" dirty="0"/>
              <a:t> </a:t>
            </a:r>
            <a:r>
              <a:rPr lang="ru-RU" sz="2200" dirty="0" err="1"/>
              <a:t>between</a:t>
            </a:r>
            <a:r>
              <a:rPr lang="ru-RU" sz="2200" dirty="0"/>
              <a:t> </a:t>
            </a:r>
            <a:r>
              <a:rPr lang="ru-RU" sz="2200" dirty="0" err="1"/>
              <a:t>the</a:t>
            </a:r>
            <a:r>
              <a:rPr lang="ru-RU" sz="2200" dirty="0"/>
              <a:t> </a:t>
            </a:r>
            <a:r>
              <a:rPr lang="ru-RU" sz="2200" dirty="0" err="1"/>
              <a:t>central</a:t>
            </a:r>
            <a:r>
              <a:rPr lang="ru-RU" sz="2200" dirty="0"/>
              <a:t> </a:t>
            </a:r>
            <a:r>
              <a:rPr lang="ru-RU" sz="2200" dirty="0" err="1"/>
              <a:t>topic</a:t>
            </a:r>
            <a:r>
              <a:rPr lang="ru-RU" sz="2200" dirty="0"/>
              <a:t> </a:t>
            </a:r>
            <a:r>
              <a:rPr lang="ru-RU" sz="2200" dirty="0" err="1"/>
              <a:t>of</a:t>
            </a:r>
            <a:r>
              <a:rPr lang="ru-RU" sz="2200" dirty="0"/>
              <a:t> </a:t>
            </a:r>
            <a:r>
              <a:rPr lang="ru-RU" sz="2200" dirty="0" err="1"/>
              <a:t>the</a:t>
            </a:r>
            <a:r>
              <a:rPr lang="ru-RU" sz="2200" dirty="0"/>
              <a:t> </a:t>
            </a:r>
            <a:r>
              <a:rPr lang="ru-RU" sz="2200" dirty="0" err="1"/>
              <a:t>literature</a:t>
            </a:r>
            <a:r>
              <a:rPr lang="ru-RU" sz="2200" dirty="0"/>
              <a:t> </a:t>
            </a:r>
            <a:r>
              <a:rPr lang="ru-RU" sz="2200" dirty="0" err="1"/>
              <a:t>review</a:t>
            </a:r>
            <a:r>
              <a:rPr lang="ru-RU" sz="2200" dirty="0"/>
              <a:t> </a:t>
            </a:r>
            <a:r>
              <a:rPr lang="ru-RU" sz="2200" dirty="0" err="1"/>
              <a:t>and</a:t>
            </a:r>
            <a:r>
              <a:rPr lang="ru-RU" sz="2200" dirty="0"/>
              <a:t> a </a:t>
            </a:r>
            <a:r>
              <a:rPr lang="ru-RU" sz="2200" dirty="0" err="1"/>
              <a:t>larger</a:t>
            </a:r>
            <a:r>
              <a:rPr lang="ru-RU" sz="2200" dirty="0"/>
              <a:t> </a:t>
            </a:r>
            <a:r>
              <a:rPr lang="ru-RU" sz="2200" dirty="0" err="1"/>
              <a:t>area</a:t>
            </a:r>
            <a:r>
              <a:rPr lang="ru-RU" sz="2200" dirty="0"/>
              <a:t> </a:t>
            </a:r>
            <a:r>
              <a:rPr lang="ru-RU" sz="2200" dirty="0" err="1"/>
              <a:t>of</a:t>
            </a:r>
            <a:r>
              <a:rPr lang="ru-RU" sz="2200" dirty="0"/>
              <a:t> </a:t>
            </a:r>
            <a:r>
              <a:rPr lang="ru-RU" sz="2200" dirty="0" err="1"/>
              <a:t>study</a:t>
            </a:r>
            <a:r>
              <a:rPr lang="ru-RU" sz="2200" dirty="0"/>
              <a:t> </a:t>
            </a:r>
            <a:r>
              <a:rPr lang="ru-RU" sz="2200" dirty="0" err="1"/>
              <a:t>such</a:t>
            </a:r>
            <a:r>
              <a:rPr lang="ru-RU" sz="2200" dirty="0"/>
              <a:t> </a:t>
            </a:r>
            <a:r>
              <a:rPr lang="ru-RU" sz="2200" dirty="0" err="1"/>
              <a:t>as</a:t>
            </a:r>
            <a:r>
              <a:rPr lang="ru-RU" sz="2200" dirty="0"/>
              <a:t> a </a:t>
            </a:r>
            <a:r>
              <a:rPr lang="ru-RU" sz="2200" dirty="0" err="1"/>
              <a:t>discipline</a:t>
            </a:r>
            <a:r>
              <a:rPr lang="ru-RU" sz="2200" dirty="0"/>
              <a:t>, a </a:t>
            </a:r>
            <a:r>
              <a:rPr lang="ru-RU" sz="2200" dirty="0" err="1"/>
              <a:t>scientific</a:t>
            </a:r>
            <a:r>
              <a:rPr lang="ru-RU" sz="2200" dirty="0"/>
              <a:t> </a:t>
            </a:r>
            <a:r>
              <a:rPr lang="ru-RU" sz="2200" dirty="0" err="1"/>
              <a:t>endeavor</a:t>
            </a:r>
            <a:r>
              <a:rPr lang="ru-RU" sz="2200" dirty="0"/>
              <a:t>, </a:t>
            </a:r>
            <a:r>
              <a:rPr lang="ru-RU" sz="2200" dirty="0" err="1"/>
              <a:t>or</a:t>
            </a:r>
            <a:r>
              <a:rPr lang="ru-RU" sz="2200" dirty="0"/>
              <a:t> a </a:t>
            </a:r>
            <a:r>
              <a:rPr lang="ru-RU" sz="2200" dirty="0" err="1"/>
              <a:t>profession</a:t>
            </a:r>
            <a:r>
              <a:rPr lang="ru-RU" sz="2200" dirty="0"/>
              <a:t>.</a:t>
            </a:r>
            <a:r>
              <a:rPr lang="ru-RU" dirty="0"/>
              <a:t/>
            </a:r>
            <a:br>
              <a:rPr lang="ru-RU" dirty="0"/>
            </a:br>
            <a:r>
              <a:rPr lang="ru-RU" dirty="0"/>
              <a:t/>
            </a:r>
            <a:br>
              <a:rPr lang="ru-RU" dirty="0"/>
            </a:br>
            <a:r>
              <a:rPr lang="ru-RU" dirty="0"/>
              <a:t/>
            </a:r>
            <a:br>
              <a:rPr lang="ru-RU" dirty="0"/>
            </a:br>
            <a:r>
              <a:rPr lang="ru-RU" b="1" dirty="0" smtClean="0">
                <a:solidFill>
                  <a:srgbClr val="002060"/>
                </a:solidFill>
              </a:rPr>
              <a:t/>
            </a:r>
            <a:br>
              <a:rPr lang="ru-RU" b="1" dirty="0" smtClean="0">
                <a:solidFill>
                  <a:srgbClr val="002060"/>
                </a:solidFill>
              </a:rPr>
            </a:br>
            <a:r>
              <a:rPr lang="ru-RU" b="1" dirty="0" smtClean="0">
                <a:solidFill>
                  <a:srgbClr val="002060"/>
                </a:solidFill>
              </a:rPr>
              <a:t/>
            </a:r>
            <a:br>
              <a:rPr lang="ru-RU" b="1" dirty="0" smtClean="0">
                <a:solidFill>
                  <a:srgbClr val="002060"/>
                </a:solidFill>
              </a:rPr>
            </a:br>
            <a:endParaRPr lang="ru-RU" dirty="0">
              <a:solidFill>
                <a:srgbClr val="002060"/>
              </a:solidFill>
            </a:endParaRPr>
          </a:p>
        </p:txBody>
      </p:sp>
    </p:spTree>
    <p:extLst>
      <p:ext uri="{BB962C8B-B14F-4D97-AF65-F5344CB8AC3E}">
        <p14:creationId xmlns:p14="http://schemas.microsoft.com/office/powerpoint/2010/main" val="68739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9504" y="3140968"/>
            <a:ext cx="8640960" cy="1470025"/>
          </a:xfrm>
        </p:spPr>
        <p:txBody>
          <a:bodyPr>
            <a:normAutofit fontScale="90000"/>
          </a:bodyPr>
          <a:lstStyle/>
          <a:p>
            <a:pPr algn="l"/>
            <a:r>
              <a:rPr lang="ru-RU" b="1" dirty="0" smtClean="0">
                <a:solidFill>
                  <a:srgbClr val="002060"/>
                </a:solidFill>
              </a:rPr>
              <a:t/>
            </a:r>
            <a:br>
              <a:rPr lang="ru-RU" b="1" dirty="0" smtClean="0">
                <a:solidFill>
                  <a:srgbClr val="002060"/>
                </a:solidFill>
              </a:rPr>
            </a:br>
            <a:r>
              <a:rPr lang="ru-RU" sz="3100" b="1" dirty="0" smtClean="0">
                <a:solidFill>
                  <a:srgbClr val="FF0000"/>
                </a:solidFill>
              </a:rPr>
              <a:t>Зачем</a:t>
            </a:r>
            <a:r>
              <a:rPr lang="ru-RU" sz="3100" b="1" dirty="0" smtClean="0">
                <a:solidFill>
                  <a:srgbClr val="002060"/>
                </a:solidFill>
              </a:rPr>
              <a:t> публиковаться?</a:t>
            </a:r>
            <a:br>
              <a:rPr lang="ru-RU" sz="3100" b="1" dirty="0" smtClean="0">
                <a:solidFill>
                  <a:srgbClr val="002060"/>
                </a:solidFill>
              </a:rPr>
            </a:br>
            <a:r>
              <a:rPr lang="en-US" sz="3100" b="1" dirty="0" smtClean="0">
                <a:solidFill>
                  <a:srgbClr val="002060"/>
                </a:solidFill>
              </a:rPr>
              <a:t/>
            </a:r>
            <a:br>
              <a:rPr lang="en-US" sz="3100" b="1" dirty="0" smtClean="0">
                <a:solidFill>
                  <a:srgbClr val="002060"/>
                </a:solidFill>
              </a:rPr>
            </a:br>
            <a:r>
              <a:rPr lang="ru-RU" sz="3100" b="1" dirty="0" smtClean="0">
                <a:solidFill>
                  <a:srgbClr val="FF0000"/>
                </a:solidFill>
              </a:rPr>
              <a:t>Где</a:t>
            </a:r>
            <a:r>
              <a:rPr lang="ru-RU" sz="3100" b="1" dirty="0" smtClean="0">
                <a:solidFill>
                  <a:srgbClr val="002060"/>
                </a:solidFill>
              </a:rPr>
              <a:t> публиковаться?</a:t>
            </a:r>
            <a:r>
              <a:rPr lang="en-US" sz="3100" b="1" dirty="0" smtClean="0">
                <a:solidFill>
                  <a:srgbClr val="002060"/>
                </a:solidFill>
              </a:rPr>
              <a:t/>
            </a:r>
            <a:br>
              <a:rPr lang="en-US" sz="3100" b="1" dirty="0" smtClean="0">
                <a:solidFill>
                  <a:srgbClr val="002060"/>
                </a:solidFill>
              </a:rPr>
            </a:br>
            <a:r>
              <a:rPr lang="en-US" sz="3100" b="1" dirty="0" smtClean="0">
                <a:solidFill>
                  <a:srgbClr val="002060"/>
                </a:solidFill>
              </a:rPr>
              <a:t/>
            </a:r>
            <a:br>
              <a:rPr lang="en-US" sz="3100" b="1" dirty="0" smtClean="0">
                <a:solidFill>
                  <a:srgbClr val="002060"/>
                </a:solidFill>
              </a:rPr>
            </a:br>
            <a:r>
              <a:rPr lang="ru-RU" sz="3100" b="1" dirty="0" smtClean="0">
                <a:solidFill>
                  <a:srgbClr val="FF0000"/>
                </a:solidFill>
              </a:rPr>
              <a:t>Искусство</a:t>
            </a:r>
            <a:r>
              <a:rPr lang="ru-RU" sz="3100" b="1" dirty="0" smtClean="0">
                <a:solidFill>
                  <a:srgbClr val="002060"/>
                </a:solidFill>
              </a:rPr>
              <a:t> написания статьи </a:t>
            </a:r>
            <a:br>
              <a:rPr lang="ru-RU" sz="3100" b="1" dirty="0" smtClean="0">
                <a:solidFill>
                  <a:srgbClr val="002060"/>
                </a:solidFill>
              </a:rPr>
            </a:br>
            <a:r>
              <a:rPr lang="en-US" sz="3100" b="1" dirty="0" smtClean="0">
                <a:solidFill>
                  <a:srgbClr val="002060"/>
                </a:solidFill>
              </a:rPr>
              <a:t>Writing an Abstract</a:t>
            </a:r>
            <a:r>
              <a:rPr lang="ru-RU" sz="3100" b="1" dirty="0" smtClean="0">
                <a:solidFill>
                  <a:srgbClr val="002060"/>
                </a:solidFill>
              </a:rPr>
              <a:t/>
            </a:r>
            <a:br>
              <a:rPr lang="ru-RU" sz="3100" b="1" dirty="0" smtClean="0">
                <a:solidFill>
                  <a:srgbClr val="002060"/>
                </a:solidFill>
              </a:rPr>
            </a:br>
            <a:r>
              <a:rPr lang="en-US" sz="3100" b="1" dirty="0" smtClean="0">
                <a:solidFill>
                  <a:srgbClr val="002060"/>
                </a:solidFill>
              </a:rPr>
              <a:t>IMRAD </a:t>
            </a:r>
            <a:r>
              <a:rPr lang="ru-RU" sz="3100" b="1" dirty="0" smtClean="0">
                <a:solidFill>
                  <a:srgbClr val="002060"/>
                </a:solidFill>
              </a:rPr>
              <a:t/>
            </a:r>
            <a:br>
              <a:rPr lang="ru-RU" sz="3100" b="1" dirty="0" smtClean="0">
                <a:solidFill>
                  <a:srgbClr val="002060"/>
                </a:solidFill>
              </a:rPr>
            </a:br>
            <a:r>
              <a:rPr lang="en-US" sz="3100" b="1" dirty="0" smtClean="0">
                <a:solidFill>
                  <a:srgbClr val="002060"/>
                </a:solidFill>
              </a:rPr>
              <a:t>Introduction</a:t>
            </a:r>
            <a:br>
              <a:rPr lang="en-US" sz="3100" b="1" dirty="0" smtClean="0">
                <a:solidFill>
                  <a:srgbClr val="002060"/>
                </a:solidFill>
              </a:rPr>
            </a:br>
            <a:r>
              <a:rPr lang="en-US" sz="3100" b="1" dirty="0" smtClean="0">
                <a:solidFill>
                  <a:srgbClr val="002060"/>
                </a:solidFill>
              </a:rPr>
              <a:t>Literature review</a:t>
            </a:r>
            <a:r>
              <a:rPr lang="ru-RU" sz="3100" b="1" dirty="0" smtClean="0">
                <a:solidFill>
                  <a:srgbClr val="002060"/>
                </a:solidFill>
              </a:rPr>
              <a:t> </a:t>
            </a:r>
            <a:r>
              <a:rPr lang="en-US" sz="3100" b="1" dirty="0" smtClean="0">
                <a:solidFill>
                  <a:srgbClr val="002060"/>
                </a:solidFill>
              </a:rPr>
              <a:t>and Referencing </a:t>
            </a:r>
            <a:r>
              <a:rPr lang="ru-RU" sz="3100" b="1" dirty="0" smtClean="0">
                <a:solidFill>
                  <a:srgbClr val="002060"/>
                </a:solidFill>
              </a:rPr>
              <a:t/>
            </a:r>
            <a:br>
              <a:rPr lang="ru-RU" sz="3100" b="1" dirty="0" smtClean="0">
                <a:solidFill>
                  <a:srgbClr val="002060"/>
                </a:solidFill>
              </a:rPr>
            </a:br>
            <a:r>
              <a:rPr lang="en-US" sz="3100" b="1" dirty="0" smtClean="0">
                <a:solidFill>
                  <a:srgbClr val="002060"/>
                </a:solidFill>
              </a:rPr>
              <a:t>Coherence and cohesion </a:t>
            </a:r>
            <a:br>
              <a:rPr lang="en-US" sz="3100" b="1" dirty="0" smtClean="0">
                <a:solidFill>
                  <a:srgbClr val="002060"/>
                </a:solidFill>
              </a:rPr>
            </a:br>
            <a:r>
              <a:rPr lang="en-US" sz="3100" b="1" dirty="0" smtClean="0">
                <a:solidFill>
                  <a:srgbClr val="002060"/>
                </a:solidFill>
              </a:rPr>
              <a:t/>
            </a:r>
            <a:br>
              <a:rPr lang="en-US" sz="3100" b="1" dirty="0" smtClean="0">
                <a:solidFill>
                  <a:srgbClr val="002060"/>
                </a:solidFill>
              </a:rPr>
            </a:br>
            <a:r>
              <a:rPr lang="ru-RU" sz="3100" b="1" dirty="0">
                <a:solidFill>
                  <a:srgbClr val="002060"/>
                </a:solidFill>
              </a:rPr>
              <a:t>В</a:t>
            </a:r>
            <a:r>
              <a:rPr lang="ru-RU" sz="3100" b="1" dirty="0" smtClean="0">
                <a:solidFill>
                  <a:srgbClr val="002060"/>
                </a:solidFill>
              </a:rPr>
              <a:t>опросы</a:t>
            </a:r>
            <a:r>
              <a:rPr lang="en-US" b="1" dirty="0" smtClean="0">
                <a:solidFill>
                  <a:srgbClr val="002060"/>
                </a:solidFill>
              </a:rPr>
              <a:t/>
            </a:r>
            <a:br>
              <a:rPr lang="en-US" b="1" dirty="0" smtClean="0">
                <a:solidFill>
                  <a:srgbClr val="002060"/>
                </a:solidFill>
              </a:rPr>
            </a:br>
            <a:r>
              <a:rPr lang="en-US" b="1" dirty="0" smtClean="0">
                <a:solidFill>
                  <a:srgbClr val="002060"/>
                </a:solidFill>
              </a:rPr>
              <a:t> </a:t>
            </a:r>
            <a:r>
              <a:rPr lang="ru-RU" b="1" dirty="0" smtClean="0">
                <a:solidFill>
                  <a:srgbClr val="002060"/>
                </a:solidFill>
              </a:rPr>
              <a:t/>
            </a:r>
            <a:br>
              <a:rPr lang="ru-RU" b="1" dirty="0" smtClean="0">
                <a:solidFill>
                  <a:srgbClr val="002060"/>
                </a:solidFill>
              </a:rPr>
            </a:br>
            <a:endParaRPr lang="ru-RU" dirty="0">
              <a:solidFill>
                <a:srgbClr val="00206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88640"/>
            <a:ext cx="3379985" cy="3147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55402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3501008"/>
            <a:ext cx="8208912" cy="1470025"/>
          </a:xfrm>
        </p:spPr>
        <p:txBody>
          <a:bodyPr>
            <a:normAutofit fontScale="90000"/>
          </a:bodyPr>
          <a:lstStyle/>
          <a:p>
            <a:pPr algn="l"/>
            <a:r>
              <a:rPr lang="ru-RU" b="1" dirty="0" smtClean="0">
                <a:solidFill>
                  <a:srgbClr val="002060"/>
                </a:solidFill>
              </a:rPr>
              <a:t>Пример обзора литературы</a:t>
            </a:r>
            <a:br>
              <a:rPr lang="ru-RU" b="1" dirty="0" smtClean="0">
                <a:solidFill>
                  <a:srgbClr val="002060"/>
                </a:solidFill>
              </a:rPr>
            </a:br>
            <a:r>
              <a:rPr lang="ru-RU" b="1" dirty="0" smtClean="0">
                <a:solidFill>
                  <a:srgbClr val="002060"/>
                </a:solidFill>
              </a:rPr>
              <a:t/>
            </a:r>
            <a:br>
              <a:rPr lang="ru-RU" b="1" dirty="0" smtClean="0">
                <a:solidFill>
                  <a:srgbClr val="002060"/>
                </a:solidFill>
              </a:rPr>
            </a:br>
            <a:endParaRPr lang="ru-RU" dirty="0">
              <a:solidFill>
                <a:srgbClr val="002060"/>
              </a:solidFill>
            </a:endParaRPr>
          </a:p>
        </p:txBody>
      </p:sp>
    </p:spTree>
    <p:extLst>
      <p:ext uri="{BB962C8B-B14F-4D97-AF65-F5344CB8AC3E}">
        <p14:creationId xmlns:p14="http://schemas.microsoft.com/office/powerpoint/2010/main" val="3221056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03704" y="836712"/>
            <a:ext cx="7992888" cy="4801314"/>
          </a:xfrm>
          <a:prstGeom prst="rect">
            <a:avLst/>
          </a:prstGeom>
        </p:spPr>
        <p:txBody>
          <a:bodyPr wrap="square">
            <a:spAutoFit/>
          </a:bodyPr>
          <a:lstStyle/>
          <a:p>
            <a:r>
              <a:rPr lang="en-US" b="1" dirty="0"/>
              <a:t>From Vaughan Dickson and Tony Myatt, “The Determinants of Provincial Minimum Wages in Canada,” </a:t>
            </a:r>
            <a:r>
              <a:rPr lang="en-US" b="1" i="1" dirty="0"/>
              <a:t>Journal of Labor Research</a:t>
            </a:r>
            <a:r>
              <a:rPr lang="en-US" b="1" dirty="0"/>
              <a:t> 23 (2002), 57-68:</a:t>
            </a:r>
            <a:endParaRPr lang="ru-RU" b="1" dirty="0"/>
          </a:p>
          <a:p>
            <a:r>
              <a:rPr lang="en-US" dirty="0"/>
              <a:t>In the last few years, prompted largely by the work of Card and Kruger (1995), numerous articles on the employment effects of minimum wage legislation have appeared. This renewed interest in how minimum wages affect employment leads naturally to another question: What factors determine the minimum wage? Despite the ubiquity of minimum wage legislation, this question has received surprisingly little attention. One reason may be that in the U.S. the minimum wage is legislated at the federal rather than at the state level of government. Since this federal wage changes only occasionally, most U.S. studies have been limited to cross-sectional studies that focus on how the characteristics of the states, and the party affiliation of legislators, influence the vote on proposed changes in the federal minimum wage (</a:t>
            </a:r>
            <a:r>
              <a:rPr lang="en-US" dirty="0" err="1"/>
              <a:t>Silberman</a:t>
            </a:r>
            <a:r>
              <a:rPr lang="en-US" dirty="0"/>
              <a:t> and Durbin, 1970; </a:t>
            </a:r>
            <a:r>
              <a:rPr lang="en-US" dirty="0" err="1"/>
              <a:t>Kau</a:t>
            </a:r>
            <a:r>
              <a:rPr lang="en-US" dirty="0"/>
              <a:t> and Rubin, 1978; Bloch, 1980; Seltzer, 1995).[1] However, as pointed out by Baker et al. (1999), Canada offers some unique advantages for minimum wage studies: Since the Canadian minimum wage is under provincial, not federal jurisdiction, there has been substantial variation in the level and timing of </a:t>
            </a:r>
            <a:endParaRPr lang="ru-RU" dirty="0"/>
          </a:p>
        </p:txBody>
      </p:sp>
    </p:spTree>
    <p:extLst>
      <p:ext uri="{BB962C8B-B14F-4D97-AF65-F5344CB8AC3E}">
        <p14:creationId xmlns:p14="http://schemas.microsoft.com/office/powerpoint/2010/main" val="1467737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03704" y="836712"/>
            <a:ext cx="7992888" cy="4801314"/>
          </a:xfrm>
          <a:prstGeom prst="rect">
            <a:avLst/>
          </a:prstGeom>
        </p:spPr>
        <p:txBody>
          <a:bodyPr wrap="square">
            <a:spAutoFit/>
          </a:bodyPr>
          <a:lstStyle/>
          <a:p>
            <a:r>
              <a:rPr lang="en-US" b="1" dirty="0"/>
              <a:t>From Vaughan Dickson and Tony Myatt, “The Determinants of Provincial Minimum Wages in Canada,” </a:t>
            </a:r>
            <a:r>
              <a:rPr lang="en-US" b="1" i="1" dirty="0"/>
              <a:t>Journal of Labor Research</a:t>
            </a:r>
            <a:r>
              <a:rPr lang="en-US" b="1" dirty="0"/>
              <a:t> 23 (2002), 57-68:</a:t>
            </a:r>
            <a:endParaRPr lang="ru-RU" b="1" dirty="0"/>
          </a:p>
          <a:p>
            <a:r>
              <a:rPr lang="en-US" dirty="0">
                <a:solidFill>
                  <a:srgbClr val="FF0000"/>
                </a:solidFill>
              </a:rPr>
              <a:t>In the last few years, prompted largely by the work of </a:t>
            </a:r>
            <a:r>
              <a:rPr lang="en-US" dirty="0"/>
              <a:t>Card and Kruger (1995), numerous articles on the employment effects of minimum wage legislation have appeared. </a:t>
            </a:r>
            <a:r>
              <a:rPr lang="en-US" dirty="0">
                <a:solidFill>
                  <a:srgbClr val="FF0000"/>
                </a:solidFill>
              </a:rPr>
              <a:t>This renewed interest </a:t>
            </a:r>
            <a:r>
              <a:rPr lang="en-US" dirty="0"/>
              <a:t>in how minimum wages affect employment leads naturally to another question: What factors determine the minimum wage? </a:t>
            </a:r>
            <a:r>
              <a:rPr lang="en-US" dirty="0">
                <a:solidFill>
                  <a:srgbClr val="FF0000"/>
                </a:solidFill>
              </a:rPr>
              <a:t>Despite the ubiquity</a:t>
            </a:r>
            <a:r>
              <a:rPr lang="en-US" dirty="0"/>
              <a:t> of minimum wage legislation, this question has received surprisingly little attention. </a:t>
            </a:r>
            <a:r>
              <a:rPr lang="en-US" dirty="0">
                <a:solidFill>
                  <a:srgbClr val="FF0000"/>
                </a:solidFill>
              </a:rPr>
              <a:t>One reason may be that</a:t>
            </a:r>
            <a:r>
              <a:rPr lang="en-US" dirty="0"/>
              <a:t> in the U.S. the minimum wage is legislated at the federal rather than at the state level of government. Since this federal wage changes only occasionally, most U.S. studies have been limited to cross-sectional studies that focus on how the characteristics of the states, and the party affiliation of legislators, influence the vote on proposed changes in the federal minimum wage (</a:t>
            </a:r>
            <a:r>
              <a:rPr lang="en-US" dirty="0" err="1"/>
              <a:t>Silberman</a:t>
            </a:r>
            <a:r>
              <a:rPr lang="en-US" dirty="0"/>
              <a:t> and Durbin, 1970; </a:t>
            </a:r>
            <a:r>
              <a:rPr lang="en-US" dirty="0" err="1"/>
              <a:t>Kau</a:t>
            </a:r>
            <a:r>
              <a:rPr lang="en-US" dirty="0"/>
              <a:t> and Rubin, 1978; Bloch, 1980; Seltzer, 1995).[1] </a:t>
            </a:r>
            <a:r>
              <a:rPr lang="en-US" dirty="0">
                <a:solidFill>
                  <a:srgbClr val="FF0000"/>
                </a:solidFill>
              </a:rPr>
              <a:t>However</a:t>
            </a:r>
            <a:r>
              <a:rPr lang="en-US" dirty="0"/>
              <a:t>, as pointed out by Baker et al. (1999), Canada offers some unique advantages for minimum wage studies: Since the Canadian minimum wage is under provincial, not federal jurisdiction, there has been substantial variation in the level and timing of </a:t>
            </a:r>
            <a:r>
              <a:rPr lang="en-US" dirty="0" smtClean="0"/>
              <a:t>…</a:t>
            </a:r>
            <a:endParaRPr lang="ru-RU" dirty="0"/>
          </a:p>
        </p:txBody>
      </p:sp>
    </p:spTree>
    <p:extLst>
      <p:ext uri="{BB962C8B-B14F-4D97-AF65-F5344CB8AC3E}">
        <p14:creationId xmlns:p14="http://schemas.microsoft.com/office/powerpoint/2010/main" val="4387783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3501008"/>
            <a:ext cx="8208912" cy="1470025"/>
          </a:xfrm>
        </p:spPr>
        <p:txBody>
          <a:bodyPr>
            <a:normAutofit fontScale="90000"/>
          </a:bodyPr>
          <a:lstStyle/>
          <a:p>
            <a:pPr algn="l"/>
            <a:r>
              <a:rPr lang="ru-RU" sz="2200" b="1" dirty="0" smtClean="0">
                <a:solidFill>
                  <a:srgbClr val="002060"/>
                </a:solidFill>
              </a:rPr>
              <a:t>1. </a:t>
            </a:r>
            <a:r>
              <a:rPr lang="en-US" sz="2200" b="1" dirty="0" smtClean="0">
                <a:solidFill>
                  <a:srgbClr val="FF0000"/>
                </a:solidFill>
              </a:rPr>
              <a:t>Integral</a:t>
            </a:r>
            <a:r>
              <a:rPr lang="en-US" sz="2200" b="1" dirty="0" smtClean="0">
                <a:solidFill>
                  <a:srgbClr val="002060"/>
                </a:solidFill>
              </a:rPr>
              <a:t> citation </a:t>
            </a:r>
            <a:br>
              <a:rPr lang="en-US" sz="2200" b="1" dirty="0" smtClean="0">
                <a:solidFill>
                  <a:srgbClr val="002060"/>
                </a:solidFill>
              </a:rPr>
            </a:br>
            <a:r>
              <a:rPr lang="en-US" sz="2200" b="1" dirty="0" smtClean="0">
                <a:solidFill>
                  <a:srgbClr val="002060"/>
                </a:solidFill>
              </a:rPr>
              <a:t>Smith and Walsh (1995) </a:t>
            </a:r>
            <a:r>
              <a:rPr lang="en-US" sz="2200" b="1" dirty="0" smtClean="0">
                <a:solidFill>
                  <a:schemeClr val="tx2">
                    <a:lumMod val="60000"/>
                    <a:lumOff val="40000"/>
                  </a:schemeClr>
                </a:solidFill>
              </a:rPr>
              <a:t>examined</a:t>
            </a:r>
            <a:r>
              <a:rPr lang="en-US" sz="2200" b="1" dirty="0" smtClean="0">
                <a:solidFill>
                  <a:srgbClr val="002060"/>
                </a:solidFill>
              </a:rPr>
              <a:t> the effects of …</a:t>
            </a:r>
            <a:br>
              <a:rPr lang="en-US" sz="2200" b="1" dirty="0" smtClean="0">
                <a:solidFill>
                  <a:srgbClr val="002060"/>
                </a:solidFill>
              </a:rPr>
            </a:br>
            <a:r>
              <a:rPr lang="en-US" sz="2200" b="1" dirty="0">
                <a:solidFill>
                  <a:srgbClr val="002060"/>
                </a:solidFill>
              </a:rPr>
              <a:t/>
            </a:r>
            <a:br>
              <a:rPr lang="en-US" sz="2200" b="1" dirty="0">
                <a:solidFill>
                  <a:srgbClr val="002060"/>
                </a:solidFill>
              </a:rPr>
            </a:br>
            <a:r>
              <a:rPr lang="en-US" sz="2200" b="1" dirty="0" smtClean="0">
                <a:solidFill>
                  <a:srgbClr val="002060"/>
                </a:solidFill>
              </a:rPr>
              <a:t/>
            </a:r>
            <a:br>
              <a:rPr lang="en-US" sz="2200" b="1" dirty="0" smtClean="0">
                <a:solidFill>
                  <a:srgbClr val="002060"/>
                </a:solidFill>
              </a:rPr>
            </a:br>
            <a:r>
              <a:rPr lang="en-US" sz="2200" b="1" dirty="0" smtClean="0">
                <a:solidFill>
                  <a:srgbClr val="002060"/>
                </a:solidFill>
              </a:rPr>
              <a:t>2. </a:t>
            </a:r>
            <a:r>
              <a:rPr lang="en-US" sz="2200" b="1" dirty="0" smtClean="0">
                <a:solidFill>
                  <a:srgbClr val="FF0000"/>
                </a:solidFill>
              </a:rPr>
              <a:t>Non integral  </a:t>
            </a:r>
            <a:r>
              <a:rPr lang="en-US" sz="2200" b="1" dirty="0" smtClean="0">
                <a:solidFill>
                  <a:srgbClr val="002060"/>
                </a:solidFill>
              </a:rPr>
              <a:t/>
            </a:r>
            <a:br>
              <a:rPr lang="en-US" sz="2200" b="1" dirty="0" smtClean="0">
                <a:solidFill>
                  <a:srgbClr val="002060"/>
                </a:solidFill>
              </a:rPr>
            </a:br>
            <a:r>
              <a:rPr lang="en-US" sz="2200" b="1" dirty="0" smtClean="0">
                <a:solidFill>
                  <a:srgbClr val="002060"/>
                </a:solidFill>
              </a:rPr>
              <a:t>Research </a:t>
            </a:r>
            <a:r>
              <a:rPr lang="en-US" sz="2200" b="1" dirty="0" smtClean="0">
                <a:solidFill>
                  <a:schemeClr val="tx2">
                    <a:lumMod val="60000"/>
                    <a:lumOff val="40000"/>
                  </a:schemeClr>
                </a:solidFill>
              </a:rPr>
              <a:t>has illustrated </a:t>
            </a:r>
            <a:r>
              <a:rPr lang="en-US" sz="2200" b="1" dirty="0" smtClean="0">
                <a:solidFill>
                  <a:srgbClr val="002060"/>
                </a:solidFill>
              </a:rPr>
              <a:t>that administering caffeine to sleepy  individuals has several benefits. Numerous studies have reported caffeine-related reductions … (1), (6) and (9).</a:t>
            </a:r>
            <a:r>
              <a:rPr lang="en-US" b="1" dirty="0" smtClean="0">
                <a:solidFill>
                  <a:srgbClr val="002060"/>
                </a:solidFill>
              </a:rPr>
              <a:t/>
            </a:r>
            <a:br>
              <a:rPr lang="en-US" b="1" dirty="0" smtClean="0">
                <a:solidFill>
                  <a:srgbClr val="002060"/>
                </a:solidFill>
              </a:rPr>
            </a:br>
            <a:r>
              <a:rPr lang="en-US" b="1" dirty="0" smtClean="0">
                <a:solidFill>
                  <a:srgbClr val="002060"/>
                </a:solidFill>
              </a:rPr>
              <a:t/>
            </a:r>
            <a:br>
              <a:rPr lang="en-US" b="1" dirty="0" smtClean="0">
                <a:solidFill>
                  <a:srgbClr val="002060"/>
                </a:solidFill>
              </a:rPr>
            </a:br>
            <a:r>
              <a:rPr lang="en-US" b="1" dirty="0" smtClean="0">
                <a:solidFill>
                  <a:srgbClr val="002060"/>
                </a:solidFill>
              </a:rPr>
              <a:t>Reporting verbs</a:t>
            </a:r>
            <a:r>
              <a:rPr lang="ru-RU" b="1" dirty="0" smtClean="0">
                <a:solidFill>
                  <a:srgbClr val="002060"/>
                </a:solidFill>
              </a:rPr>
              <a:t/>
            </a:r>
            <a:br>
              <a:rPr lang="ru-RU" b="1" dirty="0" smtClean="0">
                <a:solidFill>
                  <a:srgbClr val="002060"/>
                </a:solidFill>
              </a:rPr>
            </a:br>
            <a:r>
              <a:rPr lang="en-US" b="1" dirty="0" smtClean="0">
                <a:solidFill>
                  <a:srgbClr val="002060"/>
                </a:solidFill>
              </a:rPr>
              <a:t>Verb, tense, aspect </a:t>
            </a:r>
            <a:r>
              <a:rPr lang="ru-RU" b="1" dirty="0" smtClean="0">
                <a:solidFill>
                  <a:srgbClr val="002060"/>
                </a:solidFill>
              </a:rPr>
              <a:t/>
            </a:r>
            <a:br>
              <a:rPr lang="ru-RU" b="1" dirty="0" smtClean="0">
                <a:solidFill>
                  <a:srgbClr val="002060"/>
                </a:solidFill>
              </a:rPr>
            </a:br>
            <a:endParaRPr lang="ru-RU" dirty="0">
              <a:solidFill>
                <a:srgbClr val="002060"/>
              </a:solidFill>
            </a:endParaRPr>
          </a:p>
        </p:txBody>
      </p:sp>
    </p:spTree>
    <p:extLst>
      <p:ext uri="{BB962C8B-B14F-4D97-AF65-F5344CB8AC3E}">
        <p14:creationId xmlns:p14="http://schemas.microsoft.com/office/powerpoint/2010/main" val="18867126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3501008"/>
            <a:ext cx="8208912" cy="1470025"/>
          </a:xfrm>
        </p:spPr>
        <p:txBody>
          <a:bodyPr>
            <a:normAutofit/>
          </a:bodyPr>
          <a:lstStyle/>
          <a:p>
            <a:pPr algn="l"/>
            <a:r>
              <a:rPr lang="ru-RU" b="1" dirty="0" smtClean="0">
                <a:solidFill>
                  <a:srgbClr val="002060"/>
                </a:solidFill>
              </a:rPr>
              <a:t/>
            </a:r>
            <a:br>
              <a:rPr lang="ru-RU" b="1" dirty="0" smtClean="0">
                <a:solidFill>
                  <a:srgbClr val="002060"/>
                </a:solidFill>
              </a:rPr>
            </a:br>
            <a:endParaRPr lang="ru-RU" dirty="0">
              <a:solidFill>
                <a:srgbClr val="002060"/>
              </a:solidFill>
            </a:endParaRPr>
          </a:p>
        </p:txBody>
      </p:sp>
      <p:sp>
        <p:nvSpPr>
          <p:cNvPr id="3" name="Прямоугольник 2"/>
          <p:cNvSpPr/>
          <p:nvPr/>
        </p:nvSpPr>
        <p:spPr>
          <a:xfrm>
            <a:off x="2286000" y="889844"/>
            <a:ext cx="4572000" cy="5078313"/>
          </a:xfrm>
          <a:prstGeom prst="rect">
            <a:avLst/>
          </a:prstGeom>
        </p:spPr>
        <p:txBody>
          <a:bodyPr>
            <a:spAutoFit/>
          </a:bodyPr>
          <a:lstStyle/>
          <a:p>
            <a:r>
              <a:rPr lang="en-US" b="1" dirty="0"/>
              <a:t>If you agree with what the writer says.</a:t>
            </a:r>
            <a:endParaRPr lang="ru-RU" dirty="0"/>
          </a:p>
          <a:p>
            <a:r>
              <a:rPr lang="en-US" dirty="0"/>
              <a:t> </a:t>
            </a:r>
            <a:endParaRPr lang="ru-RU" dirty="0"/>
          </a:p>
          <a:p>
            <a:pPr lvl="0"/>
            <a:r>
              <a:rPr lang="en-US" dirty="0"/>
              <a:t/>
            </a:r>
            <a:br>
              <a:rPr lang="en-US" dirty="0"/>
            </a:br>
            <a:r>
              <a:rPr lang="en-US" dirty="0"/>
              <a:t>The work of X indicates that ...</a:t>
            </a:r>
            <a:endParaRPr lang="ru-RU" dirty="0"/>
          </a:p>
          <a:p>
            <a:pPr lvl="0"/>
            <a:r>
              <a:rPr lang="en-US" dirty="0"/>
              <a:t>The work of X reveals that ...</a:t>
            </a:r>
            <a:endParaRPr lang="ru-RU" dirty="0"/>
          </a:p>
          <a:p>
            <a:pPr lvl="0"/>
            <a:r>
              <a:rPr lang="en-US" dirty="0"/>
              <a:t>The work of X shows that ...</a:t>
            </a:r>
            <a:endParaRPr lang="ru-RU" dirty="0"/>
          </a:p>
          <a:p>
            <a:pPr lvl="0"/>
            <a:r>
              <a:rPr lang="en-US" dirty="0"/>
              <a:t>Turning to X, one finds that ...</a:t>
            </a:r>
            <a:endParaRPr lang="ru-RU" dirty="0"/>
          </a:p>
          <a:p>
            <a:pPr lvl="0"/>
            <a:r>
              <a:rPr lang="en-US" dirty="0"/>
              <a:t>Reference to X reveals that ...</a:t>
            </a:r>
            <a:endParaRPr lang="ru-RU" dirty="0"/>
          </a:p>
          <a:p>
            <a:pPr lvl="0"/>
            <a:r>
              <a:rPr lang="en-US" dirty="0"/>
              <a:t>In a study of Y, X found that ...</a:t>
            </a:r>
            <a:endParaRPr lang="ru-RU" dirty="0"/>
          </a:p>
          <a:p>
            <a:pPr lvl="0"/>
            <a:r>
              <a:rPr lang="en-US" dirty="0"/>
              <a:t>As X points out, ...</a:t>
            </a:r>
            <a:endParaRPr lang="ru-RU" dirty="0"/>
          </a:p>
          <a:p>
            <a:r>
              <a:rPr lang="en-US" dirty="0"/>
              <a:t> </a:t>
            </a:r>
            <a:endParaRPr lang="ru-RU" dirty="0"/>
          </a:p>
          <a:p>
            <a:pPr lvl="0"/>
            <a:r>
              <a:rPr lang="en-US" dirty="0"/>
              <a:t>As X perceptively states, ...</a:t>
            </a:r>
            <a:endParaRPr lang="ru-RU" dirty="0"/>
          </a:p>
          <a:p>
            <a:pPr lvl="0"/>
            <a:r>
              <a:rPr lang="en-US" dirty="0"/>
              <a:t>As X has indicated, ...</a:t>
            </a:r>
            <a:endParaRPr lang="ru-RU" dirty="0"/>
          </a:p>
          <a:p>
            <a:pPr lvl="0"/>
            <a:r>
              <a:rPr lang="en-US" dirty="0"/>
              <a:t>A study by X shows that ...</a:t>
            </a:r>
            <a:endParaRPr lang="ru-RU" dirty="0"/>
          </a:p>
          <a:p>
            <a:pPr lvl="0"/>
            <a:r>
              <a:rPr lang="en-US" dirty="0"/>
              <a:t>X has drawn attention to the fact that ...</a:t>
            </a:r>
            <a:endParaRPr lang="ru-RU" dirty="0"/>
          </a:p>
          <a:p>
            <a:pPr lvl="0"/>
            <a:r>
              <a:rPr lang="en-US" dirty="0"/>
              <a:t>X correctly argues that ...</a:t>
            </a:r>
            <a:endParaRPr lang="ru-RU" dirty="0"/>
          </a:p>
          <a:p>
            <a:pPr lvl="0"/>
            <a:r>
              <a:rPr lang="en-US" dirty="0"/>
              <a:t>X rightly points out that ...</a:t>
            </a:r>
            <a:endParaRPr lang="ru-RU" dirty="0"/>
          </a:p>
          <a:p>
            <a:r>
              <a:rPr lang="en-US" dirty="0"/>
              <a:t>X makes clear that ..</a:t>
            </a:r>
            <a:endParaRPr lang="ru-RU" dirty="0"/>
          </a:p>
        </p:txBody>
      </p:sp>
    </p:spTree>
    <p:extLst>
      <p:ext uri="{BB962C8B-B14F-4D97-AF65-F5344CB8AC3E}">
        <p14:creationId xmlns:p14="http://schemas.microsoft.com/office/powerpoint/2010/main" val="6233979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3501008"/>
            <a:ext cx="8208912" cy="1470025"/>
          </a:xfrm>
        </p:spPr>
        <p:txBody>
          <a:bodyPr>
            <a:normAutofit/>
          </a:bodyPr>
          <a:lstStyle/>
          <a:p>
            <a:pPr algn="l"/>
            <a:r>
              <a:rPr lang="ru-RU" b="1" dirty="0" smtClean="0">
                <a:solidFill>
                  <a:srgbClr val="002060"/>
                </a:solidFill>
              </a:rPr>
              <a:t/>
            </a:r>
            <a:br>
              <a:rPr lang="ru-RU" b="1" dirty="0" smtClean="0">
                <a:solidFill>
                  <a:srgbClr val="002060"/>
                </a:solidFill>
              </a:rPr>
            </a:br>
            <a:endParaRPr lang="ru-RU" dirty="0">
              <a:solidFill>
                <a:srgbClr val="002060"/>
              </a:solidFill>
            </a:endParaRPr>
          </a:p>
        </p:txBody>
      </p:sp>
      <p:sp>
        <p:nvSpPr>
          <p:cNvPr id="4" name="Прямоугольник 3"/>
          <p:cNvSpPr/>
          <p:nvPr/>
        </p:nvSpPr>
        <p:spPr>
          <a:xfrm>
            <a:off x="2286000" y="1997839"/>
            <a:ext cx="4572000" cy="2862322"/>
          </a:xfrm>
          <a:prstGeom prst="rect">
            <a:avLst/>
          </a:prstGeom>
        </p:spPr>
        <p:txBody>
          <a:bodyPr>
            <a:spAutoFit/>
          </a:bodyPr>
          <a:lstStyle/>
          <a:p>
            <a:r>
              <a:rPr lang="en-US" b="1" dirty="0"/>
              <a:t>If you disagree with what the writer says.</a:t>
            </a:r>
            <a:endParaRPr lang="ru-RU" dirty="0"/>
          </a:p>
          <a:p>
            <a:pPr lvl="0"/>
            <a:r>
              <a:rPr lang="en-US" b="1" dirty="0"/>
              <a:t/>
            </a:r>
            <a:br>
              <a:rPr lang="en-US" b="1" dirty="0"/>
            </a:br>
            <a:r>
              <a:rPr lang="en-US" dirty="0"/>
              <a:t>X claims that ...</a:t>
            </a:r>
            <a:endParaRPr lang="ru-RU" dirty="0"/>
          </a:p>
          <a:p>
            <a:pPr lvl="0"/>
            <a:r>
              <a:rPr lang="en-US" dirty="0"/>
              <a:t>X states erroneously that ...</a:t>
            </a:r>
            <a:endParaRPr lang="ru-RU" dirty="0"/>
          </a:p>
          <a:p>
            <a:pPr lvl="0"/>
            <a:r>
              <a:rPr lang="en-US" dirty="0"/>
              <a:t>The work of X asserts that ...</a:t>
            </a:r>
            <a:endParaRPr lang="ru-RU" dirty="0"/>
          </a:p>
          <a:p>
            <a:pPr lvl="0"/>
            <a:r>
              <a:rPr lang="en-US" dirty="0"/>
              <a:t>X feels that ...</a:t>
            </a:r>
            <a:endParaRPr lang="ru-RU" dirty="0"/>
          </a:p>
          <a:p>
            <a:pPr lvl="0"/>
            <a:r>
              <a:rPr lang="en-US" dirty="0"/>
              <a:t>However, Y does not support X's argument that ...</a:t>
            </a:r>
            <a:endParaRPr lang="ru-RU" dirty="0"/>
          </a:p>
          <a:p>
            <a:r>
              <a:rPr lang="en-US" dirty="0"/>
              <a:t/>
            </a:r>
            <a:br>
              <a:rPr lang="en-US" dirty="0"/>
            </a:br>
            <a:endParaRPr lang="ru-RU" dirty="0"/>
          </a:p>
        </p:txBody>
      </p:sp>
    </p:spTree>
    <p:extLst>
      <p:ext uri="{BB962C8B-B14F-4D97-AF65-F5344CB8AC3E}">
        <p14:creationId xmlns:p14="http://schemas.microsoft.com/office/powerpoint/2010/main" val="25809004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3501008"/>
            <a:ext cx="8208912" cy="1470025"/>
          </a:xfrm>
        </p:spPr>
        <p:txBody>
          <a:bodyPr>
            <a:normAutofit/>
          </a:bodyPr>
          <a:lstStyle/>
          <a:p>
            <a:pPr algn="l"/>
            <a:r>
              <a:rPr lang="ru-RU" b="1" dirty="0" smtClean="0">
                <a:solidFill>
                  <a:srgbClr val="002060"/>
                </a:solidFill>
              </a:rPr>
              <a:t/>
            </a:r>
            <a:br>
              <a:rPr lang="ru-RU" b="1" dirty="0" smtClean="0">
                <a:solidFill>
                  <a:srgbClr val="002060"/>
                </a:solidFill>
              </a:rPr>
            </a:br>
            <a:endParaRPr lang="ru-RU" dirty="0">
              <a:solidFill>
                <a:srgbClr val="002060"/>
              </a:solidFill>
            </a:endParaRPr>
          </a:p>
        </p:txBody>
      </p:sp>
      <p:sp>
        <p:nvSpPr>
          <p:cNvPr id="3" name="Прямоугольник 2"/>
          <p:cNvSpPr/>
          <p:nvPr/>
        </p:nvSpPr>
        <p:spPr>
          <a:xfrm>
            <a:off x="2286000" y="889844"/>
            <a:ext cx="4572000" cy="4524315"/>
          </a:xfrm>
          <a:prstGeom prst="rect">
            <a:avLst/>
          </a:prstGeom>
        </p:spPr>
        <p:txBody>
          <a:bodyPr>
            <a:spAutoFit/>
          </a:bodyPr>
          <a:lstStyle/>
          <a:p>
            <a:r>
              <a:rPr lang="en-US" b="1" dirty="0"/>
              <a:t>If you do not want to give your point of view about what the writer says.</a:t>
            </a:r>
            <a:endParaRPr lang="ru-RU" dirty="0"/>
          </a:p>
          <a:p>
            <a:pPr lvl="0"/>
            <a:r>
              <a:rPr lang="en-US" dirty="0"/>
              <a:t>According to X...</a:t>
            </a:r>
            <a:endParaRPr lang="ru-RU" dirty="0"/>
          </a:p>
          <a:p>
            <a:pPr lvl="0"/>
            <a:r>
              <a:rPr lang="en-US" dirty="0"/>
              <a:t>It is the view of X that ...</a:t>
            </a:r>
            <a:endParaRPr lang="ru-RU" dirty="0"/>
          </a:p>
          <a:p>
            <a:pPr lvl="0"/>
            <a:r>
              <a:rPr lang="en-US" dirty="0"/>
              <a:t>The opinion of X is that ...</a:t>
            </a:r>
            <a:endParaRPr lang="ru-RU" dirty="0"/>
          </a:p>
          <a:p>
            <a:pPr lvl="0"/>
            <a:r>
              <a:rPr lang="en-US" dirty="0"/>
              <a:t>In an article by X, ...</a:t>
            </a:r>
            <a:endParaRPr lang="ru-RU" dirty="0"/>
          </a:p>
          <a:p>
            <a:pPr lvl="0"/>
            <a:r>
              <a:rPr lang="en-US" dirty="0"/>
              <a:t>Research by X suggests that ...</a:t>
            </a:r>
            <a:endParaRPr lang="ru-RU" dirty="0"/>
          </a:p>
          <a:p>
            <a:pPr lvl="0"/>
            <a:r>
              <a:rPr lang="en-US" dirty="0"/>
              <a:t>X has expressed a similar view.</a:t>
            </a:r>
            <a:endParaRPr lang="ru-RU" dirty="0"/>
          </a:p>
          <a:p>
            <a:pPr lvl="0"/>
            <a:r>
              <a:rPr lang="en-US" dirty="0"/>
              <a:t>X reports that ...</a:t>
            </a:r>
            <a:endParaRPr lang="ru-RU" dirty="0"/>
          </a:p>
          <a:p>
            <a:pPr lvl="0"/>
            <a:r>
              <a:rPr lang="en-US" dirty="0"/>
              <a:t>X notes that ...</a:t>
            </a:r>
            <a:endParaRPr lang="ru-RU" dirty="0"/>
          </a:p>
          <a:p>
            <a:pPr lvl="0"/>
            <a:r>
              <a:rPr lang="en-US" dirty="0"/>
              <a:t>X states that ...</a:t>
            </a:r>
            <a:endParaRPr lang="ru-RU" dirty="0"/>
          </a:p>
          <a:p>
            <a:pPr lvl="0"/>
            <a:r>
              <a:rPr lang="en-US" dirty="0"/>
              <a:t>X observes that ...</a:t>
            </a:r>
            <a:endParaRPr lang="ru-RU" dirty="0"/>
          </a:p>
          <a:p>
            <a:pPr lvl="0"/>
            <a:r>
              <a:rPr lang="en-US" dirty="0"/>
              <a:t>X concludes that ...</a:t>
            </a:r>
            <a:endParaRPr lang="ru-RU" dirty="0"/>
          </a:p>
          <a:p>
            <a:pPr lvl="0"/>
            <a:r>
              <a:rPr lang="en-US" dirty="0"/>
              <a:t>X argues that ...</a:t>
            </a:r>
            <a:endParaRPr lang="ru-RU" dirty="0"/>
          </a:p>
          <a:p>
            <a:pPr lvl="0"/>
            <a:r>
              <a:rPr lang="en-US" dirty="0"/>
              <a:t>X found that ...</a:t>
            </a:r>
            <a:endParaRPr lang="ru-RU" dirty="0"/>
          </a:p>
          <a:p>
            <a:endParaRPr lang="ru-RU" dirty="0"/>
          </a:p>
        </p:txBody>
      </p:sp>
    </p:spTree>
    <p:extLst>
      <p:ext uri="{BB962C8B-B14F-4D97-AF65-F5344CB8AC3E}">
        <p14:creationId xmlns:p14="http://schemas.microsoft.com/office/powerpoint/2010/main" val="27153345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3501008"/>
            <a:ext cx="8208912" cy="1470025"/>
          </a:xfrm>
        </p:spPr>
        <p:txBody>
          <a:bodyPr>
            <a:normAutofit fontScale="90000"/>
          </a:bodyPr>
          <a:lstStyle/>
          <a:p>
            <a:pPr algn="l"/>
            <a:r>
              <a:rPr lang="en-US" b="1" dirty="0" smtClean="0">
                <a:solidFill>
                  <a:srgbClr val="002060"/>
                </a:solidFill>
              </a:rPr>
              <a:t>Coherence and cohesion</a:t>
            </a:r>
            <a:br>
              <a:rPr lang="en-US" b="1" dirty="0" smtClean="0">
                <a:solidFill>
                  <a:srgbClr val="002060"/>
                </a:solidFill>
              </a:rPr>
            </a:br>
            <a:r>
              <a:rPr lang="en-US" b="1" dirty="0" smtClean="0">
                <a:solidFill>
                  <a:srgbClr val="002060"/>
                </a:solidFill>
              </a:rPr>
              <a:t> </a:t>
            </a:r>
            <a:r>
              <a:rPr lang="ru-RU" b="1" dirty="0" smtClean="0">
                <a:solidFill>
                  <a:srgbClr val="002060"/>
                </a:solidFill>
              </a:rPr>
              <a:t/>
            </a:r>
            <a:br>
              <a:rPr lang="ru-RU" b="1" dirty="0" smtClean="0">
                <a:solidFill>
                  <a:srgbClr val="002060"/>
                </a:solidFill>
              </a:rPr>
            </a:br>
            <a:r>
              <a:rPr lang="en-US" sz="3100" b="1" i="1" dirty="0" smtClean="0"/>
              <a:t>Repetition</a:t>
            </a:r>
            <a:br>
              <a:rPr lang="en-US" sz="3100" b="1" i="1" dirty="0" smtClean="0"/>
            </a:br>
            <a:r>
              <a:rPr lang="en-US" sz="3100" b="1" i="1" dirty="0" smtClean="0"/>
              <a:t>Synonymy</a:t>
            </a:r>
            <a:br>
              <a:rPr lang="en-US" sz="3100" b="1" i="1" dirty="0" smtClean="0"/>
            </a:br>
            <a:r>
              <a:rPr lang="en-US" sz="3100" b="1" i="1" dirty="0" err="1" smtClean="0"/>
              <a:t>Antonymy</a:t>
            </a:r>
            <a:r>
              <a:rPr lang="en-US" sz="3100" b="1" i="1" dirty="0" smtClean="0"/>
              <a:t/>
            </a:r>
            <a:br>
              <a:rPr lang="en-US" sz="3100" b="1" i="1" dirty="0" smtClean="0"/>
            </a:br>
            <a:r>
              <a:rPr lang="en-US" sz="3100" b="1" i="1" dirty="0" smtClean="0"/>
              <a:t>Pro-forms</a:t>
            </a:r>
            <a:br>
              <a:rPr lang="en-US" sz="3100" b="1" i="1" dirty="0" smtClean="0"/>
            </a:br>
            <a:r>
              <a:rPr lang="en-US" sz="3100" b="1" i="1" dirty="0" smtClean="0"/>
              <a:t>Enumeration</a:t>
            </a:r>
            <a:br>
              <a:rPr lang="en-US" sz="3100" b="1" i="1" dirty="0" smtClean="0"/>
            </a:br>
            <a:r>
              <a:rPr lang="en-US" sz="3100" b="1" i="1" dirty="0" smtClean="0"/>
              <a:t>Parallelism</a:t>
            </a:r>
            <a:br>
              <a:rPr lang="en-US" sz="3100" b="1" i="1" dirty="0" smtClean="0"/>
            </a:br>
            <a:r>
              <a:rPr lang="en-US" sz="3100" b="1" dirty="0"/>
              <a:t>Paraphrasing</a:t>
            </a:r>
            <a:r>
              <a:rPr lang="en-US" sz="3100" dirty="0"/>
              <a:t> </a:t>
            </a:r>
            <a:r>
              <a:rPr lang="en-US" sz="3100" dirty="0" smtClean="0"/>
              <a:t/>
            </a:r>
            <a:br>
              <a:rPr lang="en-US" sz="3100" dirty="0" smtClean="0"/>
            </a:br>
            <a:r>
              <a:rPr lang="en-US" sz="3100" b="1" i="1" dirty="0"/>
              <a:t>Transitions</a:t>
            </a:r>
            <a:r>
              <a:rPr lang="ru-RU" b="1" dirty="0" smtClean="0">
                <a:solidFill>
                  <a:srgbClr val="002060"/>
                </a:solidFill>
              </a:rPr>
              <a:t/>
            </a:r>
            <a:br>
              <a:rPr lang="ru-RU" b="1" dirty="0" smtClean="0">
                <a:solidFill>
                  <a:srgbClr val="002060"/>
                </a:solidFill>
              </a:rPr>
            </a:br>
            <a:endParaRPr lang="ru-RU" dirty="0">
              <a:solidFill>
                <a:srgbClr val="002060"/>
              </a:solidFill>
            </a:endParaRPr>
          </a:p>
        </p:txBody>
      </p:sp>
    </p:spTree>
    <p:extLst>
      <p:ext uri="{BB962C8B-B14F-4D97-AF65-F5344CB8AC3E}">
        <p14:creationId xmlns:p14="http://schemas.microsoft.com/office/powerpoint/2010/main" val="35295920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692696"/>
            <a:ext cx="7848872" cy="5078313"/>
          </a:xfrm>
          <a:prstGeom prst="rect">
            <a:avLst/>
          </a:prstGeom>
        </p:spPr>
        <p:txBody>
          <a:bodyPr wrap="square">
            <a:spAutoFit/>
          </a:bodyPr>
          <a:lstStyle/>
          <a:p>
            <a:r>
              <a:rPr lang="en-US" b="1" i="1" dirty="0"/>
              <a:t>1 .Repetition.</a:t>
            </a:r>
            <a:r>
              <a:rPr lang="en-US" dirty="0"/>
              <a:t> In sentence B (the second of any two sentences), repeat a word from sentence A. It may be exactly the same word or the same root word but another part of speech. </a:t>
            </a:r>
            <a:endParaRPr lang="ru-RU" dirty="0"/>
          </a:p>
          <a:p>
            <a:r>
              <a:rPr lang="en-US" b="1" i="1" dirty="0"/>
              <a:t>2. Synonymy.</a:t>
            </a:r>
            <a:r>
              <a:rPr lang="en-US" dirty="0"/>
              <a:t> If direct repetition is too obvious, use a synonym of the word you wish to repeat. This strategy is called ‘elegant variation.' </a:t>
            </a:r>
            <a:endParaRPr lang="ru-RU" dirty="0"/>
          </a:p>
          <a:p>
            <a:r>
              <a:rPr lang="en-US" dirty="0"/>
              <a:t> </a:t>
            </a:r>
            <a:r>
              <a:rPr lang="en-US" b="1" i="1" dirty="0" smtClean="0"/>
              <a:t>3</a:t>
            </a:r>
            <a:r>
              <a:rPr lang="en-US" b="1" i="1" dirty="0"/>
              <a:t>. </a:t>
            </a:r>
            <a:r>
              <a:rPr lang="en-US" b="1" i="1" dirty="0" err="1"/>
              <a:t>Antonymy</a:t>
            </a:r>
            <a:r>
              <a:rPr lang="en-US" b="1" i="1" dirty="0"/>
              <a:t>.</a:t>
            </a:r>
            <a:r>
              <a:rPr lang="en-US" dirty="0"/>
              <a:t> Using the 'opposite' word, an antonym, can also create sentence cohesion, since in language antonyms actually share more elements of meaning than you might imagine. </a:t>
            </a:r>
            <a:endParaRPr lang="ru-RU" dirty="0"/>
          </a:p>
          <a:p>
            <a:r>
              <a:rPr lang="en-US" b="1" i="1" dirty="0"/>
              <a:t>4. Pro-forms.</a:t>
            </a:r>
            <a:r>
              <a:rPr lang="en-US" dirty="0"/>
              <a:t> Use a pronoun to make explicit reference back to a form mentioned earlier (e.g. it, this, she).</a:t>
            </a:r>
            <a:endParaRPr lang="ru-RU" dirty="0"/>
          </a:p>
          <a:p>
            <a:r>
              <a:rPr lang="en-US" b="1" i="1" dirty="0"/>
              <a:t>5. Enumeration.</a:t>
            </a:r>
            <a:r>
              <a:rPr lang="en-US" dirty="0"/>
              <a:t> Use overt markers of sequence to highlight the connection between ideas. This system has some advantages: (a) it can link ideas that are otherwise completely unconnected; (b) it looks formal and distinctive. </a:t>
            </a:r>
            <a:endParaRPr lang="ru-RU" dirty="0"/>
          </a:p>
          <a:p>
            <a:r>
              <a:rPr lang="en-US" b="1" i="1" dirty="0"/>
              <a:t>6. Parallelism.</a:t>
            </a:r>
            <a:r>
              <a:rPr lang="en-US" dirty="0"/>
              <a:t> Repeat a sentence structure. This technique is the oldest, most overlooked, but probably the most elegant method of creating cohesion.</a:t>
            </a:r>
            <a:endParaRPr lang="ru-RU" dirty="0"/>
          </a:p>
          <a:p>
            <a:r>
              <a:rPr lang="en-US" b="1" i="1" dirty="0"/>
              <a:t>7.</a:t>
            </a:r>
            <a:r>
              <a:rPr lang="en-US" dirty="0"/>
              <a:t> </a:t>
            </a:r>
            <a:r>
              <a:rPr lang="en-US" b="1" dirty="0"/>
              <a:t>Paraphrasing</a:t>
            </a:r>
            <a:r>
              <a:rPr lang="en-US" dirty="0"/>
              <a:t> Re-expressing the idea – usually in a simpler way</a:t>
            </a:r>
            <a:endParaRPr lang="ru-RU" dirty="0"/>
          </a:p>
          <a:p>
            <a:r>
              <a:rPr lang="en-US" b="1" i="1" dirty="0"/>
              <a:t>8. Transitions.</a:t>
            </a:r>
            <a:r>
              <a:rPr lang="en-US" dirty="0"/>
              <a:t> Use a conjunction or conjunctive adverb to link sentences with particular logical relationships. </a:t>
            </a:r>
            <a:endParaRPr lang="ru-RU" dirty="0"/>
          </a:p>
        </p:txBody>
      </p:sp>
    </p:spTree>
    <p:extLst>
      <p:ext uri="{BB962C8B-B14F-4D97-AF65-F5344CB8AC3E}">
        <p14:creationId xmlns:p14="http://schemas.microsoft.com/office/powerpoint/2010/main" val="15150675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692696"/>
            <a:ext cx="7848872" cy="2031325"/>
          </a:xfrm>
          <a:prstGeom prst="rect">
            <a:avLst/>
          </a:prstGeom>
        </p:spPr>
        <p:txBody>
          <a:bodyPr wrap="square">
            <a:spAutoFit/>
          </a:bodyPr>
          <a:lstStyle/>
          <a:p>
            <a:r>
              <a:rPr lang="en-US" b="1" dirty="0" err="1"/>
              <a:t>i</a:t>
            </a:r>
            <a:r>
              <a:rPr lang="en-US" b="1" dirty="0"/>
              <a:t>)  Paraphrasing</a:t>
            </a:r>
            <a:r>
              <a:rPr lang="en-US" dirty="0"/>
              <a:t>. Re-expressing idea (usually in a simpler way.)</a:t>
            </a:r>
            <a:endParaRPr lang="ru-RU" dirty="0"/>
          </a:p>
          <a:p>
            <a:r>
              <a:rPr lang="en-US" b="1" dirty="0"/>
              <a:t>ii) Opposition.</a:t>
            </a:r>
            <a:r>
              <a:rPr lang="en-US" dirty="0"/>
              <a:t> Indicates a contrast. </a:t>
            </a:r>
            <a:endParaRPr lang="ru-RU" dirty="0"/>
          </a:p>
          <a:p>
            <a:r>
              <a:rPr lang="en-US" b="1" dirty="0"/>
              <a:t>iii) Addition.</a:t>
            </a:r>
            <a:r>
              <a:rPr lang="en-US" dirty="0"/>
              <a:t> Indicates continuation. </a:t>
            </a:r>
            <a:endParaRPr lang="ru-RU" dirty="0"/>
          </a:p>
          <a:p>
            <a:r>
              <a:rPr lang="en-US" b="1" dirty="0"/>
              <a:t>iv) Cause and effect.</a:t>
            </a:r>
            <a:r>
              <a:rPr lang="en-US" dirty="0"/>
              <a:t> </a:t>
            </a:r>
            <a:endParaRPr lang="ru-RU" dirty="0"/>
          </a:p>
          <a:p>
            <a:r>
              <a:rPr lang="en-US" b="1" dirty="0"/>
              <a:t>v)  Concession.</a:t>
            </a:r>
            <a:r>
              <a:rPr lang="en-US" dirty="0"/>
              <a:t> Indicates a willingness to consider the other side. </a:t>
            </a:r>
            <a:endParaRPr lang="ru-RU" dirty="0"/>
          </a:p>
          <a:p>
            <a:r>
              <a:rPr lang="en-US" b="1" dirty="0"/>
              <a:t>vi) Exemplification.</a:t>
            </a:r>
            <a:r>
              <a:rPr lang="en-US" dirty="0"/>
              <a:t> Indicates a shift from a more general or abstract idea to a more specific or concrete idea. </a:t>
            </a:r>
            <a:endParaRPr lang="ru-RU" dirty="0"/>
          </a:p>
        </p:txBody>
      </p:sp>
    </p:spTree>
    <p:extLst>
      <p:ext uri="{BB962C8B-B14F-4D97-AF65-F5344CB8AC3E}">
        <p14:creationId xmlns:p14="http://schemas.microsoft.com/office/powerpoint/2010/main" val="16489164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1772816"/>
            <a:ext cx="8206290" cy="1470025"/>
          </a:xfrm>
        </p:spPr>
        <p:txBody>
          <a:bodyPr>
            <a:normAutofit fontScale="90000"/>
          </a:bodyPr>
          <a:lstStyle/>
          <a:p>
            <a:pPr algn="l"/>
            <a:r>
              <a:rPr lang="en-US" sz="2200" b="1" dirty="0" smtClean="0">
                <a:solidFill>
                  <a:srgbClr val="002060"/>
                </a:solidFill>
              </a:rPr>
              <a:t/>
            </a:r>
            <a:br>
              <a:rPr lang="en-US" sz="2200" b="1" dirty="0" smtClean="0">
                <a:solidFill>
                  <a:srgbClr val="002060"/>
                </a:solidFill>
              </a:rPr>
            </a:br>
            <a:r>
              <a:rPr lang="en-US" sz="2200" b="1" dirty="0">
                <a:solidFill>
                  <a:srgbClr val="002060"/>
                </a:solidFill>
              </a:rPr>
              <a:t/>
            </a:r>
            <a:br>
              <a:rPr lang="en-US" sz="2200" b="1" dirty="0">
                <a:solidFill>
                  <a:srgbClr val="002060"/>
                </a:solidFill>
              </a:rPr>
            </a:br>
            <a:r>
              <a:rPr lang="en-US" sz="2200" b="1" dirty="0" smtClean="0">
                <a:solidFill>
                  <a:srgbClr val="002060"/>
                </a:solidFill>
              </a:rPr>
              <a:t/>
            </a:r>
            <a:br>
              <a:rPr lang="en-US" sz="2200" b="1" dirty="0" smtClean="0">
                <a:solidFill>
                  <a:srgbClr val="002060"/>
                </a:solidFill>
              </a:rPr>
            </a:br>
            <a:r>
              <a:rPr lang="ru-RU" sz="3600" b="1" dirty="0" smtClean="0">
                <a:solidFill>
                  <a:srgbClr val="FF0000"/>
                </a:solidFill>
              </a:rPr>
              <a:t>Зачем</a:t>
            </a:r>
            <a:r>
              <a:rPr lang="ru-RU" sz="3600" b="1" dirty="0" smtClean="0">
                <a:solidFill>
                  <a:srgbClr val="002060"/>
                </a:solidFill>
              </a:rPr>
              <a:t> необходимо публиковать свои работы в рецензируемых журналах?</a:t>
            </a:r>
            <a:r>
              <a:rPr lang="en-US" sz="3600" b="1" dirty="0" smtClean="0">
                <a:solidFill>
                  <a:srgbClr val="002060"/>
                </a:solidFill>
              </a:rPr>
              <a:t/>
            </a:r>
            <a:br>
              <a:rPr lang="en-US" sz="3600" b="1" dirty="0" smtClean="0">
                <a:solidFill>
                  <a:srgbClr val="002060"/>
                </a:solidFill>
              </a:rPr>
            </a:br>
            <a:r>
              <a:rPr lang="ru-RU" sz="2800" b="1" dirty="0" smtClean="0">
                <a:solidFill>
                  <a:srgbClr val="002060"/>
                </a:solidFill>
              </a:rPr>
              <a:t/>
            </a:r>
            <a:br>
              <a:rPr lang="ru-RU" sz="2800" b="1" dirty="0" smtClean="0">
                <a:solidFill>
                  <a:srgbClr val="002060"/>
                </a:solidFill>
              </a:rPr>
            </a:br>
            <a:r>
              <a:rPr lang="ru-RU" sz="2800" b="1" dirty="0" smtClean="0">
                <a:solidFill>
                  <a:srgbClr val="002060"/>
                </a:solidFill>
              </a:rPr>
              <a:t>1…. ?</a:t>
            </a:r>
            <a:br>
              <a:rPr lang="ru-RU" sz="2800" b="1" dirty="0" smtClean="0">
                <a:solidFill>
                  <a:srgbClr val="002060"/>
                </a:solidFill>
              </a:rPr>
            </a:br>
            <a:r>
              <a:rPr lang="ru-RU" sz="2800" b="1" dirty="0" smtClean="0">
                <a:solidFill>
                  <a:srgbClr val="002060"/>
                </a:solidFill>
              </a:rPr>
              <a:t>2…..?</a:t>
            </a:r>
            <a:br>
              <a:rPr lang="ru-RU" sz="2800" b="1" dirty="0" smtClean="0">
                <a:solidFill>
                  <a:srgbClr val="002060"/>
                </a:solidFill>
              </a:rPr>
            </a:br>
            <a:r>
              <a:rPr lang="ru-RU" sz="2800" b="1" dirty="0" smtClean="0">
                <a:solidFill>
                  <a:srgbClr val="002060"/>
                </a:solidFill>
              </a:rPr>
              <a:t>3…..?</a:t>
            </a:r>
            <a:r>
              <a:rPr lang="ru-RU" sz="2200" b="1" dirty="0" smtClean="0">
                <a:solidFill>
                  <a:srgbClr val="002060"/>
                </a:solidFill>
              </a:rPr>
              <a:t/>
            </a:r>
            <a:br>
              <a:rPr lang="ru-RU" sz="2200" b="1" dirty="0" smtClean="0">
                <a:solidFill>
                  <a:srgbClr val="002060"/>
                </a:solidFill>
              </a:rPr>
            </a:br>
            <a:r>
              <a:rPr lang="en-US" sz="2200" b="1" dirty="0" smtClean="0">
                <a:solidFill>
                  <a:srgbClr val="002060"/>
                </a:solidFill>
              </a:rPr>
              <a:t/>
            </a:r>
            <a:br>
              <a:rPr lang="en-US" sz="2200" b="1" dirty="0" smtClean="0">
                <a:solidFill>
                  <a:srgbClr val="002060"/>
                </a:solidFill>
              </a:rPr>
            </a:br>
            <a:r>
              <a:rPr lang="en-US" sz="3100" b="1" dirty="0" smtClean="0">
                <a:solidFill>
                  <a:srgbClr val="002060"/>
                </a:solidFill>
              </a:rPr>
              <a:t/>
            </a:r>
            <a:br>
              <a:rPr lang="en-US" sz="3100" b="1" dirty="0" smtClean="0">
                <a:solidFill>
                  <a:srgbClr val="002060"/>
                </a:solidFill>
              </a:rPr>
            </a:br>
            <a:r>
              <a:rPr lang="ru-RU" sz="3100" b="1" dirty="0" smtClean="0">
                <a:solidFill>
                  <a:schemeClr val="tx2">
                    <a:lumMod val="60000"/>
                    <a:lumOff val="40000"/>
                  </a:schemeClr>
                </a:solidFill>
              </a:rPr>
              <a:t>Есть ли у Вас опыт публикаций на иностранном языке (английском)</a:t>
            </a:r>
            <a:r>
              <a:rPr lang="ru-RU" sz="3100" b="1" dirty="0">
                <a:solidFill>
                  <a:schemeClr val="tx2">
                    <a:lumMod val="60000"/>
                    <a:lumOff val="40000"/>
                  </a:schemeClr>
                </a:solidFill>
              </a:rPr>
              <a:t>?</a:t>
            </a:r>
            <a:r>
              <a:rPr lang="ru-RU" sz="3100" b="1" dirty="0" smtClean="0">
                <a:solidFill>
                  <a:srgbClr val="002060"/>
                </a:solidFill>
              </a:rPr>
              <a:t>		</a:t>
            </a:r>
            <a:r>
              <a:rPr lang="en-US" b="1" dirty="0" smtClean="0">
                <a:solidFill>
                  <a:srgbClr val="002060"/>
                </a:solidFill>
              </a:rPr>
              <a:t/>
            </a:r>
            <a:br>
              <a:rPr lang="en-US" b="1" dirty="0" smtClean="0">
                <a:solidFill>
                  <a:srgbClr val="002060"/>
                </a:solidFill>
              </a:rPr>
            </a:br>
            <a:r>
              <a:rPr lang="en-US" b="1" dirty="0" smtClean="0">
                <a:solidFill>
                  <a:srgbClr val="002060"/>
                </a:solidFill>
              </a:rPr>
              <a:t> </a:t>
            </a:r>
            <a:r>
              <a:rPr lang="ru-RU" b="1" dirty="0" smtClean="0">
                <a:solidFill>
                  <a:srgbClr val="002060"/>
                </a:solidFill>
              </a:rPr>
              <a:t/>
            </a:r>
            <a:br>
              <a:rPr lang="ru-RU" b="1" dirty="0" smtClean="0">
                <a:solidFill>
                  <a:srgbClr val="002060"/>
                </a:solidFill>
              </a:rPr>
            </a:br>
            <a:endParaRPr lang="ru-RU" dirty="0">
              <a:solidFill>
                <a:srgbClr val="002060"/>
              </a:solidFill>
            </a:endParaRPr>
          </a:p>
        </p:txBody>
      </p:sp>
    </p:spTree>
    <p:extLst>
      <p:ext uri="{BB962C8B-B14F-4D97-AF65-F5344CB8AC3E}">
        <p14:creationId xmlns:p14="http://schemas.microsoft.com/office/powerpoint/2010/main" val="24306823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44736" y="836712"/>
            <a:ext cx="7704856" cy="4801314"/>
          </a:xfrm>
          <a:prstGeom prst="rect">
            <a:avLst/>
          </a:prstGeom>
        </p:spPr>
        <p:txBody>
          <a:bodyPr wrap="square">
            <a:spAutoFit/>
          </a:bodyPr>
          <a:lstStyle/>
          <a:p>
            <a:r>
              <a:rPr lang="en-US" dirty="0"/>
              <a:t>The great expansion of international trade has created a world economy. That integration of the economies of many nations has been the main force in creating a new situation in the world called </a:t>
            </a:r>
            <a:r>
              <a:rPr lang="en-US" dirty="0" err="1"/>
              <a:t>globalisation</a:t>
            </a:r>
            <a:r>
              <a:rPr lang="en-US" dirty="0"/>
              <a:t>. While </a:t>
            </a:r>
            <a:r>
              <a:rPr lang="en-US" dirty="0" err="1"/>
              <a:t>globalisation</a:t>
            </a:r>
            <a:r>
              <a:rPr lang="en-US" dirty="0"/>
              <a:t> is mainly fuelled by economic forces, it is fuelled also be political, social and technical integrative forces in the world today. Politically, international; government </a:t>
            </a:r>
            <a:r>
              <a:rPr lang="en-US" dirty="0" err="1"/>
              <a:t>organisations</a:t>
            </a:r>
            <a:r>
              <a:rPr lang="en-US" dirty="0"/>
              <a:t> such as the United Nations, The International Monetary Fund, and the World Bank, along with regional </a:t>
            </a:r>
            <a:r>
              <a:rPr lang="en-US" dirty="0" err="1"/>
              <a:t>organisations</a:t>
            </a:r>
            <a:r>
              <a:rPr lang="en-US" dirty="0"/>
              <a:t> and agreements such as the European Union and the North American Free Trade Agreement, are playing an increasingly important  role in global governance. Social integration is proceeding at such a rapid rate that one can say that there is a beginning of a world culture. Much of this culture is coming from the United States, but it is truly international as foods, music, dances, and fashions come from various countries. Technical integration comes from the information and transportation revolutions that are occurring in the world. Computers, fax machines, television, and </a:t>
            </a:r>
            <a:r>
              <a:rPr lang="en-US" dirty="0" err="1"/>
              <a:t>aeroplanes</a:t>
            </a:r>
            <a:r>
              <a:rPr lang="en-US" dirty="0"/>
              <a:t> now link the world.</a:t>
            </a:r>
            <a:endParaRPr lang="ru-RU" dirty="0"/>
          </a:p>
          <a:p>
            <a:r>
              <a:rPr lang="en-US" b="1" dirty="0"/>
              <a:t>Taken from Global Issues: An introduction by J.L Seitz (2002) Blackwell Publishing</a:t>
            </a:r>
            <a:endParaRPr lang="ru-RU" dirty="0"/>
          </a:p>
        </p:txBody>
      </p:sp>
    </p:spTree>
    <p:extLst>
      <p:ext uri="{BB962C8B-B14F-4D97-AF65-F5344CB8AC3E}">
        <p14:creationId xmlns:p14="http://schemas.microsoft.com/office/powerpoint/2010/main" val="21274849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44736" y="836712"/>
            <a:ext cx="7704856" cy="4801314"/>
          </a:xfrm>
          <a:prstGeom prst="rect">
            <a:avLst/>
          </a:prstGeom>
        </p:spPr>
        <p:txBody>
          <a:bodyPr wrap="square">
            <a:spAutoFit/>
          </a:bodyPr>
          <a:lstStyle/>
          <a:p>
            <a:r>
              <a:rPr lang="en-US" dirty="0"/>
              <a:t>The great expansion of international trade has created a world economy. </a:t>
            </a:r>
            <a:r>
              <a:rPr lang="en-US" dirty="0">
                <a:solidFill>
                  <a:srgbClr val="FF0000"/>
                </a:solidFill>
              </a:rPr>
              <a:t>That </a:t>
            </a:r>
            <a:r>
              <a:rPr lang="en-US" dirty="0"/>
              <a:t>integration of the economies of many nations has been the main force in creating a new situation in the world called </a:t>
            </a:r>
            <a:r>
              <a:rPr lang="en-US" dirty="0" err="1"/>
              <a:t>globalisation</a:t>
            </a:r>
            <a:r>
              <a:rPr lang="en-US" dirty="0"/>
              <a:t>. </a:t>
            </a:r>
            <a:r>
              <a:rPr lang="en-US" dirty="0">
                <a:solidFill>
                  <a:srgbClr val="FF0000"/>
                </a:solidFill>
              </a:rPr>
              <a:t>While</a:t>
            </a:r>
            <a:r>
              <a:rPr lang="en-US" dirty="0"/>
              <a:t> </a:t>
            </a:r>
            <a:r>
              <a:rPr lang="en-US" dirty="0" err="1"/>
              <a:t>globalisation</a:t>
            </a:r>
            <a:r>
              <a:rPr lang="en-US" dirty="0"/>
              <a:t> is mainly fuelled by economic forces, it is fuelled also be </a:t>
            </a:r>
            <a:r>
              <a:rPr lang="en-US" dirty="0">
                <a:solidFill>
                  <a:srgbClr val="FF0000"/>
                </a:solidFill>
              </a:rPr>
              <a:t>political</a:t>
            </a:r>
            <a:r>
              <a:rPr lang="en-US" dirty="0"/>
              <a:t>, social and technical integrative forces in the world today. </a:t>
            </a:r>
            <a:r>
              <a:rPr lang="en-US" dirty="0">
                <a:solidFill>
                  <a:srgbClr val="FF0000"/>
                </a:solidFill>
              </a:rPr>
              <a:t>Politically</a:t>
            </a:r>
            <a:r>
              <a:rPr lang="en-US" dirty="0"/>
              <a:t>, international; government </a:t>
            </a:r>
            <a:r>
              <a:rPr lang="en-US" dirty="0" err="1"/>
              <a:t>organisations</a:t>
            </a:r>
            <a:r>
              <a:rPr lang="en-US" dirty="0"/>
              <a:t> such as the United Nations, The International Monetary Fund, and the World Bank, along with regional </a:t>
            </a:r>
            <a:r>
              <a:rPr lang="en-US" dirty="0" err="1"/>
              <a:t>organisations</a:t>
            </a:r>
            <a:r>
              <a:rPr lang="en-US" dirty="0"/>
              <a:t> and agreements such as the European Union and the North American Free Trade Agreement, are playing an increasingly important  role in </a:t>
            </a:r>
            <a:r>
              <a:rPr lang="en-US" dirty="0">
                <a:solidFill>
                  <a:srgbClr val="FF0000"/>
                </a:solidFill>
              </a:rPr>
              <a:t>global governance</a:t>
            </a:r>
            <a:r>
              <a:rPr lang="en-US" dirty="0"/>
              <a:t>. </a:t>
            </a:r>
            <a:r>
              <a:rPr lang="en-US" dirty="0">
                <a:solidFill>
                  <a:srgbClr val="FF0000"/>
                </a:solidFill>
              </a:rPr>
              <a:t>Social integration </a:t>
            </a:r>
            <a:r>
              <a:rPr lang="en-US" dirty="0"/>
              <a:t>is proceeding at such a rapid rate that one can say that there is a beginning of a </a:t>
            </a:r>
            <a:r>
              <a:rPr lang="en-US" dirty="0">
                <a:solidFill>
                  <a:srgbClr val="FF0000"/>
                </a:solidFill>
              </a:rPr>
              <a:t>world culture</a:t>
            </a:r>
            <a:r>
              <a:rPr lang="en-US" dirty="0"/>
              <a:t>. </a:t>
            </a:r>
            <a:r>
              <a:rPr lang="en-US" dirty="0">
                <a:solidFill>
                  <a:srgbClr val="FF0000"/>
                </a:solidFill>
              </a:rPr>
              <a:t>Much of this culture </a:t>
            </a:r>
            <a:r>
              <a:rPr lang="en-US" dirty="0"/>
              <a:t>is coming from the United States, but it is truly international as foods, music, dances, and fashions come from various countries. Technical integration comes from the information and transportation revolutions that are </a:t>
            </a:r>
            <a:r>
              <a:rPr lang="en-US" dirty="0">
                <a:solidFill>
                  <a:srgbClr val="FF0000"/>
                </a:solidFill>
              </a:rPr>
              <a:t>occurring in the world</a:t>
            </a:r>
            <a:r>
              <a:rPr lang="en-US" dirty="0"/>
              <a:t>. Computers, fax machines, television, and </a:t>
            </a:r>
            <a:r>
              <a:rPr lang="en-US" dirty="0" err="1"/>
              <a:t>aeroplanes</a:t>
            </a:r>
            <a:r>
              <a:rPr lang="en-US" dirty="0"/>
              <a:t> now </a:t>
            </a:r>
            <a:r>
              <a:rPr lang="en-US" dirty="0">
                <a:solidFill>
                  <a:srgbClr val="FF0000"/>
                </a:solidFill>
              </a:rPr>
              <a:t>link the world</a:t>
            </a:r>
            <a:r>
              <a:rPr lang="en-US" dirty="0"/>
              <a:t>.</a:t>
            </a:r>
            <a:endParaRPr lang="ru-RU" dirty="0"/>
          </a:p>
          <a:p>
            <a:r>
              <a:rPr lang="en-US" b="1" dirty="0"/>
              <a:t>Taken from Global Issues: An introduction by J.L Seitz (2002) Blackwell Publishing</a:t>
            </a:r>
            <a:endParaRPr lang="ru-RU" dirty="0"/>
          </a:p>
        </p:txBody>
      </p:sp>
    </p:spTree>
    <p:extLst>
      <p:ext uri="{BB962C8B-B14F-4D97-AF65-F5344CB8AC3E}">
        <p14:creationId xmlns:p14="http://schemas.microsoft.com/office/powerpoint/2010/main" val="1079276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410" y="3717032"/>
            <a:ext cx="7772400" cy="1470025"/>
          </a:xfrm>
        </p:spPr>
        <p:txBody>
          <a:bodyPr>
            <a:normAutofit fontScale="90000"/>
          </a:bodyPr>
          <a:lstStyle/>
          <a:p>
            <a:pPr lvl="0" algn="l"/>
            <a:r>
              <a:rPr lang="en-US" b="1" dirty="0" smtClean="0">
                <a:solidFill>
                  <a:srgbClr val="002060"/>
                </a:solidFill>
              </a:rPr>
              <a:t/>
            </a:r>
            <a:br>
              <a:rPr lang="en-US" b="1" dirty="0" smtClean="0">
                <a:solidFill>
                  <a:srgbClr val="002060"/>
                </a:solidFill>
              </a:rPr>
            </a:br>
            <a:r>
              <a:rPr lang="ru-RU" b="1" dirty="0" smtClean="0">
                <a:solidFill>
                  <a:srgbClr val="002060"/>
                </a:solidFill>
              </a:rPr>
              <a:t>Где опубликовать статью?</a:t>
            </a:r>
            <a:r>
              <a:rPr lang="en-US" b="1" dirty="0" smtClean="0">
                <a:solidFill>
                  <a:srgbClr val="002060"/>
                </a:solidFill>
              </a:rPr>
              <a:t/>
            </a:r>
            <a:br>
              <a:rPr lang="en-US" b="1" dirty="0" smtClean="0">
                <a:solidFill>
                  <a:srgbClr val="002060"/>
                </a:solidFill>
              </a:rPr>
            </a:br>
            <a:r>
              <a:rPr lang="ru-RU" b="1" dirty="0" smtClean="0">
                <a:solidFill>
                  <a:srgbClr val="002060"/>
                </a:solidFill>
              </a:rPr>
              <a:t/>
            </a:r>
            <a:br>
              <a:rPr lang="ru-RU" b="1" dirty="0" smtClean="0">
                <a:solidFill>
                  <a:srgbClr val="002060"/>
                </a:solidFill>
              </a:rPr>
            </a:br>
            <a:r>
              <a:rPr lang="ru-RU" sz="3600" b="1" dirty="0" smtClean="0">
                <a:solidFill>
                  <a:srgbClr val="002060"/>
                </a:solidFill>
              </a:rPr>
              <a:t>Стратегии:</a:t>
            </a:r>
            <a:br>
              <a:rPr lang="ru-RU" sz="3600" b="1" dirty="0" smtClean="0">
                <a:solidFill>
                  <a:srgbClr val="002060"/>
                </a:solidFill>
              </a:rPr>
            </a:br>
            <a:r>
              <a:rPr lang="ru-RU" sz="3600" b="1" dirty="0" smtClean="0">
                <a:solidFill>
                  <a:srgbClr val="002060"/>
                </a:solidFill>
              </a:rPr>
              <a:t>- база статей </a:t>
            </a:r>
            <a:r>
              <a:rPr lang="en-US" sz="3600" b="1" dirty="0" smtClean="0">
                <a:solidFill>
                  <a:srgbClr val="002060"/>
                </a:solidFill>
              </a:rPr>
              <a:t>(Scopus)</a:t>
            </a:r>
            <a:r>
              <a:rPr lang="ru-RU" sz="3600" b="1" dirty="0" smtClean="0">
                <a:solidFill>
                  <a:srgbClr val="002060"/>
                </a:solidFill>
              </a:rPr>
              <a:t/>
            </a:r>
            <a:br>
              <a:rPr lang="ru-RU" sz="3600" b="1" dirty="0" smtClean="0">
                <a:solidFill>
                  <a:srgbClr val="002060"/>
                </a:solidFill>
              </a:rPr>
            </a:br>
            <a:r>
              <a:rPr lang="ru-RU" sz="3600" b="1" dirty="0" smtClean="0">
                <a:solidFill>
                  <a:srgbClr val="002060"/>
                </a:solidFill>
              </a:rPr>
              <a:t>- список литературы</a:t>
            </a:r>
            <a:br>
              <a:rPr lang="ru-RU" sz="3600" b="1" dirty="0" smtClean="0">
                <a:solidFill>
                  <a:srgbClr val="002060"/>
                </a:solidFill>
              </a:rPr>
            </a:br>
            <a:r>
              <a:rPr lang="en-US" sz="3600" b="1" dirty="0" smtClean="0">
                <a:solidFill>
                  <a:srgbClr val="002060"/>
                </a:solidFill>
              </a:rPr>
              <a:t>- call for papers </a:t>
            </a:r>
            <a:br>
              <a:rPr lang="en-US" sz="3600" b="1" dirty="0" smtClean="0">
                <a:solidFill>
                  <a:srgbClr val="002060"/>
                </a:solidFill>
              </a:rPr>
            </a:br>
            <a:r>
              <a:rPr lang="en-US" sz="3600" b="1" dirty="0" smtClean="0">
                <a:solidFill>
                  <a:srgbClr val="002060"/>
                </a:solidFill>
              </a:rPr>
              <a:t>- Preprints</a:t>
            </a:r>
            <a:r>
              <a:rPr lang="ru-RU" b="1" dirty="0" smtClean="0">
                <a:solidFill>
                  <a:srgbClr val="002060"/>
                </a:solidFill>
              </a:rPr>
              <a:t/>
            </a:r>
            <a:br>
              <a:rPr lang="ru-RU" b="1" dirty="0" smtClean="0">
                <a:solidFill>
                  <a:srgbClr val="002060"/>
                </a:solidFill>
              </a:rPr>
            </a:br>
            <a:r>
              <a:rPr lang="en-US" b="1" dirty="0" smtClean="0">
                <a:solidFill>
                  <a:srgbClr val="002060"/>
                </a:solidFill>
              </a:rPr>
              <a:t/>
            </a:r>
            <a:br>
              <a:rPr lang="en-US" b="1" dirty="0" smtClean="0">
                <a:solidFill>
                  <a:srgbClr val="002060"/>
                </a:solidFill>
              </a:rPr>
            </a:br>
            <a:r>
              <a:rPr lang="en-US" b="1" dirty="0" smtClean="0">
                <a:solidFill>
                  <a:srgbClr val="002060"/>
                </a:solidFill>
              </a:rPr>
              <a:t>How to sell your paper – 3 outlets </a:t>
            </a:r>
            <a:br>
              <a:rPr lang="en-US" b="1" dirty="0" smtClean="0">
                <a:solidFill>
                  <a:srgbClr val="002060"/>
                </a:solidFill>
              </a:rPr>
            </a:br>
            <a:r>
              <a:rPr lang="en-US" b="1" dirty="0" smtClean="0">
                <a:solidFill>
                  <a:srgbClr val="002060"/>
                </a:solidFill>
              </a:rPr>
              <a:t> </a:t>
            </a:r>
            <a:r>
              <a:rPr lang="ru-RU" b="1" dirty="0" smtClean="0">
                <a:solidFill>
                  <a:srgbClr val="002060"/>
                </a:solidFill>
              </a:rPr>
              <a:t/>
            </a:r>
            <a:br>
              <a:rPr lang="ru-RU" b="1" dirty="0" smtClean="0">
                <a:solidFill>
                  <a:srgbClr val="002060"/>
                </a:solidFill>
              </a:rPr>
            </a:br>
            <a:endParaRPr lang="ru-RU" dirty="0">
              <a:solidFill>
                <a:srgbClr val="002060"/>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1242" y="22136"/>
            <a:ext cx="3122758"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8700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410" y="3717032"/>
            <a:ext cx="7772400" cy="1470025"/>
          </a:xfrm>
        </p:spPr>
        <p:txBody>
          <a:bodyPr>
            <a:normAutofit fontScale="90000"/>
          </a:bodyPr>
          <a:lstStyle/>
          <a:p>
            <a:r>
              <a:rPr lang="en-US" sz="4000" b="1" dirty="0" smtClean="0">
                <a:solidFill>
                  <a:srgbClr val="002060"/>
                </a:solidFill>
              </a:rPr>
              <a:t/>
            </a:r>
            <a:br>
              <a:rPr lang="en-US" sz="4000" b="1" dirty="0" smtClean="0">
                <a:solidFill>
                  <a:srgbClr val="002060"/>
                </a:solidFill>
              </a:rPr>
            </a:br>
            <a:r>
              <a:rPr lang="en-US" sz="4000" b="1" dirty="0">
                <a:solidFill>
                  <a:srgbClr val="002060"/>
                </a:solidFill>
              </a:rPr>
              <a:t/>
            </a:r>
            <a:br>
              <a:rPr lang="en-US" sz="4000" b="1" dirty="0">
                <a:solidFill>
                  <a:srgbClr val="002060"/>
                </a:solidFill>
              </a:rPr>
            </a:br>
            <a:r>
              <a:rPr lang="en-US" sz="4000" b="1" dirty="0" smtClean="0">
                <a:solidFill>
                  <a:srgbClr val="002060"/>
                </a:solidFill>
              </a:rPr>
              <a:t/>
            </a:r>
            <a:br>
              <a:rPr lang="en-US" sz="4000" b="1" dirty="0" smtClean="0">
                <a:solidFill>
                  <a:srgbClr val="002060"/>
                </a:solidFill>
              </a:rPr>
            </a:br>
            <a:r>
              <a:rPr lang="en-US" sz="4000" b="1" dirty="0" smtClean="0">
                <a:solidFill>
                  <a:srgbClr val="002060"/>
                </a:solidFill>
              </a:rPr>
              <a:t/>
            </a:r>
            <a:br>
              <a:rPr lang="en-US" sz="4000" b="1" dirty="0" smtClean="0">
                <a:solidFill>
                  <a:srgbClr val="002060"/>
                </a:solidFill>
              </a:rPr>
            </a:br>
            <a:r>
              <a:rPr lang="en-US" sz="4000" b="1" dirty="0">
                <a:solidFill>
                  <a:srgbClr val="002060"/>
                </a:solidFill>
              </a:rPr>
              <a:t/>
            </a:r>
            <a:br>
              <a:rPr lang="en-US" sz="4000" b="1" dirty="0">
                <a:solidFill>
                  <a:srgbClr val="002060"/>
                </a:solidFill>
              </a:rPr>
            </a:br>
            <a:r>
              <a:rPr lang="en-US" sz="4000" b="1" dirty="0">
                <a:solidFill>
                  <a:srgbClr val="002060"/>
                </a:solidFill>
              </a:rPr>
              <a:t/>
            </a:r>
            <a:br>
              <a:rPr lang="en-US" sz="4000" b="1" dirty="0">
                <a:solidFill>
                  <a:srgbClr val="002060"/>
                </a:solidFill>
              </a:rPr>
            </a:br>
            <a:r>
              <a:rPr lang="ru-RU" sz="4000" b="1" dirty="0" smtClean="0">
                <a:solidFill>
                  <a:srgbClr val="002060"/>
                </a:solidFill>
              </a:rPr>
              <a:t>Искусство написания статьи</a:t>
            </a:r>
            <a:r>
              <a:rPr lang="en-US" sz="4000" b="1" dirty="0" smtClean="0">
                <a:solidFill>
                  <a:srgbClr val="002060"/>
                </a:solidFill>
              </a:rPr>
              <a:t/>
            </a:r>
            <a:br>
              <a:rPr lang="en-US" sz="4000" b="1" dirty="0" smtClean="0">
                <a:solidFill>
                  <a:srgbClr val="002060"/>
                </a:solidFill>
              </a:rPr>
            </a:br>
            <a:r>
              <a:rPr lang="en-US" sz="4000" b="1" dirty="0" smtClean="0">
                <a:solidFill>
                  <a:srgbClr val="002060"/>
                </a:solidFill>
              </a:rPr>
              <a:t>Reader-friendly text</a:t>
            </a:r>
            <a:r>
              <a:rPr lang="ru-RU" sz="4000" b="1" dirty="0" smtClean="0">
                <a:solidFill>
                  <a:srgbClr val="002060"/>
                </a:solidFill>
              </a:rPr>
              <a:t> </a:t>
            </a:r>
            <a:r>
              <a:rPr lang="ru-RU" sz="3100" b="1" dirty="0" smtClean="0">
                <a:solidFill>
                  <a:srgbClr val="002060"/>
                </a:solidFill>
              </a:rPr>
              <a:t/>
            </a:r>
            <a:br>
              <a:rPr lang="ru-RU" sz="3100" b="1" dirty="0" smtClean="0">
                <a:solidFill>
                  <a:srgbClr val="002060"/>
                </a:solidFill>
              </a:rPr>
            </a:br>
            <a:r>
              <a:rPr lang="en-US" sz="3100" b="1" dirty="0" smtClean="0">
                <a:solidFill>
                  <a:srgbClr val="002060"/>
                </a:solidFill>
              </a:rPr>
              <a:t/>
            </a:r>
            <a:br>
              <a:rPr lang="en-US" sz="3100" b="1" dirty="0" smtClean="0">
                <a:solidFill>
                  <a:srgbClr val="002060"/>
                </a:solidFill>
              </a:rPr>
            </a:br>
            <a:r>
              <a:rPr lang="en-US" sz="3100" b="1" dirty="0" smtClean="0">
                <a:solidFill>
                  <a:srgbClr val="002060"/>
                </a:solidFill>
              </a:rPr>
              <a:t>Research paper title </a:t>
            </a:r>
            <a:r>
              <a:rPr lang="ru-RU" sz="3100" b="1" dirty="0" smtClean="0">
                <a:solidFill>
                  <a:srgbClr val="002060"/>
                </a:solidFill>
              </a:rPr>
              <a:t>(</a:t>
            </a:r>
            <a:r>
              <a:rPr lang="en-US" sz="3100" b="1" dirty="0" smtClean="0">
                <a:solidFill>
                  <a:srgbClr val="002060"/>
                </a:solidFill>
              </a:rPr>
              <a:t>attention</a:t>
            </a:r>
            <a:r>
              <a:rPr lang="ru-RU" sz="3100" b="1" dirty="0" smtClean="0">
                <a:solidFill>
                  <a:srgbClr val="002060"/>
                </a:solidFill>
              </a:rPr>
              <a:t>:</a:t>
            </a:r>
            <a:r>
              <a:rPr lang="en-US" sz="3100" b="1" dirty="0" smtClean="0">
                <a:solidFill>
                  <a:srgbClr val="002060"/>
                </a:solidFill>
              </a:rPr>
              <a:t>specific detail</a:t>
            </a:r>
            <a:r>
              <a:rPr lang="ru-RU" sz="3100" b="1" dirty="0" smtClean="0">
                <a:solidFill>
                  <a:srgbClr val="002060"/>
                </a:solidFill>
              </a:rPr>
              <a:t>)</a:t>
            </a:r>
            <a:r>
              <a:rPr lang="en-US" sz="3100" b="1" dirty="0" smtClean="0">
                <a:solidFill>
                  <a:srgbClr val="002060"/>
                </a:solidFill>
              </a:rPr>
              <a:t/>
            </a:r>
            <a:br>
              <a:rPr lang="en-US" sz="3100" b="1" dirty="0" smtClean="0">
                <a:solidFill>
                  <a:srgbClr val="002060"/>
                </a:solidFill>
              </a:rPr>
            </a:br>
            <a:r>
              <a:rPr lang="en-US" sz="3100" b="1" dirty="0" smtClean="0">
                <a:solidFill>
                  <a:srgbClr val="002060"/>
                </a:solidFill>
              </a:rPr>
              <a:t>Key words</a:t>
            </a:r>
            <a:r>
              <a:rPr lang="en-US" b="1" dirty="0" smtClean="0">
                <a:solidFill>
                  <a:srgbClr val="002060"/>
                </a:solidFill>
              </a:rPr>
              <a:t/>
            </a:r>
            <a:br>
              <a:rPr lang="en-US" b="1" dirty="0" smtClean="0">
                <a:solidFill>
                  <a:srgbClr val="002060"/>
                </a:solidFill>
              </a:rPr>
            </a:br>
            <a:r>
              <a:rPr lang="en-US" b="1" dirty="0" smtClean="0">
                <a:solidFill>
                  <a:srgbClr val="002060"/>
                </a:solidFill>
              </a:rPr>
              <a:t> </a:t>
            </a:r>
            <a:r>
              <a:rPr lang="ru-RU" b="1" dirty="0" smtClean="0">
                <a:solidFill>
                  <a:srgbClr val="002060"/>
                </a:solidFill>
              </a:rPr>
              <a:t/>
            </a:r>
            <a:br>
              <a:rPr lang="ru-RU" b="1" dirty="0" smtClean="0">
                <a:solidFill>
                  <a:srgbClr val="002060"/>
                </a:solidFill>
              </a:rPr>
            </a:br>
            <a:endParaRPr lang="ru-RU" dirty="0">
              <a:solidFill>
                <a:srgbClr val="00206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8848"/>
            <a:ext cx="5736071"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0255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410" y="3717032"/>
            <a:ext cx="7772400" cy="1470025"/>
          </a:xfrm>
        </p:spPr>
        <p:txBody>
          <a:bodyPr>
            <a:normAutofit fontScale="90000"/>
          </a:bodyPr>
          <a:lstStyle/>
          <a:p>
            <a:pPr algn="l"/>
            <a:r>
              <a:rPr lang="en-US" b="1" dirty="0" smtClean="0">
                <a:solidFill>
                  <a:srgbClr val="002060"/>
                </a:solidFill>
              </a:rPr>
              <a:t>Writing an abstract </a:t>
            </a:r>
            <a:r>
              <a:rPr lang="ru-RU" b="1" dirty="0" smtClean="0">
                <a:solidFill>
                  <a:srgbClr val="002060"/>
                </a:solidFill>
              </a:rPr>
              <a:t/>
            </a:r>
            <a:br>
              <a:rPr lang="ru-RU" b="1" dirty="0" smtClean="0">
                <a:solidFill>
                  <a:srgbClr val="002060"/>
                </a:solidFill>
              </a:rPr>
            </a:br>
            <a:r>
              <a:rPr lang="ru-RU" b="1" dirty="0" smtClean="0">
                <a:solidFill>
                  <a:srgbClr val="002060"/>
                </a:solidFill>
              </a:rPr>
              <a:t/>
            </a:r>
            <a:br>
              <a:rPr lang="ru-RU" b="1" dirty="0" smtClean="0">
                <a:solidFill>
                  <a:srgbClr val="002060"/>
                </a:solidFill>
              </a:rPr>
            </a:br>
            <a:r>
              <a:rPr lang="en-US" sz="2200" b="1" dirty="0" smtClean="0">
                <a:solidFill>
                  <a:srgbClr val="002060"/>
                </a:solidFill>
              </a:rPr>
              <a:t/>
            </a:r>
            <a:br>
              <a:rPr lang="en-US" sz="2200" b="1" dirty="0" smtClean="0">
                <a:solidFill>
                  <a:srgbClr val="002060"/>
                </a:solidFill>
              </a:rPr>
            </a:br>
            <a:r>
              <a:rPr lang="en-US" b="1" dirty="0" smtClean="0">
                <a:solidFill>
                  <a:srgbClr val="002060"/>
                </a:solidFill>
              </a:rPr>
              <a:t/>
            </a:r>
            <a:br>
              <a:rPr lang="en-US" b="1" dirty="0" smtClean="0">
                <a:solidFill>
                  <a:srgbClr val="002060"/>
                </a:solidFill>
              </a:rPr>
            </a:br>
            <a:r>
              <a:rPr lang="en-US" b="1" dirty="0" smtClean="0">
                <a:solidFill>
                  <a:srgbClr val="002060"/>
                </a:solidFill>
              </a:rPr>
              <a:t> </a:t>
            </a:r>
            <a:r>
              <a:rPr lang="ru-RU" b="1" dirty="0" smtClean="0">
                <a:solidFill>
                  <a:srgbClr val="002060"/>
                </a:solidFill>
              </a:rPr>
              <a:t/>
            </a:r>
            <a:br>
              <a:rPr lang="ru-RU" b="1" dirty="0" smtClean="0">
                <a:solidFill>
                  <a:srgbClr val="002060"/>
                </a:solidFill>
              </a:rPr>
            </a:br>
            <a:endParaRPr lang="ru-RU" dirty="0">
              <a:solidFill>
                <a:srgbClr val="00206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9275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410" y="3717032"/>
            <a:ext cx="8063054" cy="1470025"/>
          </a:xfrm>
        </p:spPr>
        <p:txBody>
          <a:bodyPr>
            <a:normAutofit fontScale="90000"/>
          </a:bodyPr>
          <a:lstStyle/>
          <a:p>
            <a:pPr algn="l"/>
            <a:r>
              <a:rPr lang="en-US" sz="3100" b="1" dirty="0" smtClean="0">
                <a:solidFill>
                  <a:srgbClr val="002060"/>
                </a:solidFill>
              </a:rPr>
              <a:t>Move 1 – background/introduction/situation </a:t>
            </a:r>
            <a:br>
              <a:rPr lang="en-US" sz="3100" b="1" dirty="0" smtClean="0">
                <a:solidFill>
                  <a:srgbClr val="002060"/>
                </a:solidFill>
              </a:rPr>
            </a:br>
            <a:r>
              <a:rPr lang="en-US" sz="3100" b="1" dirty="0" smtClean="0">
                <a:solidFill>
                  <a:srgbClr val="002060"/>
                </a:solidFill>
              </a:rPr>
              <a:t>Move 2 – present research/ purpose </a:t>
            </a:r>
            <a:br>
              <a:rPr lang="en-US" sz="3100" b="1" dirty="0" smtClean="0">
                <a:solidFill>
                  <a:srgbClr val="002060"/>
                </a:solidFill>
              </a:rPr>
            </a:br>
            <a:r>
              <a:rPr lang="en-US" sz="3100" b="1" dirty="0" smtClean="0">
                <a:solidFill>
                  <a:srgbClr val="002060"/>
                </a:solidFill>
              </a:rPr>
              <a:t>Move 3 – methods/materials/procedures/subjects</a:t>
            </a:r>
            <a:br>
              <a:rPr lang="en-US" sz="3100" b="1" dirty="0" smtClean="0">
                <a:solidFill>
                  <a:srgbClr val="002060"/>
                </a:solidFill>
              </a:rPr>
            </a:br>
            <a:r>
              <a:rPr lang="en-US" sz="3100" b="1" dirty="0" smtClean="0">
                <a:solidFill>
                  <a:srgbClr val="002060"/>
                </a:solidFill>
              </a:rPr>
              <a:t>Move 4 – results/findings </a:t>
            </a:r>
            <a:br>
              <a:rPr lang="en-US" sz="3100" b="1" dirty="0" smtClean="0">
                <a:solidFill>
                  <a:srgbClr val="002060"/>
                </a:solidFill>
              </a:rPr>
            </a:br>
            <a:r>
              <a:rPr lang="en-US" sz="3100" b="1" dirty="0" smtClean="0">
                <a:solidFill>
                  <a:srgbClr val="002060"/>
                </a:solidFill>
              </a:rPr>
              <a:t>Move 5 – discussion/conclusion/implications</a:t>
            </a:r>
            <a:r>
              <a:rPr lang="ru-RU" b="1" dirty="0" smtClean="0">
                <a:solidFill>
                  <a:srgbClr val="002060"/>
                </a:solidFill>
              </a:rPr>
              <a:t/>
            </a:r>
            <a:br>
              <a:rPr lang="ru-RU" b="1" dirty="0" smtClean="0">
                <a:solidFill>
                  <a:srgbClr val="002060"/>
                </a:solidFill>
              </a:rPr>
            </a:br>
            <a:r>
              <a:rPr lang="en-US" b="1" dirty="0" smtClean="0">
                <a:solidFill>
                  <a:srgbClr val="002060"/>
                </a:solidFill>
              </a:rPr>
              <a:t/>
            </a:r>
            <a:br>
              <a:rPr lang="en-US" b="1" dirty="0" smtClean="0">
                <a:solidFill>
                  <a:srgbClr val="002060"/>
                </a:solidFill>
              </a:rPr>
            </a:br>
            <a:r>
              <a:rPr lang="ru-RU" b="1" dirty="0" smtClean="0">
                <a:solidFill>
                  <a:srgbClr val="002060"/>
                </a:solidFill>
              </a:rPr>
              <a:t/>
            </a:r>
            <a:br>
              <a:rPr lang="ru-RU" b="1" dirty="0" smtClean="0">
                <a:solidFill>
                  <a:srgbClr val="002060"/>
                </a:solidFill>
              </a:rPr>
            </a:br>
            <a:r>
              <a:rPr lang="en-US" sz="2200" b="1" dirty="0" smtClean="0">
                <a:solidFill>
                  <a:srgbClr val="002060"/>
                </a:solidFill>
              </a:rPr>
              <a:t/>
            </a:r>
            <a:br>
              <a:rPr lang="en-US" sz="2200" b="1" dirty="0" smtClean="0">
                <a:solidFill>
                  <a:srgbClr val="002060"/>
                </a:solidFill>
              </a:rPr>
            </a:br>
            <a:r>
              <a:rPr lang="en-US" b="1" dirty="0" smtClean="0">
                <a:solidFill>
                  <a:srgbClr val="002060"/>
                </a:solidFill>
              </a:rPr>
              <a:t/>
            </a:r>
            <a:br>
              <a:rPr lang="en-US" b="1" dirty="0" smtClean="0">
                <a:solidFill>
                  <a:srgbClr val="002060"/>
                </a:solidFill>
              </a:rPr>
            </a:br>
            <a:r>
              <a:rPr lang="en-US" b="1" dirty="0" smtClean="0">
                <a:solidFill>
                  <a:srgbClr val="002060"/>
                </a:solidFill>
              </a:rPr>
              <a:t> </a:t>
            </a:r>
            <a:r>
              <a:rPr lang="ru-RU" b="1" dirty="0" smtClean="0">
                <a:solidFill>
                  <a:srgbClr val="002060"/>
                </a:solidFill>
              </a:rPr>
              <a:t/>
            </a:r>
            <a:br>
              <a:rPr lang="ru-RU" b="1" dirty="0" smtClean="0">
                <a:solidFill>
                  <a:srgbClr val="002060"/>
                </a:solidFill>
              </a:rPr>
            </a:br>
            <a:endParaRPr lang="ru-RU" dirty="0">
              <a:solidFill>
                <a:srgbClr val="002060"/>
              </a:solidFill>
            </a:endParaRPr>
          </a:p>
        </p:txBody>
      </p:sp>
    </p:spTree>
    <p:extLst>
      <p:ext uri="{BB962C8B-B14F-4D97-AF65-F5344CB8AC3E}">
        <p14:creationId xmlns:p14="http://schemas.microsoft.com/office/powerpoint/2010/main" val="2550028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4869160"/>
            <a:ext cx="8063054" cy="1470025"/>
          </a:xfrm>
        </p:spPr>
        <p:txBody>
          <a:bodyPr>
            <a:normAutofit fontScale="90000"/>
          </a:bodyPr>
          <a:lstStyle/>
          <a:p>
            <a:pPr algn="l"/>
            <a:r>
              <a:rPr lang="en-US" sz="2200" b="1" dirty="0"/>
              <a:t>Use Of A Writing Web-Site By Pre-Masters Students </a:t>
            </a:r>
            <a:r>
              <a:rPr lang="ru-RU" sz="2200" dirty="0"/>
              <a:t/>
            </a:r>
            <a:br>
              <a:rPr lang="ru-RU" sz="2200" dirty="0"/>
            </a:br>
            <a:r>
              <a:rPr lang="en-US" sz="2200" b="1" dirty="0"/>
              <a:t>On An English for Academic Purposes Course.</a:t>
            </a:r>
            <a:r>
              <a:rPr lang="ru-RU" sz="2200" dirty="0"/>
              <a:t/>
            </a:r>
            <a:br>
              <a:rPr lang="ru-RU" sz="2200" dirty="0"/>
            </a:br>
            <a:r>
              <a:rPr lang="en-US" sz="2200" i="1" dirty="0"/>
              <a:t>A. J. Gillett, University of Hertfordshire</a:t>
            </a:r>
            <a:r>
              <a:rPr lang="ru-RU" sz="2200" dirty="0"/>
              <a:t/>
            </a:r>
            <a:br>
              <a:rPr lang="ru-RU" sz="2200" dirty="0"/>
            </a:br>
            <a:r>
              <a:rPr lang="en-US" sz="2200" i="1" dirty="0"/>
              <a:t>Abstract</a:t>
            </a:r>
            <a:r>
              <a:rPr lang="ru-RU" sz="2200" dirty="0"/>
              <a:t/>
            </a:r>
            <a:br>
              <a:rPr lang="ru-RU" sz="2200" dirty="0"/>
            </a:br>
            <a:r>
              <a:rPr lang="en-US" sz="2200" i="1" dirty="0"/>
              <a:t> </a:t>
            </a:r>
            <a:r>
              <a:rPr lang="ru-RU" sz="2200" dirty="0"/>
              <a:t/>
            </a:r>
            <a:br>
              <a:rPr lang="ru-RU" sz="2200" dirty="0"/>
            </a:br>
            <a:r>
              <a:rPr lang="en-US" sz="2200" b="1" dirty="0"/>
              <a:t>1. </a:t>
            </a:r>
            <a:r>
              <a:rPr lang="en-US" sz="2200" dirty="0"/>
              <a:t>During the last 10 years, use of the World-Wide-Web for educational purposes has increased dramatically. </a:t>
            </a:r>
            <a:r>
              <a:rPr lang="en-US" sz="2200" b="1" dirty="0"/>
              <a:t>2</a:t>
            </a:r>
            <a:r>
              <a:rPr lang="en-US" sz="2200" dirty="0"/>
              <a:t>. However, very little empirical research has been carried out to determine the effectiveness of this use. </a:t>
            </a:r>
            <a:r>
              <a:rPr lang="en-US" sz="2200" b="1" dirty="0"/>
              <a:t>3</a:t>
            </a:r>
            <a:r>
              <a:rPr lang="en-US" sz="2200" dirty="0"/>
              <a:t>. The aim of this study was therefore to investigate the effectiveness of using the World-Wide-Web on an EAP writing course. </a:t>
            </a:r>
            <a:r>
              <a:rPr lang="en-US" sz="2200" b="1" dirty="0"/>
              <a:t>4</a:t>
            </a:r>
            <a:r>
              <a:rPr lang="en-US" sz="2200" dirty="0"/>
              <a:t>. Two groups of students were taught writing by two different methods: one group was taught by a teacher in a traditional classroom, while a second group included use of an on-line web-site in their course. </a:t>
            </a:r>
            <a:r>
              <a:rPr lang="en-US" sz="2200" b="1" dirty="0"/>
              <a:t>5. </a:t>
            </a:r>
            <a:r>
              <a:rPr lang="en-US" sz="2200" dirty="0"/>
              <a:t>The two groups were assessed in the same way after a twelve-week period of instruction. </a:t>
            </a:r>
            <a:r>
              <a:rPr lang="en-US" sz="2200" b="1" dirty="0"/>
              <a:t>6. </a:t>
            </a:r>
            <a:r>
              <a:rPr lang="en-US" sz="2200" dirty="0"/>
              <a:t>Results of the assessment showed significant differences between the two groups, the group that used the on-line web-site performing much better on all aspects of the test. </a:t>
            </a:r>
            <a:r>
              <a:rPr lang="en-US" sz="2200" b="1" dirty="0"/>
              <a:t>7. </a:t>
            </a:r>
            <a:r>
              <a:rPr lang="en-US" sz="2200" dirty="0"/>
              <a:t>This suggests that the use of computer assisted learning </a:t>
            </a:r>
            <a:r>
              <a:rPr lang="en-US" sz="2200" dirty="0" err="1"/>
              <a:t>programmes</a:t>
            </a:r>
            <a:r>
              <a:rPr lang="en-US" sz="2200" dirty="0"/>
              <a:t> for at least some of the teaching time available can be recommended for EAP writing courses.</a:t>
            </a:r>
            <a:r>
              <a:rPr lang="ru-RU" dirty="0"/>
              <a:t/>
            </a:r>
            <a:br>
              <a:rPr lang="ru-RU" dirty="0"/>
            </a:br>
            <a:r>
              <a:rPr lang="ru-RU" b="1" dirty="0" smtClean="0">
                <a:solidFill>
                  <a:srgbClr val="002060"/>
                </a:solidFill>
              </a:rPr>
              <a:t/>
            </a:r>
            <a:br>
              <a:rPr lang="ru-RU" b="1" dirty="0" smtClean="0">
                <a:solidFill>
                  <a:srgbClr val="002060"/>
                </a:solidFill>
              </a:rPr>
            </a:br>
            <a:r>
              <a:rPr lang="en-US" b="1" dirty="0" smtClean="0">
                <a:solidFill>
                  <a:srgbClr val="002060"/>
                </a:solidFill>
              </a:rPr>
              <a:t/>
            </a:r>
            <a:br>
              <a:rPr lang="en-US" b="1" dirty="0" smtClean="0">
                <a:solidFill>
                  <a:srgbClr val="002060"/>
                </a:solidFill>
              </a:rPr>
            </a:br>
            <a:r>
              <a:rPr lang="ru-RU" b="1" dirty="0" smtClean="0">
                <a:solidFill>
                  <a:srgbClr val="002060"/>
                </a:solidFill>
              </a:rPr>
              <a:t/>
            </a:r>
            <a:br>
              <a:rPr lang="ru-RU" b="1" dirty="0" smtClean="0">
                <a:solidFill>
                  <a:srgbClr val="002060"/>
                </a:solidFill>
              </a:rPr>
            </a:br>
            <a:r>
              <a:rPr lang="en-US" sz="2200" b="1" dirty="0" smtClean="0">
                <a:solidFill>
                  <a:srgbClr val="002060"/>
                </a:solidFill>
              </a:rPr>
              <a:t/>
            </a:r>
            <a:br>
              <a:rPr lang="en-US" sz="2200" b="1" dirty="0" smtClean="0">
                <a:solidFill>
                  <a:srgbClr val="002060"/>
                </a:solidFill>
              </a:rPr>
            </a:br>
            <a:r>
              <a:rPr lang="en-US" b="1" dirty="0" smtClean="0">
                <a:solidFill>
                  <a:srgbClr val="002060"/>
                </a:solidFill>
              </a:rPr>
              <a:t/>
            </a:r>
            <a:br>
              <a:rPr lang="en-US" b="1" dirty="0" smtClean="0">
                <a:solidFill>
                  <a:srgbClr val="002060"/>
                </a:solidFill>
              </a:rPr>
            </a:br>
            <a:r>
              <a:rPr lang="en-US" b="1" dirty="0" smtClean="0">
                <a:solidFill>
                  <a:srgbClr val="002060"/>
                </a:solidFill>
              </a:rPr>
              <a:t> </a:t>
            </a:r>
            <a:r>
              <a:rPr lang="ru-RU" b="1" dirty="0" smtClean="0">
                <a:solidFill>
                  <a:srgbClr val="002060"/>
                </a:solidFill>
              </a:rPr>
              <a:t/>
            </a:r>
            <a:br>
              <a:rPr lang="ru-RU" b="1" dirty="0" smtClean="0">
                <a:solidFill>
                  <a:srgbClr val="002060"/>
                </a:solidFill>
              </a:rPr>
            </a:br>
            <a:endParaRPr lang="ru-RU" dirty="0">
              <a:solidFill>
                <a:srgbClr val="002060"/>
              </a:solidFill>
            </a:endParaRPr>
          </a:p>
        </p:txBody>
      </p:sp>
    </p:spTree>
    <p:extLst>
      <p:ext uri="{BB962C8B-B14F-4D97-AF65-F5344CB8AC3E}">
        <p14:creationId xmlns:p14="http://schemas.microsoft.com/office/powerpoint/2010/main" val="2493096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4869160"/>
            <a:ext cx="8063054" cy="1470025"/>
          </a:xfrm>
        </p:spPr>
        <p:txBody>
          <a:bodyPr>
            <a:normAutofit fontScale="90000"/>
          </a:bodyPr>
          <a:lstStyle/>
          <a:p>
            <a:pPr algn="l"/>
            <a:r>
              <a:rPr lang="en-US" sz="2200" b="1" dirty="0"/>
              <a:t>Use Of A Writing Web-Site By Pre-Masters Students </a:t>
            </a:r>
            <a:r>
              <a:rPr lang="ru-RU" sz="2200" dirty="0"/>
              <a:t/>
            </a:r>
            <a:br>
              <a:rPr lang="ru-RU" sz="2200" dirty="0"/>
            </a:br>
            <a:r>
              <a:rPr lang="en-US" sz="2200" b="1" dirty="0"/>
              <a:t>On An English for Academic Purposes Course.</a:t>
            </a:r>
            <a:r>
              <a:rPr lang="ru-RU" sz="2200" dirty="0"/>
              <a:t/>
            </a:r>
            <a:br>
              <a:rPr lang="ru-RU" sz="2200" dirty="0"/>
            </a:br>
            <a:r>
              <a:rPr lang="en-US" sz="2200" i="1" dirty="0"/>
              <a:t>A. J. Gillett, University of Hertfordshire</a:t>
            </a:r>
            <a:r>
              <a:rPr lang="ru-RU" sz="2200" dirty="0"/>
              <a:t/>
            </a:r>
            <a:br>
              <a:rPr lang="ru-RU" sz="2200" dirty="0"/>
            </a:br>
            <a:r>
              <a:rPr lang="en-US" sz="2200" i="1" dirty="0"/>
              <a:t>Abstract</a:t>
            </a:r>
            <a:r>
              <a:rPr lang="ru-RU" sz="2200" dirty="0"/>
              <a:t/>
            </a:r>
            <a:br>
              <a:rPr lang="ru-RU" sz="2200" dirty="0"/>
            </a:br>
            <a:r>
              <a:rPr lang="en-US" sz="2200" i="1" dirty="0"/>
              <a:t> </a:t>
            </a:r>
            <a:r>
              <a:rPr lang="ru-RU" sz="2200" dirty="0"/>
              <a:t/>
            </a:r>
            <a:br>
              <a:rPr lang="ru-RU" sz="2200" dirty="0"/>
            </a:br>
            <a:r>
              <a:rPr lang="en-US" sz="2200" b="1" dirty="0"/>
              <a:t>1. </a:t>
            </a:r>
            <a:r>
              <a:rPr lang="en-US" sz="2200" dirty="0">
                <a:solidFill>
                  <a:srgbClr val="FF0000"/>
                </a:solidFill>
              </a:rPr>
              <a:t>During the last 10 years</a:t>
            </a:r>
            <a:r>
              <a:rPr lang="en-US" sz="2200" dirty="0"/>
              <a:t>, use of the World-Wide-Web for educational purposes has increased dramatically. </a:t>
            </a:r>
            <a:r>
              <a:rPr lang="en-US" sz="2200" b="1" dirty="0"/>
              <a:t>2</a:t>
            </a:r>
            <a:r>
              <a:rPr lang="en-US" sz="2200" dirty="0"/>
              <a:t>. </a:t>
            </a:r>
            <a:r>
              <a:rPr lang="en-US" sz="2200" dirty="0">
                <a:solidFill>
                  <a:srgbClr val="FF0000"/>
                </a:solidFill>
              </a:rPr>
              <a:t>However</a:t>
            </a:r>
            <a:r>
              <a:rPr lang="en-US" sz="2200" dirty="0"/>
              <a:t>, </a:t>
            </a:r>
            <a:r>
              <a:rPr lang="en-US" sz="2200" dirty="0">
                <a:solidFill>
                  <a:srgbClr val="FF0000"/>
                </a:solidFill>
              </a:rPr>
              <a:t>very little empirical research has been carried out to </a:t>
            </a:r>
            <a:r>
              <a:rPr lang="en-US" sz="2200" dirty="0"/>
              <a:t>determine the effectiveness of this use. </a:t>
            </a:r>
            <a:r>
              <a:rPr lang="en-US" sz="2200" b="1" dirty="0"/>
              <a:t>3</a:t>
            </a:r>
            <a:r>
              <a:rPr lang="en-US" sz="2200" dirty="0"/>
              <a:t>. </a:t>
            </a:r>
            <a:r>
              <a:rPr lang="en-US" sz="2200" dirty="0">
                <a:solidFill>
                  <a:srgbClr val="FF0000"/>
                </a:solidFill>
              </a:rPr>
              <a:t>The aim of this study was </a:t>
            </a:r>
            <a:r>
              <a:rPr lang="en-US" sz="2200" dirty="0"/>
              <a:t>therefore to investigate the effectiveness of using the World-Wide-Web on an EAP writing course. </a:t>
            </a:r>
            <a:r>
              <a:rPr lang="en-US" sz="2200" b="1" dirty="0"/>
              <a:t>4</a:t>
            </a:r>
            <a:r>
              <a:rPr lang="en-US" sz="2200" dirty="0"/>
              <a:t>. Two groups of students were taught writing by two different methods: one group was taught by a teacher in a traditional classroom, while a second group included use of an on-line web-site in their course. </a:t>
            </a:r>
            <a:r>
              <a:rPr lang="en-US" sz="2200" b="1" dirty="0"/>
              <a:t>5. </a:t>
            </a:r>
            <a:r>
              <a:rPr lang="en-US" sz="2200" dirty="0"/>
              <a:t>The two groups were assessed in the same way after a twelve-week period of instruction. </a:t>
            </a:r>
            <a:r>
              <a:rPr lang="en-US" sz="2200" b="1" dirty="0"/>
              <a:t>6. </a:t>
            </a:r>
            <a:r>
              <a:rPr lang="en-US" sz="2200" dirty="0">
                <a:solidFill>
                  <a:srgbClr val="FF0000"/>
                </a:solidFill>
              </a:rPr>
              <a:t>Results</a:t>
            </a:r>
            <a:r>
              <a:rPr lang="en-US" sz="2200" dirty="0"/>
              <a:t> of the assessment showed significant differences between the two groups, the group that used the on-line web-site performing much better on all aspects of the test. </a:t>
            </a:r>
            <a:r>
              <a:rPr lang="en-US" sz="2200" b="1" dirty="0"/>
              <a:t>7. </a:t>
            </a:r>
            <a:r>
              <a:rPr lang="en-US" sz="2200" dirty="0">
                <a:solidFill>
                  <a:srgbClr val="FF0000"/>
                </a:solidFill>
              </a:rPr>
              <a:t>This suggests that </a:t>
            </a:r>
            <a:r>
              <a:rPr lang="en-US" sz="2200" dirty="0"/>
              <a:t>the use of computer assisted learning </a:t>
            </a:r>
            <a:r>
              <a:rPr lang="en-US" sz="2200" dirty="0" err="1"/>
              <a:t>programmes</a:t>
            </a:r>
            <a:r>
              <a:rPr lang="en-US" sz="2200" dirty="0"/>
              <a:t> for at least some of the teaching time available can be recommended for EAP writing courses.</a:t>
            </a:r>
            <a:r>
              <a:rPr lang="ru-RU" dirty="0"/>
              <a:t/>
            </a:r>
            <a:br>
              <a:rPr lang="ru-RU" dirty="0"/>
            </a:br>
            <a:r>
              <a:rPr lang="ru-RU" b="1" dirty="0" smtClean="0">
                <a:solidFill>
                  <a:srgbClr val="002060"/>
                </a:solidFill>
              </a:rPr>
              <a:t/>
            </a:r>
            <a:br>
              <a:rPr lang="ru-RU" b="1" dirty="0" smtClean="0">
                <a:solidFill>
                  <a:srgbClr val="002060"/>
                </a:solidFill>
              </a:rPr>
            </a:br>
            <a:r>
              <a:rPr lang="en-US" b="1" dirty="0" smtClean="0">
                <a:solidFill>
                  <a:srgbClr val="002060"/>
                </a:solidFill>
              </a:rPr>
              <a:t/>
            </a:r>
            <a:br>
              <a:rPr lang="en-US" b="1" dirty="0" smtClean="0">
                <a:solidFill>
                  <a:srgbClr val="002060"/>
                </a:solidFill>
              </a:rPr>
            </a:br>
            <a:r>
              <a:rPr lang="ru-RU" b="1" dirty="0" smtClean="0">
                <a:solidFill>
                  <a:srgbClr val="002060"/>
                </a:solidFill>
              </a:rPr>
              <a:t/>
            </a:r>
            <a:br>
              <a:rPr lang="ru-RU" b="1" dirty="0" smtClean="0">
                <a:solidFill>
                  <a:srgbClr val="002060"/>
                </a:solidFill>
              </a:rPr>
            </a:br>
            <a:r>
              <a:rPr lang="en-US" sz="2200" b="1" dirty="0" smtClean="0">
                <a:solidFill>
                  <a:srgbClr val="002060"/>
                </a:solidFill>
              </a:rPr>
              <a:t/>
            </a:r>
            <a:br>
              <a:rPr lang="en-US" sz="2200" b="1" dirty="0" smtClean="0">
                <a:solidFill>
                  <a:srgbClr val="002060"/>
                </a:solidFill>
              </a:rPr>
            </a:br>
            <a:r>
              <a:rPr lang="en-US" b="1" dirty="0" smtClean="0">
                <a:solidFill>
                  <a:srgbClr val="002060"/>
                </a:solidFill>
              </a:rPr>
              <a:t/>
            </a:r>
            <a:br>
              <a:rPr lang="en-US" b="1" dirty="0" smtClean="0">
                <a:solidFill>
                  <a:srgbClr val="002060"/>
                </a:solidFill>
              </a:rPr>
            </a:br>
            <a:r>
              <a:rPr lang="en-US" b="1" dirty="0" smtClean="0">
                <a:solidFill>
                  <a:srgbClr val="002060"/>
                </a:solidFill>
              </a:rPr>
              <a:t> </a:t>
            </a:r>
            <a:r>
              <a:rPr lang="ru-RU" b="1" dirty="0" smtClean="0">
                <a:solidFill>
                  <a:srgbClr val="002060"/>
                </a:solidFill>
              </a:rPr>
              <a:t/>
            </a:r>
            <a:br>
              <a:rPr lang="ru-RU" b="1" dirty="0" smtClean="0">
                <a:solidFill>
                  <a:srgbClr val="002060"/>
                </a:solidFill>
              </a:rPr>
            </a:br>
            <a:endParaRPr lang="ru-RU" dirty="0">
              <a:solidFill>
                <a:srgbClr val="002060"/>
              </a:solidFill>
            </a:endParaRPr>
          </a:p>
        </p:txBody>
      </p:sp>
    </p:spTree>
    <p:extLst>
      <p:ext uri="{BB962C8B-B14F-4D97-AF65-F5344CB8AC3E}">
        <p14:creationId xmlns:p14="http://schemas.microsoft.com/office/powerpoint/2010/main" val="3439239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TotalTime>
  <Words>1236</Words>
  <Application>Microsoft Office PowerPoint</Application>
  <PresentationFormat>Экран (4:3)</PresentationFormat>
  <Paragraphs>183</Paragraphs>
  <Slides>31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31</vt:i4>
      </vt:variant>
    </vt:vector>
  </HeadingPairs>
  <TitlesOfParts>
    <vt:vector size="35" baseType="lpstr">
      <vt:lpstr>Arial</vt:lpstr>
      <vt:lpstr>Calibri</vt:lpstr>
      <vt:lpstr>Times New Roman</vt:lpstr>
      <vt:lpstr>Тема Office</vt:lpstr>
      <vt:lpstr>Telling a research story…</vt:lpstr>
      <vt:lpstr> Зачем публиковаться?  Где публиковаться?  Искусство написания статьи  Writing an Abstract IMRAD  Introduction Literature review and Referencing  Coherence and cohesion   Вопросы   </vt:lpstr>
      <vt:lpstr>   Зачем необходимо публиковать свои работы в рецензируемых журналах?  1…. ? 2…..? 3…..?   Есть ли у Вас опыт публикаций на иностранном языке (английском)?     </vt:lpstr>
      <vt:lpstr> Где опубликовать статью?  Стратегии: - база статей (Scopus) - список литературы - call for papers  - Preprints  How to sell your paper – 3 outlets    </vt:lpstr>
      <vt:lpstr>      Искусство написания статьи Reader-friendly text   Research paper title (attention:specific detail) Key words   </vt:lpstr>
      <vt:lpstr>Writing an abstract       </vt:lpstr>
      <vt:lpstr>Move 1 – background/introduction/situation  Move 2 – present research/ purpose  Move 3 – methods/materials/procedures/subjects Move 4 – results/findings  Move 5 – discussion/conclusion/implications       </vt:lpstr>
      <vt:lpstr>Use Of A Writing Web-Site By Pre-Masters Students  On An English for Academic Purposes Course. A. J. Gillett, University of Hertfordshire Abstract   1. During the last 10 years, use of the World-Wide-Web for educational purposes has increased dramatically. 2. However, very little empirical research has been carried out to determine the effectiveness of this use. 3. The aim of this study was therefore to investigate the effectiveness of using the World-Wide-Web on an EAP writing course. 4. Two groups of students were taught writing by two different methods: one group was taught by a teacher in a traditional classroom, while a second group included use of an on-line web-site in their course. 5. The two groups were assessed in the same way after a twelve-week period of instruction. 6. Results of the assessment showed significant differences between the two groups, the group that used the on-line web-site performing much better on all aspects of the test. 7. This suggests that the use of computer assisted learning programmes for at least some of the teaching time available can be recommended for EAP writing courses.        </vt:lpstr>
      <vt:lpstr>Use Of A Writing Web-Site By Pre-Masters Students  On An English for Academic Purposes Course. A. J. Gillett, University of Hertfordshire Abstract   1. During the last 10 years, use of the World-Wide-Web for educational purposes has increased dramatically. 2. However, very little empirical research has been carried out to determine the effectiveness of this use. 3. The aim of this study was therefore to investigate the effectiveness of using the World-Wide-Web on an EAP writing course. 4. Two groups of students were taught writing by two different methods: one group was taught by a teacher in a traditional classroom, while a second group included use of an on-line web-site in their course. 5. The two groups were assessed in the same way after a twelve-week period of instruction. 6. Results of the assessment showed significant differences between the two groups, the group that used the on-line web-site performing much better on all aspects of the test. 7. This suggests that the use of computer assisted learning programmes for at least some of the teaching time available can be recommended for EAP writing courses.        </vt:lpstr>
      <vt:lpstr>Sentence 1: background Sentence 2: background Sentence 3: purpose Sentence 4: method Sentence 5: method Sentence 6: results Sentence 7: conclusion         </vt:lpstr>
      <vt:lpstr>IMRaD или структура Вашей статьи  - sample paper  - APA reference guide       </vt:lpstr>
      <vt:lpstr> Introduction      </vt:lpstr>
      <vt:lpstr>Literature review and Referencing  - matrix  - mind map    </vt:lpstr>
      <vt:lpstr>Презентация PowerPoint</vt:lpstr>
      <vt:lpstr>  </vt:lpstr>
      <vt:lpstr>Literature review   “I would have written less if I’d had more time to write… “   </vt:lpstr>
      <vt:lpstr>Literature review  introduction - Define or identify the general topic, issue, or area of concern, thus providing an appropriate context for reviewing the literature.  - Point out overall trends in what has been published about the topic; or conflicts in theory, methodology, evidence, and conclusions; or gaps in research and scholarship; or a single problem or new perspective of immediate interest.  - Establish the writer's reason (point of view) for reviewing the literature; explain the criteria to be used in analyzing and comparing literature and the organization of the review (sequence); and, when necessary, state why certain literature is or is not included (scope).   </vt:lpstr>
      <vt:lpstr>In the body: - Group research studies and other types of literature (reviews, theoretical articles, case studies, etc.) according to common denominators such as qualitative versus quantitative approaches, conclusions of authors, specific purpose or objective, chronology, etc.   - Summarize individual studies or articles with as much or as little detail as each merits according to its comparative importance in the literature, remembering that space (length) denotes significance.   - Provide the reader with strong "umbrella" sentences at beginnings of paragraphs, "signposts" throughout, and brief "so what" summary sentences at intermediate points in the review to aid in understanding comparisons and analyses.     </vt:lpstr>
      <vt:lpstr>In the conclusion:  - Summarize major contributions of significant studies and articles to the body of knowledge under review, maintaining the focus established in the introduction.  - Evaluate the current "state of the art" for the body of knowledge reviewed, pointing out major methodological flaws or gaps in research, inconsistencies in theory and findings, and areas or issues pertinent to future study.  - Conclude by providing some insight into the relationship between the central topic of the literature review and a larger area of study such as a discipline, a scientific endeavor, or a profession.     </vt:lpstr>
      <vt:lpstr>Пример обзора литературы  </vt:lpstr>
      <vt:lpstr>Презентация PowerPoint</vt:lpstr>
      <vt:lpstr>Презентация PowerPoint</vt:lpstr>
      <vt:lpstr>1. Integral citation  Smith and Walsh (1995) examined the effects of …   2. Non integral   Research has illustrated that administering caffeine to sleepy  individuals has several benefits. Numerous studies have reported caffeine-related reductions … (1), (6) and (9).  Reporting verbs Verb, tense, aspect  </vt:lpstr>
      <vt:lpstr> </vt:lpstr>
      <vt:lpstr> </vt:lpstr>
      <vt:lpstr> </vt:lpstr>
      <vt:lpstr>Coherence and cohesion   Repetition Synonymy Antonymy Pro-forms Enumeration Parallelism Paraphrasing  Transitions </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Письмо в рамках международных экзаменов: кейсы из IELTS</dc:title>
  <dc:creator>Hagen</dc:creator>
  <cp:lastModifiedBy>Ryde</cp:lastModifiedBy>
  <cp:revision>152</cp:revision>
  <dcterms:created xsi:type="dcterms:W3CDTF">2013-06-02T08:39:27Z</dcterms:created>
  <dcterms:modified xsi:type="dcterms:W3CDTF">2013-10-26T05:25:45Z</dcterms:modified>
</cp:coreProperties>
</file>