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handoutMasterIdLst>
    <p:handoutMasterId r:id="rId134"/>
  </p:handoutMasterIdLst>
  <p:sldIdLst>
    <p:sldId id="257" r:id="rId2"/>
    <p:sldId id="258" r:id="rId3"/>
    <p:sldId id="270" r:id="rId4"/>
    <p:sldId id="264" r:id="rId5"/>
    <p:sldId id="277" r:id="rId6"/>
    <p:sldId id="278" r:id="rId7"/>
    <p:sldId id="268" r:id="rId8"/>
    <p:sldId id="281" r:id="rId9"/>
    <p:sldId id="265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23" r:id="rId20"/>
    <p:sldId id="291" r:id="rId21"/>
    <p:sldId id="261" r:id="rId22"/>
    <p:sldId id="274" r:id="rId23"/>
    <p:sldId id="275" r:id="rId24"/>
    <p:sldId id="272" r:id="rId25"/>
    <p:sldId id="279" r:id="rId26"/>
    <p:sldId id="280" r:id="rId27"/>
    <p:sldId id="324" r:id="rId28"/>
    <p:sldId id="292" r:id="rId29"/>
    <p:sldId id="271" r:id="rId30"/>
    <p:sldId id="298" r:id="rId31"/>
    <p:sldId id="307" r:id="rId32"/>
    <p:sldId id="312" r:id="rId33"/>
    <p:sldId id="315" r:id="rId34"/>
    <p:sldId id="325" r:id="rId35"/>
    <p:sldId id="316" r:id="rId36"/>
    <p:sldId id="313" r:id="rId37"/>
    <p:sldId id="314" r:id="rId38"/>
    <p:sldId id="317" r:id="rId39"/>
    <p:sldId id="318" r:id="rId40"/>
    <p:sldId id="319" r:id="rId41"/>
    <p:sldId id="320" r:id="rId42"/>
    <p:sldId id="321" r:id="rId43"/>
    <p:sldId id="322" r:id="rId44"/>
    <p:sldId id="299" r:id="rId45"/>
    <p:sldId id="308" r:id="rId46"/>
    <p:sldId id="309" r:id="rId47"/>
    <p:sldId id="310" r:id="rId48"/>
    <p:sldId id="311" r:id="rId49"/>
    <p:sldId id="326" r:id="rId50"/>
    <p:sldId id="327" r:id="rId51"/>
    <p:sldId id="330" r:id="rId52"/>
    <p:sldId id="331" r:id="rId53"/>
    <p:sldId id="332" r:id="rId54"/>
    <p:sldId id="328" r:id="rId55"/>
    <p:sldId id="333" r:id="rId56"/>
    <p:sldId id="334" r:id="rId57"/>
    <p:sldId id="336" r:id="rId58"/>
    <p:sldId id="337" r:id="rId59"/>
    <p:sldId id="338" r:id="rId60"/>
    <p:sldId id="339" r:id="rId61"/>
    <p:sldId id="340" r:id="rId62"/>
    <p:sldId id="341" r:id="rId63"/>
    <p:sldId id="343" r:id="rId64"/>
    <p:sldId id="344" r:id="rId65"/>
    <p:sldId id="342" r:id="rId66"/>
    <p:sldId id="296" r:id="rId67"/>
    <p:sldId id="297" r:id="rId68"/>
    <p:sldId id="358" r:id="rId69"/>
    <p:sldId id="347" r:id="rId70"/>
    <p:sldId id="348" r:id="rId71"/>
    <p:sldId id="349" r:id="rId72"/>
    <p:sldId id="350" r:id="rId73"/>
    <p:sldId id="293" r:id="rId74"/>
    <p:sldId id="294" r:id="rId75"/>
    <p:sldId id="295" r:id="rId76"/>
    <p:sldId id="345" r:id="rId77"/>
    <p:sldId id="303" r:id="rId78"/>
    <p:sldId id="361" r:id="rId79"/>
    <p:sldId id="371" r:id="rId80"/>
    <p:sldId id="374" r:id="rId81"/>
    <p:sldId id="396" r:id="rId82"/>
    <p:sldId id="373" r:id="rId83"/>
    <p:sldId id="372" r:id="rId84"/>
    <p:sldId id="351" r:id="rId85"/>
    <p:sldId id="354" r:id="rId86"/>
    <p:sldId id="355" r:id="rId87"/>
    <p:sldId id="356" r:id="rId88"/>
    <p:sldId id="402" r:id="rId89"/>
    <p:sldId id="403" r:id="rId90"/>
    <p:sldId id="357" r:id="rId91"/>
    <p:sldId id="359" r:id="rId92"/>
    <p:sldId id="364" r:id="rId93"/>
    <p:sldId id="365" r:id="rId94"/>
    <p:sldId id="366" r:id="rId95"/>
    <p:sldId id="367" r:id="rId96"/>
    <p:sldId id="368" r:id="rId97"/>
    <p:sldId id="369" r:id="rId98"/>
    <p:sldId id="363" r:id="rId99"/>
    <p:sldId id="362" r:id="rId100"/>
    <p:sldId id="404" r:id="rId101"/>
    <p:sldId id="370" r:id="rId102"/>
    <p:sldId id="304" r:id="rId103"/>
    <p:sldId id="380" r:id="rId104"/>
    <p:sldId id="375" r:id="rId105"/>
    <p:sldId id="376" r:id="rId106"/>
    <p:sldId id="377" r:id="rId107"/>
    <p:sldId id="394" r:id="rId108"/>
    <p:sldId id="405" r:id="rId109"/>
    <p:sldId id="306" r:id="rId110"/>
    <p:sldId id="305" r:id="rId111"/>
    <p:sldId id="379" r:id="rId112"/>
    <p:sldId id="381" r:id="rId113"/>
    <p:sldId id="382" r:id="rId114"/>
    <p:sldId id="408" r:id="rId115"/>
    <p:sldId id="383" r:id="rId116"/>
    <p:sldId id="384" r:id="rId117"/>
    <p:sldId id="385" r:id="rId118"/>
    <p:sldId id="386" r:id="rId119"/>
    <p:sldId id="387" r:id="rId120"/>
    <p:sldId id="407" r:id="rId121"/>
    <p:sldId id="397" r:id="rId122"/>
    <p:sldId id="399" r:id="rId123"/>
    <p:sldId id="400" r:id="rId124"/>
    <p:sldId id="401" r:id="rId125"/>
    <p:sldId id="388" r:id="rId126"/>
    <p:sldId id="389" r:id="rId127"/>
    <p:sldId id="390" r:id="rId128"/>
    <p:sldId id="391" r:id="rId129"/>
    <p:sldId id="392" r:id="rId130"/>
    <p:sldId id="393" r:id="rId131"/>
    <p:sldId id="266" r:id="rId132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1" autoAdjust="0"/>
    <p:restoredTop sz="92895" autoAdjust="0"/>
  </p:normalViewPr>
  <p:slideViewPr>
    <p:cSldViewPr>
      <p:cViewPr varScale="1">
        <p:scale>
          <a:sx n="76" d="100"/>
          <a:sy n="76" d="100"/>
        </p:scale>
        <p:origin x="84" y="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01FBA18-2FD6-491A-9736-D37EE017AB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8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77DFC29-1C37-40AC-9695-1F9531947C1C}" type="datetimeFigureOut">
              <a:rPr lang="ru-RU"/>
              <a:pPr>
                <a:defRPr/>
              </a:pPr>
              <a:t>26.10.2013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AACF33A-B015-405F-B9EA-21AB9B512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36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C957F3-884A-47C4-856B-529EE3CB3F76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7177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F2A81-7E07-46C2-A622-AD8B68BBA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0CB8C-79BC-40B4-AAEF-47825C830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17BF-E481-4FA2-84DD-CFD834E46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CB247-8C4B-4B48-9033-8AD15CEE0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5749-3F0A-48AC-AB43-67CC669C1E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B7E95-E3B5-46CA-A34B-3FD4476D4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C7BB3-A11D-429F-BF03-5DC6F9DE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8C94F-E49F-4295-BACA-DD98F22CF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AEBC7-3B76-40DD-9ABE-A405228CF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214AE-4E91-4D4A-BDCF-3FB40A99B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D8581-FEC9-4790-9F9F-DAF541BE3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1C35D83-BA6E-4E89-B58D-84A01274A8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osin@hse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6.w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287972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Основные проблемные аспекты методологии научных исследований: как сделать хорошее исследование?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3250"/>
            <a:ext cx="6400800" cy="1752600"/>
          </a:xfrm>
        </p:spPr>
        <p:txBody>
          <a:bodyPr/>
          <a:lstStyle/>
          <a:p>
            <a:pPr eaLnBrk="1" hangingPunct="1"/>
            <a:endParaRPr lang="en-US" altLang="ru-RU" sz="2400" smtClean="0"/>
          </a:p>
          <a:p>
            <a:pPr eaLnBrk="1" hangingPunct="1"/>
            <a:endParaRPr lang="en-US" altLang="ru-RU" sz="2400" smtClean="0"/>
          </a:p>
          <a:p>
            <a:pPr eaLnBrk="1" hangingPunct="1"/>
            <a:endParaRPr lang="en-US" altLang="ru-RU" sz="2400" smtClean="0"/>
          </a:p>
          <a:p>
            <a:pPr eaLnBrk="1" hangingPunct="1"/>
            <a:r>
              <a:rPr lang="ru-RU" altLang="ru-RU" sz="2400" smtClean="0"/>
              <a:t>Евгений Осин, НИУ ВШЭ, 201</a:t>
            </a:r>
            <a:r>
              <a:rPr lang="en-US" altLang="ru-RU" sz="2400" smtClean="0"/>
              <a:t>3</a:t>
            </a:r>
          </a:p>
          <a:p>
            <a:pPr eaLnBrk="1" hangingPunct="1"/>
            <a:r>
              <a:rPr lang="en-US" altLang="ru-RU" sz="2400" smtClean="0">
                <a:hlinkClick r:id="rId3"/>
              </a:rPr>
              <a:t>eosin@hse.ru</a:t>
            </a:r>
            <a:r>
              <a:rPr lang="en-US" altLang="ru-RU" sz="2400" smtClean="0"/>
              <a:t> </a:t>
            </a:r>
            <a:endParaRPr lang="ru-RU" altLang="ru-RU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Зачем нам нужен </a:t>
            </a:r>
            <a:br>
              <a:rPr lang="ru-RU" altLang="ru-RU" sz="4000" smtClean="0"/>
            </a:br>
            <a:r>
              <a:rPr lang="ru-RU" altLang="ru-RU" sz="4000" smtClean="0"/>
              <a:t>теоретический обзор?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89743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Убедиться в том, что наше исследование </a:t>
            </a:r>
            <a:r>
              <a:rPr lang="ru-RU" altLang="ru-RU" sz="2800" b="1" smtClean="0"/>
              <a:t>актуально</a:t>
            </a:r>
            <a:r>
              <a:rPr lang="ru-RU" altLang="ru-RU" sz="2800" smtClean="0"/>
              <a:t> и мы </a:t>
            </a:r>
            <a:r>
              <a:rPr lang="ru-RU" altLang="ru-RU" sz="2800" b="1" smtClean="0"/>
              <a:t>не «изобретаем велосипед»</a:t>
            </a:r>
            <a:r>
              <a:rPr lang="ru-RU" altLang="ru-RU" sz="2800" smtClean="0"/>
              <a:t>.</a:t>
            </a:r>
          </a:p>
          <a:p>
            <a:pPr eaLnBrk="1" hangingPunct="1"/>
            <a:r>
              <a:rPr lang="ru-RU" altLang="ru-RU" sz="2800" smtClean="0"/>
              <a:t>Рассмотреть различные </a:t>
            </a:r>
            <a:r>
              <a:rPr lang="ru-RU" altLang="ru-RU" sz="2800" b="1" smtClean="0"/>
              <a:t>варианты постановки </a:t>
            </a:r>
            <a:r>
              <a:rPr lang="ru-RU" altLang="ru-RU" sz="2800" smtClean="0"/>
              <a:t>интересующей нас </a:t>
            </a:r>
            <a:r>
              <a:rPr lang="ru-RU" altLang="ru-RU" sz="2800" b="1" smtClean="0"/>
              <a:t>проблемы</a:t>
            </a:r>
            <a:r>
              <a:rPr lang="ru-RU" altLang="ru-RU" sz="2800" smtClean="0"/>
              <a:t>.</a:t>
            </a:r>
          </a:p>
          <a:p>
            <a:pPr eaLnBrk="1" hangingPunct="1"/>
            <a:r>
              <a:rPr lang="ru-RU" altLang="ru-RU" sz="2800" smtClean="0"/>
              <a:t>Рассмотреть </a:t>
            </a:r>
            <a:r>
              <a:rPr lang="ru-RU" altLang="ru-RU" sz="2800" b="1" smtClean="0"/>
              <a:t>различные подходы и методы </a:t>
            </a:r>
            <a:r>
              <a:rPr lang="ru-RU" altLang="ru-RU" sz="2800" smtClean="0"/>
              <a:t>изучения интересующей нас проблемы.</a:t>
            </a:r>
          </a:p>
          <a:p>
            <a:pPr eaLnBrk="1" hangingPunct="1"/>
            <a:r>
              <a:rPr lang="ru-RU" altLang="ru-RU" sz="2800" b="1" smtClean="0"/>
              <a:t>Обобщить </a:t>
            </a:r>
            <a:r>
              <a:rPr lang="ru-RU" altLang="ru-RU" sz="2800" smtClean="0"/>
              <a:t>существующие теоретические </a:t>
            </a:r>
            <a:r>
              <a:rPr lang="ru-RU" altLang="ru-RU" sz="2800" b="1" smtClean="0"/>
              <a:t>знания </a:t>
            </a:r>
            <a:r>
              <a:rPr lang="ru-RU" altLang="ru-RU" sz="2800" smtClean="0"/>
              <a:t>и </a:t>
            </a:r>
            <a:r>
              <a:rPr lang="ru-RU" altLang="ru-RU" sz="2800" b="1" smtClean="0"/>
              <a:t>накопленные </a:t>
            </a:r>
            <a:r>
              <a:rPr lang="ru-RU" altLang="ru-RU" sz="2800" smtClean="0"/>
              <a:t>эмпирические </a:t>
            </a:r>
            <a:r>
              <a:rPr lang="ru-RU" altLang="ru-RU" sz="2800" b="1" smtClean="0"/>
              <a:t>данные</a:t>
            </a:r>
            <a:r>
              <a:rPr lang="ru-RU" altLang="ru-RU" sz="2800" smtClean="0"/>
              <a:t>.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Проблема факторного анализа </a:t>
            </a:r>
          </a:p>
        </p:txBody>
      </p:sp>
      <p:sp>
        <p:nvSpPr>
          <p:cNvPr id="10342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699125" cy="514191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altLang="ru-RU" sz="2000" smtClean="0"/>
              <a:t>«Проблема заключается в том, что ФА часто используется в ходе попыток </a:t>
            </a:r>
            <a:r>
              <a:rPr lang="en-US" altLang="ru-RU" sz="2000" smtClean="0"/>
              <a:t>“</a:t>
            </a:r>
            <a:r>
              <a:rPr lang="ru-RU" altLang="ru-RU" sz="2000" smtClean="0"/>
              <a:t>спасти</a:t>
            </a:r>
            <a:r>
              <a:rPr lang="en-US" altLang="ru-RU" sz="2000" smtClean="0"/>
              <a:t>”</a:t>
            </a:r>
            <a:r>
              <a:rPr lang="ru-RU" altLang="ru-RU" sz="2000" smtClean="0"/>
              <a:t> плохо спланированное исследование. В ситуациях, когда иные статистические процедуры не применимы, данные по крайней мере можно подвергнуть факторному анализу. Таким образом, в сознании многих многочисленные варианты ФА ассоциируются с сырыми исследованиями. </a:t>
            </a:r>
          </a:p>
          <a:p>
            <a:pPr marL="0" indent="0" algn="just">
              <a:buFontTx/>
              <a:buNone/>
            </a:pPr>
            <a:r>
              <a:rPr lang="ru-RU" altLang="ru-RU" sz="2000" b="1" smtClean="0"/>
              <a:t>Способность ФА и АГК создавать видимость порядка там, где реально имеет место хаос, вносит свой вклад в их подмоченную репутацию в качестве инструментов научного исследования</a:t>
            </a:r>
            <a:r>
              <a:rPr lang="ru-RU" altLang="ru-RU" sz="2000" smtClean="0"/>
              <a:t>»</a:t>
            </a:r>
          </a:p>
          <a:p>
            <a:pPr marL="0" indent="0" algn="r">
              <a:buFontTx/>
              <a:buNone/>
            </a:pPr>
            <a:r>
              <a:rPr lang="ru-RU" altLang="ru-RU" sz="2000" smtClean="0"/>
              <a:t>(</a:t>
            </a:r>
            <a:r>
              <a:rPr lang="en-US" altLang="ru-RU" sz="2000" smtClean="0"/>
              <a:t>Tabachnik &amp; Fidell, 2007, p. 608-609)</a:t>
            </a:r>
            <a:endParaRPr lang="ru-RU" altLang="ru-RU" sz="2000" smtClean="0"/>
          </a:p>
        </p:txBody>
      </p:sp>
      <p:pic>
        <p:nvPicPr>
          <p:cNvPr id="103428" name="Picture 2" descr="https://blogs.csun.edu/news/wp-content/uploads/2012/05/BT-photo1-4-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628775"/>
            <a:ext cx="23812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TextBox 3"/>
          <p:cNvSpPr txBox="1">
            <a:spLocks noChangeArrowheads="1"/>
          </p:cNvSpPr>
          <p:nvPr/>
        </p:nvSpPr>
        <p:spPr bwMode="auto">
          <a:xfrm>
            <a:off x="6300788" y="4000500"/>
            <a:ext cx="238125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Барбара Табачник</a:t>
            </a:r>
          </a:p>
          <a:p>
            <a:pPr algn="ctr"/>
            <a:endParaRPr lang="ru-RU" altLang="ru-RU"/>
          </a:p>
          <a:p>
            <a:pPr algn="ctr"/>
            <a:r>
              <a:rPr lang="ru-RU" altLang="ru-RU" sz="1200"/>
              <a:t>Бывший профессиональный танцор живота, выдающийся художник и писатель, почётный профессор </a:t>
            </a:r>
            <a:r>
              <a:rPr lang="en-US" altLang="ru-RU" sz="1200"/>
              <a:t>California State University, </a:t>
            </a:r>
            <a:r>
              <a:rPr lang="ru-RU" altLang="ru-RU" sz="1200"/>
              <a:t>автор учебника </a:t>
            </a:r>
            <a:r>
              <a:rPr lang="en-US" altLang="ru-RU" sz="1200"/>
              <a:t>Using Multivariate Statistics </a:t>
            </a:r>
            <a:r>
              <a:rPr lang="ru-RU" altLang="ru-RU" sz="1200"/>
              <a:t>(в соавторстве с Линдой Фиделл</a:t>
            </a:r>
            <a:r>
              <a:rPr lang="en-US" altLang="ru-RU" sz="1200"/>
              <a:t>)</a:t>
            </a:r>
            <a:r>
              <a:rPr lang="ru-RU" altLang="ru-RU" sz="1200"/>
              <a:t>.</a:t>
            </a:r>
          </a:p>
          <a:p>
            <a:pPr algn="ctr"/>
            <a:endParaRPr lang="ru-RU" altLang="ru-RU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Выбор метода</a:t>
            </a:r>
          </a:p>
        </p:txBody>
      </p:sp>
      <p:sp>
        <p:nvSpPr>
          <p:cNvPr id="1044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Чем обоснован именно такой выбор методов?</a:t>
            </a:r>
          </a:p>
          <a:p>
            <a:r>
              <a:rPr lang="ru-RU" altLang="ru-RU" sz="2400" smtClean="0"/>
              <a:t>Соответствуют ли друг другу результаты разных методов?</a:t>
            </a:r>
          </a:p>
          <a:p>
            <a:r>
              <a:rPr lang="ru-RU" altLang="ru-RU" sz="2400" smtClean="0"/>
              <a:t>Как теоретически обоснована выбранная математическая модель? </a:t>
            </a:r>
          </a:p>
          <a:p>
            <a:r>
              <a:rPr lang="ru-RU" altLang="ru-RU" sz="2400" smtClean="0"/>
              <a:t>Соответствуют ли результаты полученным на других выборках?</a:t>
            </a:r>
          </a:p>
          <a:p>
            <a:r>
              <a:rPr lang="ru-RU" altLang="ru-RU" sz="2400" smtClean="0"/>
              <a:t>Каковы возможные источники артефактов, какие шаги предприняты для борьбы с ними, каковы возможные погрешности?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НАПИСАНИЕ ТЕКСТА</a:t>
            </a:r>
            <a:endParaRPr lang="ru-RU"/>
          </a:p>
        </p:txBody>
      </p:sp>
      <p:sp>
        <p:nvSpPr>
          <p:cNvPr id="105475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Виды текстов по содержанию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Эмпирические исследования</a:t>
            </a:r>
          </a:p>
          <a:p>
            <a:pPr lvl="1" eaLnBrk="1" hangingPunct="1"/>
            <a:r>
              <a:rPr lang="ru-RU" altLang="ru-RU" smtClean="0"/>
              <a:t>Количественные</a:t>
            </a:r>
          </a:p>
          <a:p>
            <a:pPr lvl="1" eaLnBrk="1" hangingPunct="1"/>
            <a:r>
              <a:rPr lang="ru-RU" altLang="ru-RU" smtClean="0"/>
              <a:t>Качественные</a:t>
            </a:r>
          </a:p>
          <a:p>
            <a:pPr eaLnBrk="1" hangingPunct="1"/>
            <a:r>
              <a:rPr lang="ru-RU" altLang="ru-RU" smtClean="0"/>
              <a:t>Обзоры литературы</a:t>
            </a:r>
          </a:p>
          <a:p>
            <a:pPr eaLnBrk="1" hangingPunct="1"/>
            <a:r>
              <a:rPr lang="ru-RU" altLang="ru-RU" smtClean="0"/>
              <a:t>Теоретические статьи</a:t>
            </a:r>
          </a:p>
          <a:p>
            <a:pPr eaLnBrk="1" hangingPunct="1"/>
            <a:r>
              <a:rPr lang="ru-RU" altLang="ru-RU" smtClean="0"/>
              <a:t>Методологические статьи</a:t>
            </a:r>
          </a:p>
          <a:p>
            <a:pPr eaLnBrk="1" hangingPunct="1"/>
            <a:r>
              <a:rPr lang="en-US" altLang="ru-RU" smtClean="0"/>
              <a:t>Case study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Структура статьи с эмпирическим исследованием (по </a:t>
            </a:r>
            <a:r>
              <a:rPr lang="en-US" altLang="ru-RU" sz="4000" smtClean="0"/>
              <a:t>APA</a:t>
            </a:r>
            <a:r>
              <a:rPr lang="ru-RU" altLang="ru-RU" sz="4000" smtClean="0"/>
              <a:t>)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12925"/>
            <a:ext cx="8229600" cy="5045075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Название</a:t>
            </a:r>
            <a:r>
              <a:rPr lang="en-US" altLang="ru-RU" sz="2400" smtClean="0"/>
              <a:t> (title)</a:t>
            </a:r>
          </a:p>
          <a:p>
            <a:pPr eaLnBrk="1" hangingPunct="1"/>
            <a:r>
              <a:rPr lang="ru-RU" altLang="ru-RU" sz="2400" smtClean="0"/>
              <a:t>Информация об авторах, аффилиация</a:t>
            </a:r>
          </a:p>
          <a:p>
            <a:pPr eaLnBrk="1" hangingPunct="1"/>
            <a:r>
              <a:rPr lang="ru-RU" altLang="ru-RU" sz="2400" smtClean="0"/>
              <a:t>Аннотация (</a:t>
            </a:r>
            <a:r>
              <a:rPr lang="en-US" altLang="ru-RU" sz="2400" smtClean="0"/>
              <a:t>abstract) 150-250 </a:t>
            </a:r>
            <a:r>
              <a:rPr lang="ru-RU" altLang="ru-RU" sz="2400" smtClean="0"/>
              <a:t>слов</a:t>
            </a:r>
          </a:p>
          <a:p>
            <a:pPr eaLnBrk="1" hangingPunct="1"/>
            <a:r>
              <a:rPr lang="ru-RU" altLang="ru-RU" sz="2400" smtClean="0"/>
              <a:t>Введение (</a:t>
            </a:r>
            <a:r>
              <a:rPr lang="en-US" altLang="ru-RU" sz="2400" smtClean="0"/>
              <a:t>introduction)</a:t>
            </a:r>
          </a:p>
          <a:p>
            <a:pPr eaLnBrk="1" hangingPunct="1"/>
            <a:r>
              <a:rPr lang="ru-RU" altLang="ru-RU" sz="2400" smtClean="0"/>
              <a:t>Методы (</a:t>
            </a:r>
            <a:r>
              <a:rPr lang="en-US" altLang="ru-RU" sz="2400" smtClean="0"/>
              <a:t>methods)</a:t>
            </a:r>
          </a:p>
          <a:p>
            <a:pPr lvl="1" eaLnBrk="1" hangingPunct="1"/>
            <a:r>
              <a:rPr lang="en-US" altLang="ru-RU" sz="2400" smtClean="0"/>
              <a:t>Aim, Design, Instruments, Procedure, Sample</a:t>
            </a:r>
          </a:p>
          <a:p>
            <a:pPr eaLnBrk="1" hangingPunct="1"/>
            <a:r>
              <a:rPr lang="ru-RU" altLang="ru-RU" sz="2400" smtClean="0"/>
              <a:t>Результаты (</a:t>
            </a:r>
            <a:r>
              <a:rPr lang="en-US" altLang="ru-RU" sz="2400" smtClean="0"/>
              <a:t>results)</a:t>
            </a:r>
          </a:p>
          <a:p>
            <a:pPr eaLnBrk="1" hangingPunct="1"/>
            <a:r>
              <a:rPr lang="ru-RU" altLang="ru-RU" sz="2400" smtClean="0"/>
              <a:t>Обсуждение (</a:t>
            </a:r>
            <a:r>
              <a:rPr lang="en-US" altLang="ru-RU" sz="2400" smtClean="0"/>
              <a:t>discussion)</a:t>
            </a:r>
          </a:p>
          <a:p>
            <a:pPr eaLnBrk="1" hangingPunct="1"/>
            <a:r>
              <a:rPr lang="ru-RU" altLang="ru-RU" sz="2400" smtClean="0"/>
              <a:t>Литература (</a:t>
            </a:r>
            <a:r>
              <a:rPr lang="en-US" altLang="ru-RU" sz="2400" smtClean="0"/>
              <a:t>references)</a:t>
            </a:r>
          </a:p>
          <a:p>
            <a:pPr eaLnBrk="1" hangingPunct="1"/>
            <a:r>
              <a:rPr lang="ru-RU" altLang="ru-RU" sz="2400" smtClean="0"/>
              <a:t>Приложения (</a:t>
            </a:r>
            <a:r>
              <a:rPr lang="en-US" altLang="ru-RU" sz="2400" smtClean="0"/>
              <a:t>appendices)</a:t>
            </a:r>
          </a:p>
          <a:p>
            <a:pPr lvl="1" eaLnBrk="1" hangingPunct="1"/>
            <a:endParaRPr lang="ru-RU" altLang="ru-RU" sz="2400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Представление эмпирических данных по стандартам </a:t>
            </a:r>
            <a:r>
              <a:rPr lang="en-US" altLang="ru-RU" smtClean="0"/>
              <a:t>APA</a:t>
            </a:r>
            <a:endParaRPr lang="ru-RU" altLang="ru-RU" smtClean="0"/>
          </a:p>
        </p:txBody>
      </p:sp>
      <p:sp>
        <p:nvSpPr>
          <p:cNvPr id="108547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r>
              <a:rPr lang="en-US" altLang="ru-RU" sz="2400" smtClean="0"/>
              <a:t>C</a:t>
            </a:r>
            <a:r>
              <a:rPr lang="ru-RU" altLang="ru-RU" sz="2400" smtClean="0"/>
              <a:t>тандартный вид таблиц данных для наиболее популярных матметодов = легко разобраться.</a:t>
            </a:r>
            <a:endParaRPr lang="en-US" altLang="ru-RU" sz="2400" smtClean="0"/>
          </a:p>
          <a:p>
            <a:r>
              <a:rPr lang="ru-RU" altLang="ru-RU" sz="2400" smtClean="0"/>
              <a:t>Давать не только результат проверки значимости, но и точную информацию о размере эффекта (для мета-анализа):</a:t>
            </a:r>
          </a:p>
          <a:p>
            <a:pPr lvl="1"/>
            <a:r>
              <a:rPr lang="ru-RU" altLang="ru-RU" sz="2000" smtClean="0"/>
              <a:t>например, для корреляции </a:t>
            </a:r>
            <a:r>
              <a:rPr lang="en-US" altLang="ru-RU" sz="2000" smtClean="0"/>
              <a:t>Z = r * </a:t>
            </a:r>
            <a:r>
              <a:rPr lang="ru-RU" altLang="ru-RU" sz="2000" smtClean="0"/>
              <a:t>корень(</a:t>
            </a:r>
            <a:r>
              <a:rPr lang="en-US" altLang="ru-RU" sz="2000" smtClean="0"/>
              <a:t>N), </a:t>
            </a:r>
            <a:r>
              <a:rPr lang="ru-RU" altLang="ru-RU" sz="2000" smtClean="0"/>
              <a:t>где </a:t>
            </a:r>
            <a:r>
              <a:rPr lang="en-US" altLang="ru-RU" sz="2000" smtClean="0"/>
              <a:t>Z – </a:t>
            </a:r>
            <a:r>
              <a:rPr lang="ru-RU" altLang="ru-RU" sz="2000" smtClean="0"/>
              <a:t>значение нормального распределения, соответствующее уровню значимости, </a:t>
            </a:r>
            <a:r>
              <a:rPr lang="en-US" altLang="ru-RU" sz="2000" smtClean="0"/>
              <a:t>N – </a:t>
            </a:r>
            <a:r>
              <a:rPr lang="ru-RU" altLang="ru-RU" sz="2000" smtClean="0"/>
              <a:t>количество наблюдений в выборке; соответственно, в публикации должны быть представлены как минимум 2 из 3 членов уравнения, чтобы при мета-анализе можно было рассчитать недостающий.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Советы по представлению данных эмпирического исследования</a:t>
            </a:r>
          </a:p>
        </p:txBody>
      </p:sp>
      <p:sp>
        <p:nvSpPr>
          <p:cNvPr id="109571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5229225"/>
          </a:xfrm>
        </p:spPr>
        <p:txBody>
          <a:bodyPr/>
          <a:lstStyle/>
          <a:p>
            <a:r>
              <a:rPr lang="ru-RU" altLang="ru-RU" sz="2400" smtClean="0"/>
              <a:t>Давать в тексте полную информацию обо всех действиях по сбору и обработке данных, чтобы процедуру можно было повторить</a:t>
            </a:r>
          </a:p>
          <a:p>
            <a:r>
              <a:rPr lang="ru-RU" altLang="ru-RU" sz="2400" smtClean="0"/>
              <a:t>Давать в тексте полную информацию о результатах: уровень значимости </a:t>
            </a:r>
            <a:r>
              <a:rPr lang="ru-RU" altLang="ru-RU" sz="2400" b="1" smtClean="0"/>
              <a:t>и</a:t>
            </a:r>
            <a:r>
              <a:rPr lang="ru-RU" altLang="ru-RU" sz="2400" smtClean="0"/>
              <a:t> размер эффекта</a:t>
            </a:r>
          </a:p>
          <a:p>
            <a:r>
              <a:rPr lang="ru-RU" altLang="ru-RU" sz="2400" smtClean="0"/>
              <a:t>Представлять количественные данные в общепринятой форме (таблицы по стандартам </a:t>
            </a:r>
            <a:r>
              <a:rPr lang="en-US" altLang="ru-RU" sz="2400" smtClean="0"/>
              <a:t>APA)</a:t>
            </a:r>
          </a:p>
          <a:p>
            <a:r>
              <a:rPr lang="ru-RU" altLang="ru-RU" sz="2400" smtClean="0"/>
              <a:t>Не перегружать текст результатами: лучше выбрать самое важное и представить это как следует</a:t>
            </a:r>
          </a:p>
          <a:p>
            <a:r>
              <a:rPr lang="ru-RU" altLang="ru-RU" sz="2400" smtClean="0"/>
              <a:t>Можно разбить большое исследование на несколько публикаций, но нужно чётко указать, как они соотносятся друг с другом (не должны повторять)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Этические стандарты</a:t>
            </a:r>
          </a:p>
        </p:txBody>
      </p:sp>
      <p:sp>
        <p:nvSpPr>
          <p:cNvPr id="110595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ru-RU" altLang="ru-RU" sz="2400" smtClean="0"/>
              <a:t>Использованы ли процедуры защиты прав респондентов? Рекомендуется:</a:t>
            </a:r>
          </a:p>
          <a:p>
            <a:pPr lvl="1"/>
            <a:r>
              <a:rPr lang="ru-RU" altLang="ru-RU" sz="2000" smtClean="0"/>
              <a:t>право на добровольное участие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/>
              <a:t>информированное согласие</a:t>
            </a:r>
            <a:r>
              <a:rPr lang="en-US" altLang="ru-RU" sz="2000" smtClean="0"/>
              <a:t>;</a:t>
            </a:r>
          </a:p>
          <a:p>
            <a:pPr lvl="1"/>
            <a:r>
              <a:rPr lang="ru-RU" altLang="ru-RU" sz="2000" smtClean="0"/>
              <a:t>право на информацию, благополучие </a:t>
            </a:r>
            <a:r>
              <a:rPr lang="en-US" altLang="ru-RU" sz="2000" smtClean="0">
                <a:sym typeface="Wingdings" pitchFamily="2" charset="2"/>
              </a:rPr>
              <a:t></a:t>
            </a:r>
            <a:r>
              <a:rPr lang="ru-RU" altLang="ru-RU" sz="2000" smtClean="0"/>
              <a:t> дебрифинг;</a:t>
            </a:r>
          </a:p>
          <a:p>
            <a:pPr lvl="1"/>
            <a:r>
              <a:rPr lang="ru-RU" altLang="ru-RU" sz="2000" smtClean="0"/>
              <a:t>право частной жизни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>
                <a:sym typeface="Wingdings" pitchFamily="2" charset="2"/>
              </a:rPr>
              <a:t>конфиденциальность, защита личных данных.</a:t>
            </a:r>
            <a:endParaRPr lang="ru-RU" altLang="ru-RU" sz="2000" smtClean="0"/>
          </a:p>
          <a:p>
            <a:r>
              <a:rPr lang="ru-RU" altLang="ru-RU" sz="2400" smtClean="0"/>
              <a:t>Нет ли нарушений научной этики? Необходимо:</a:t>
            </a:r>
          </a:p>
          <a:p>
            <a:pPr lvl="1"/>
            <a:r>
              <a:rPr lang="ru-RU" altLang="ru-RU" sz="2000" smtClean="0"/>
              <a:t>убедиться, что не допущен плагиат;</a:t>
            </a:r>
          </a:p>
          <a:p>
            <a:pPr lvl="1"/>
            <a:r>
              <a:rPr lang="ru-RU" altLang="ru-RU" sz="2000" smtClean="0"/>
              <a:t>верное указание авторства, аффилиаций.</a:t>
            </a:r>
          </a:p>
          <a:p>
            <a:r>
              <a:rPr lang="ru-RU" altLang="ru-RU" sz="2400" smtClean="0"/>
              <a:t>Нет ли нарушений авторских прав? Необходимо:</a:t>
            </a:r>
          </a:p>
          <a:p>
            <a:pPr lvl="1"/>
            <a:r>
              <a:rPr lang="ru-RU" altLang="ru-RU" sz="2000" smtClean="0"/>
              <a:t>убедиться, что есть разрешение на использование чужих инструментов, примеров и пр.</a:t>
            </a:r>
          </a:p>
          <a:p>
            <a:r>
              <a:rPr lang="ru-RU" altLang="ru-RU" sz="2400" smtClean="0"/>
              <a:t>Нужно</a:t>
            </a:r>
            <a:r>
              <a:rPr lang="en-US" altLang="ru-RU" sz="2400" smtClean="0"/>
              <a:t>/</a:t>
            </a:r>
            <a:r>
              <a:rPr lang="ru-RU" altLang="ru-RU" sz="2400" smtClean="0"/>
              <a:t>есть ли одобрение этической комиссии (</a:t>
            </a:r>
            <a:r>
              <a:rPr lang="en-US" altLang="ru-RU" sz="2400" smtClean="0"/>
              <a:t>IRB)</a:t>
            </a:r>
            <a:r>
              <a:rPr lang="ru-RU" altLang="ru-RU" sz="2400" smtClean="0"/>
              <a:t>?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Только один вопрос</a:t>
            </a:r>
          </a:p>
        </p:txBody>
      </p:sp>
      <p:sp>
        <p:nvSpPr>
          <p:cNvPr id="1116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Выглядит ли моя статья (по структуре, оформлению) так же, как действительно хорошие статьи в действительно хороших журналах?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ГДЕ ПУБЛИКОВАТЬ?</a:t>
            </a:r>
            <a:endParaRPr lang="ru-RU"/>
          </a:p>
        </p:txBody>
      </p:sp>
      <p:sp>
        <p:nvSpPr>
          <p:cNvPr id="11264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Виды теоретических обзоров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435975" cy="4897437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Теоретический обзор как </a:t>
            </a:r>
            <a:r>
              <a:rPr lang="ru-RU" altLang="ru-RU" sz="2400" b="1" smtClean="0"/>
              <a:t>необходимая основа любого эмпирического </a:t>
            </a:r>
            <a:r>
              <a:rPr lang="ru-RU" altLang="ru-RU" sz="2400" smtClean="0"/>
              <a:t>исследования:</a:t>
            </a:r>
          </a:p>
          <a:p>
            <a:pPr lvl="1" eaLnBrk="1" hangingPunct="1"/>
            <a:r>
              <a:rPr lang="ru-RU" altLang="ru-RU" sz="2000" smtClean="0"/>
              <a:t>из него вытекает, зачем Вы проводите своё исследование и почему делаете это именно так;</a:t>
            </a:r>
          </a:p>
          <a:p>
            <a:pPr eaLnBrk="1" hangingPunct="1"/>
            <a:r>
              <a:rPr lang="ru-RU" altLang="ru-RU" sz="2400" smtClean="0"/>
              <a:t>Теоретический обзор как </a:t>
            </a:r>
            <a:r>
              <a:rPr lang="ru-RU" altLang="ru-RU" sz="2400" b="1" smtClean="0"/>
              <a:t>особый вид аналитической работы</a:t>
            </a:r>
            <a:r>
              <a:rPr lang="ru-RU" altLang="ru-RU" sz="2400" smtClean="0"/>
              <a:t>: </a:t>
            </a:r>
          </a:p>
          <a:p>
            <a:pPr lvl="1" eaLnBrk="1" hangingPunct="1"/>
            <a:r>
              <a:rPr lang="ru-RU" altLang="ru-RU" sz="2000" b="1" smtClean="0"/>
              <a:t>прояснение</a:t>
            </a:r>
            <a:r>
              <a:rPr lang="ru-RU" altLang="ru-RU" sz="2000" smtClean="0"/>
              <a:t> того, как ставится та или иная проблема в науке;</a:t>
            </a:r>
          </a:p>
          <a:p>
            <a:pPr lvl="1" eaLnBrk="1" hangingPunct="1"/>
            <a:r>
              <a:rPr lang="ru-RU" altLang="ru-RU" sz="2000" b="1" smtClean="0"/>
              <a:t>обобщение</a:t>
            </a:r>
            <a:r>
              <a:rPr lang="ru-RU" altLang="ru-RU" sz="2000" smtClean="0"/>
              <a:t> предыдущих исследований в форме «дайджеста» для читателей;</a:t>
            </a:r>
          </a:p>
          <a:p>
            <a:pPr lvl="1" eaLnBrk="1" hangingPunct="1"/>
            <a:r>
              <a:rPr lang="ru-RU" altLang="ru-RU" sz="2000" b="1" smtClean="0"/>
              <a:t>выявление</a:t>
            </a:r>
            <a:r>
              <a:rPr lang="ru-RU" altLang="ru-RU" sz="2000" smtClean="0"/>
              <a:t> связей, противоречий, «белых пятен» и несоответствий в имеющейся литературе;</a:t>
            </a:r>
          </a:p>
          <a:p>
            <a:pPr lvl="1" eaLnBrk="1" hangingPunct="1"/>
            <a:r>
              <a:rPr lang="ru-RU" altLang="ru-RU" sz="2000" smtClean="0"/>
              <a:t>наметить </a:t>
            </a:r>
            <a:r>
              <a:rPr lang="ru-RU" altLang="ru-RU" sz="2000" b="1" smtClean="0"/>
              <a:t>следующие шаги </a:t>
            </a:r>
            <a:r>
              <a:rPr lang="ru-RU" altLang="ru-RU" sz="2000" smtClean="0"/>
              <a:t>в решении проблемы </a:t>
            </a:r>
            <a:br>
              <a:rPr lang="ru-RU" altLang="ru-RU" sz="2000" smtClean="0"/>
            </a:br>
            <a:r>
              <a:rPr lang="ru-RU" altLang="ru-RU" sz="2000" smtClean="0"/>
              <a:t>(</a:t>
            </a:r>
            <a:r>
              <a:rPr lang="en-US" altLang="ru-RU" sz="2000" smtClean="0"/>
              <a:t>Eisenberg, 2000).</a:t>
            </a:r>
            <a:endParaRPr lang="ru-RU" altLang="ru-RU" sz="2000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Куда податься?</a:t>
            </a:r>
          </a:p>
        </p:txBody>
      </p:sp>
      <p:pic>
        <p:nvPicPr>
          <p:cNvPr id="113667" name="Picture 2" descr="https://encrypted-tbn2.gstatic.com/images?q=tbn:ANd9GcQtodPATCdQUyfgSHEyI4Wtp9Dki3oCfMKHITJJcivjLXKmsOvr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3462338"/>
            <a:ext cx="252095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78668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altLang="ru-RU" kern="0" smtClean="0"/>
              <a:t>Статьи в рецензируемых журналах</a:t>
            </a:r>
          </a:p>
          <a:p>
            <a:pPr eaLnBrk="1" hangingPunct="1">
              <a:defRPr/>
            </a:pPr>
            <a:r>
              <a:rPr lang="ru-RU" altLang="ru-RU" kern="0" smtClean="0"/>
              <a:t>Статьи в нерецензируемых журналах, </a:t>
            </a:r>
            <a:br>
              <a:rPr lang="ru-RU" altLang="ru-RU" kern="0" smtClean="0"/>
            </a:br>
            <a:r>
              <a:rPr lang="ru-RU" altLang="ru-RU" kern="0" smtClean="0"/>
              <a:t>в сборниках статей</a:t>
            </a:r>
          </a:p>
          <a:p>
            <a:pPr eaLnBrk="1" hangingPunct="1">
              <a:defRPr/>
            </a:pPr>
            <a:r>
              <a:rPr lang="ru-RU" altLang="ru-RU" kern="0" smtClean="0"/>
              <a:t>Авторские монографии</a:t>
            </a:r>
          </a:p>
          <a:p>
            <a:pPr eaLnBrk="1" hangingPunct="1">
              <a:defRPr/>
            </a:pPr>
            <a:r>
              <a:rPr lang="ru-RU" altLang="ru-RU" kern="0" smtClean="0"/>
              <a:t>Тезисы в сборниках тезисов</a:t>
            </a:r>
          </a:p>
          <a:p>
            <a:pPr eaLnBrk="1" hangingPunct="1">
              <a:defRPr/>
            </a:pPr>
            <a:r>
              <a:rPr lang="ru-RU" altLang="ru-RU" kern="0" smtClean="0"/>
              <a:t>Отчёты о научно-</a:t>
            </a:r>
            <a:r>
              <a:rPr lang="en-US" altLang="ru-RU" kern="0" smtClean="0"/>
              <a:t/>
            </a:r>
            <a:br>
              <a:rPr lang="en-US" altLang="ru-RU" kern="0" smtClean="0"/>
            </a:br>
            <a:r>
              <a:rPr lang="ru-RU" altLang="ru-RU" kern="0" smtClean="0"/>
              <a:t>исследовательской работе</a:t>
            </a:r>
            <a:endParaRPr lang="ru-RU" altLang="ru-RU" b="1" kern="0" smtClean="0"/>
          </a:p>
          <a:p>
            <a:pPr eaLnBrk="1" hangingPunct="1">
              <a:defRPr/>
            </a:pPr>
            <a:r>
              <a:rPr lang="ru-RU" altLang="ru-RU" kern="0" smtClean="0"/>
              <a:t>Препринты, </a:t>
            </a:r>
            <a:r>
              <a:rPr lang="en-US" altLang="ru-RU" kern="0" smtClean="0"/>
              <a:t/>
            </a:r>
            <a:br>
              <a:rPr lang="en-US" altLang="ru-RU" kern="0" smtClean="0"/>
            </a:br>
            <a:r>
              <a:rPr lang="ru-RU" altLang="ru-RU" kern="0" smtClean="0"/>
              <a:t>неопубликованные рукописи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Качество публикаций</a:t>
            </a:r>
          </a:p>
        </p:txBody>
      </p:sp>
      <p:sp>
        <p:nvSpPr>
          <p:cNvPr id="11469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ru-RU" altLang="ru-RU" sz="2800" smtClean="0"/>
              <a:t>Определяется не статусом и авторитетом автора, а качеством экспертизы (рецензирования) материала:</a:t>
            </a:r>
          </a:p>
          <a:p>
            <a:pPr lvl="1"/>
            <a:r>
              <a:rPr lang="ru-RU" altLang="ru-RU" sz="2400" smtClean="0"/>
              <a:t>статью в рецензируемом журнале или диссертацию оценивают как минимум 3 человека (автор + 2 и более рецензента);</a:t>
            </a:r>
          </a:p>
          <a:p>
            <a:pPr lvl="1"/>
            <a:r>
              <a:rPr lang="ru-RU" altLang="ru-RU" sz="2400" smtClean="0"/>
              <a:t>статью в нерецензируемом журнале оценивает 1 человек (редактор);</a:t>
            </a:r>
          </a:p>
          <a:p>
            <a:pPr lvl="1"/>
            <a:r>
              <a:rPr lang="ru-RU" altLang="ru-RU" sz="2400" smtClean="0"/>
              <a:t>научную монографию в хорошем издательстве оценивают несколько человек (рецензенты), в плохом – никто;</a:t>
            </a:r>
          </a:p>
          <a:p>
            <a:pPr lvl="1"/>
            <a:r>
              <a:rPr lang="ru-RU" altLang="ru-RU" sz="2400" smtClean="0"/>
              <a:t>учебник – как повезёт.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Рецензирование</a:t>
            </a:r>
          </a:p>
        </p:txBody>
      </p:sp>
      <p:sp>
        <p:nvSpPr>
          <p:cNvPr id="1157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Западные журналы </a:t>
            </a:r>
            <a:r>
              <a:rPr lang="en-US" altLang="ru-RU" smtClean="0"/>
              <a:t>peer-review: </a:t>
            </a:r>
            <a:r>
              <a:rPr lang="ru-RU" altLang="ru-RU" smtClean="0"/>
              <a:t>2</a:t>
            </a:r>
            <a:r>
              <a:rPr lang="en-US" altLang="ru-RU" smtClean="0"/>
              <a:t>-4</a:t>
            </a:r>
            <a:r>
              <a:rPr lang="ru-RU" altLang="ru-RU" smtClean="0"/>
              <a:t> рецензента + редактор. От 2 недель до 3 месяцев, 1-3 варианта.</a:t>
            </a:r>
            <a:endParaRPr lang="en-US" altLang="ru-RU" smtClean="0"/>
          </a:p>
          <a:p>
            <a:r>
              <a:rPr lang="ru-RU" altLang="ru-RU" smtClean="0"/>
              <a:t>Российские журналы ВАК: чаще всего 1 рецензент + редактор</a:t>
            </a:r>
            <a:r>
              <a:rPr lang="en-US" altLang="ru-RU" smtClean="0"/>
              <a:t> </a:t>
            </a:r>
            <a:r>
              <a:rPr lang="ru-RU" altLang="ru-RU" smtClean="0"/>
              <a:t>(или даже только редактор). Около 3 месяцев, чаще всего 1 итерация.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Оценка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mtClean="0"/>
              <a:t>Accept</a:t>
            </a:r>
          </a:p>
          <a:p>
            <a:pPr>
              <a:defRPr/>
            </a:pPr>
            <a:r>
              <a:rPr lang="en-US" smtClean="0"/>
              <a:t>Accept with Minor Revisions</a:t>
            </a:r>
          </a:p>
          <a:p>
            <a:pPr>
              <a:defRPr/>
            </a:pPr>
            <a:r>
              <a:rPr lang="en-US" smtClean="0"/>
              <a:t>R &amp; R (Revise and Resubmit)</a:t>
            </a:r>
            <a:r>
              <a:rPr lang="ru-RU" smtClean="0"/>
              <a:t> </a:t>
            </a:r>
          </a:p>
          <a:p>
            <a:pPr>
              <a:defRPr/>
            </a:pPr>
            <a:r>
              <a:rPr lang="en-US" smtClean="0"/>
              <a:t>Major Revision</a:t>
            </a:r>
          </a:p>
          <a:p>
            <a:pPr>
              <a:defRPr/>
            </a:pPr>
            <a:r>
              <a:rPr lang="en-US" smtClean="0"/>
              <a:t>Reject</a:t>
            </a:r>
          </a:p>
          <a:p>
            <a:pPr>
              <a:defRPr/>
            </a:pPr>
            <a:endParaRPr lang="en-US"/>
          </a:p>
          <a:p>
            <a:pPr marL="0" indent="0">
              <a:buFontTx/>
              <a:buNone/>
              <a:defRPr/>
            </a:pPr>
            <a:r>
              <a:rPr lang="ru-RU" smtClean="0"/>
              <a:t>Если 2 рецензента не согласны, 3-ю рецензию даёт редактор.</a:t>
            </a:r>
          </a:p>
          <a:p>
            <a:pPr marL="0" indent="0">
              <a:buFontTx/>
              <a:buNone/>
              <a:defRPr/>
            </a:pPr>
            <a:r>
              <a:rPr lang="ru-RU" smtClean="0"/>
              <a:t>Редактор может также сразу отвергнуть статью без рецензирования.</a:t>
            </a:r>
            <a:endParaRPr lang="ru-RU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ъект 2"/>
          <p:cNvSpPr>
            <a:spLocks noGrp="1"/>
          </p:cNvSpPr>
          <p:nvPr>
            <p:ph idx="1"/>
          </p:nvPr>
        </p:nvSpPr>
        <p:spPr>
          <a:xfrm>
            <a:off x="457200" y="4076700"/>
            <a:ext cx="8229600" cy="2520950"/>
          </a:xfrm>
        </p:spPr>
        <p:txBody>
          <a:bodyPr/>
          <a:lstStyle/>
          <a:p>
            <a:r>
              <a:rPr lang="en-US" altLang="ru-RU" sz="2400" smtClean="0"/>
              <a:t>Reject – </a:t>
            </a:r>
            <a:r>
              <a:rPr lang="ru-RU" altLang="ru-RU" sz="2400" smtClean="0"/>
              <a:t>не приговор статье, а всего лишь пессимистическое </a:t>
            </a:r>
            <a:r>
              <a:rPr lang="ru-RU" altLang="ru-RU" sz="2400" b="1" smtClean="0"/>
              <a:t>мнение </a:t>
            </a:r>
            <a:r>
              <a:rPr lang="ru-RU" altLang="ru-RU" sz="2400" smtClean="0"/>
              <a:t>редактора относительно </a:t>
            </a:r>
            <a:r>
              <a:rPr lang="ru-RU" altLang="ru-RU" sz="2400" b="1" smtClean="0"/>
              <a:t>возможности</a:t>
            </a:r>
            <a:r>
              <a:rPr lang="ru-RU" altLang="ru-RU" sz="2400" smtClean="0"/>
              <a:t> и </a:t>
            </a:r>
            <a:r>
              <a:rPr lang="ru-RU" altLang="ru-RU" sz="2400" b="1" smtClean="0"/>
              <a:t>желания</a:t>
            </a:r>
            <a:r>
              <a:rPr lang="ru-RU" altLang="ru-RU" sz="2400" smtClean="0"/>
              <a:t> автора привести статью в приемлемый </a:t>
            </a:r>
            <a:r>
              <a:rPr lang="ru-RU" altLang="ru-RU" sz="2400" b="1" smtClean="0"/>
              <a:t>для данного журнала </a:t>
            </a:r>
            <a:r>
              <a:rPr lang="ru-RU" altLang="ru-RU" sz="2400" smtClean="0"/>
              <a:t>вид за </a:t>
            </a:r>
            <a:r>
              <a:rPr lang="ru-RU" altLang="ru-RU" sz="2400" b="1" smtClean="0"/>
              <a:t>относительно небольшой </a:t>
            </a:r>
            <a:r>
              <a:rPr lang="ru-RU" altLang="ru-RU" sz="2400" smtClean="0"/>
              <a:t>промежуток времени.</a:t>
            </a:r>
          </a:p>
          <a:p>
            <a:r>
              <a:rPr lang="ru-RU" altLang="ru-RU" sz="2400" smtClean="0"/>
              <a:t>Даже безнадёжно плохую статью часто можно «спасти», вопрос в том, ценой каких усилий.</a:t>
            </a:r>
          </a:p>
        </p:txBody>
      </p:sp>
      <p:pic>
        <p:nvPicPr>
          <p:cNvPr id="117763" name="Picture 2" descr="http://jimmymccarty.com/wp-content/uploads/2012/05/rej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88913"/>
            <a:ext cx="4676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Возражения рецензентов</a:t>
            </a:r>
          </a:p>
        </p:txBody>
      </p:sp>
      <p:sp>
        <p:nvSpPr>
          <p:cNvPr id="1187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Рецензенты и редактор хотят помочь вам улучшить вашу статью.</a:t>
            </a:r>
          </a:p>
          <a:p>
            <a:r>
              <a:rPr lang="ru-RU" altLang="ru-RU" smtClean="0"/>
              <a:t>У них может быть своя, узкая точка зрения на вашу предметную область.</a:t>
            </a:r>
          </a:p>
          <a:p>
            <a:r>
              <a:rPr lang="ru-RU" altLang="ru-RU" smtClean="0"/>
              <a:t>Вы можете внести в статью изменения или мягко поспорить с возражениями по отдельным пунктам, хорошо аргументируя свою позицию ссылками.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Выбор журнала</a:t>
            </a:r>
          </a:p>
        </p:txBody>
      </p:sp>
      <p:sp>
        <p:nvSpPr>
          <p:cNvPr id="11981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altLang="ru-RU" sz="2800" smtClean="0"/>
              <a:t>Поиск подходящих журналов:</a:t>
            </a:r>
          </a:p>
          <a:p>
            <a:pPr lvl="1"/>
            <a:r>
              <a:rPr lang="ru-RU" altLang="ru-RU" smtClean="0"/>
              <a:t>Индексы цитирования: </a:t>
            </a:r>
            <a:r>
              <a:rPr lang="en-US" altLang="ru-RU" smtClean="0"/>
              <a:t>Impact Factors</a:t>
            </a:r>
            <a:r>
              <a:rPr lang="ru-RU" altLang="ru-RU" smtClean="0"/>
              <a:t> по </a:t>
            </a:r>
            <a:r>
              <a:rPr lang="en-US" altLang="ru-RU" smtClean="0"/>
              <a:t>Web of Science / Scopus, </a:t>
            </a:r>
            <a:r>
              <a:rPr lang="ru-RU" altLang="ru-RU" smtClean="0"/>
              <a:t>РИНЦ</a:t>
            </a:r>
            <a:endParaRPr lang="en-US" altLang="ru-RU" smtClean="0"/>
          </a:p>
          <a:p>
            <a:r>
              <a:rPr lang="ru-RU" altLang="ru-RU" sz="2800" smtClean="0"/>
              <a:t>Определить круг возможных журналов, примерно ознакомиться с их стандартами, почитать типичные статьи, оценить свои шансы с учётом их </a:t>
            </a:r>
            <a:r>
              <a:rPr lang="en-US" altLang="ru-RU" sz="2800" smtClean="0"/>
              <a:t>rejection rate</a:t>
            </a:r>
            <a:endParaRPr lang="ru-RU" altLang="ru-RU" sz="2800" smtClean="0"/>
          </a:p>
          <a:p>
            <a:r>
              <a:rPr lang="ru-RU" altLang="ru-RU" sz="2800" smtClean="0"/>
              <a:t>Выбрать  приоритетный журнал, подробно ознакомиться со стандартами оформления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Цитирование</a:t>
            </a:r>
          </a:p>
        </p:txBody>
      </p:sp>
      <p:sp>
        <p:nvSpPr>
          <p:cNvPr id="1208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Чем больше людей прочтут вашу статью, тем больше шансов, что её процитируют.</a:t>
            </a:r>
          </a:p>
          <a:p>
            <a:r>
              <a:rPr lang="ru-RU" altLang="ru-RU" smtClean="0"/>
              <a:t>Для этого она должна быть в достаточно хорошем и достаточно доступном журнале.</a:t>
            </a:r>
          </a:p>
          <a:p>
            <a:r>
              <a:rPr lang="ru-RU" altLang="ru-RU" smtClean="0"/>
              <a:t>Легче всего найти статью в журнале открытого доступа (</a:t>
            </a:r>
            <a:r>
              <a:rPr lang="en-US" altLang="ru-RU" smtClean="0"/>
              <a:t>open-access</a:t>
            </a:r>
            <a:r>
              <a:rPr lang="ru-RU" altLang="ru-RU" smtClean="0"/>
              <a:t>)</a:t>
            </a:r>
            <a:r>
              <a:rPr lang="en-US" altLang="ru-RU" smtClean="0"/>
              <a:t>.</a:t>
            </a:r>
            <a:endParaRPr lang="ru-RU" altLang="ru-RU" smtClean="0"/>
          </a:p>
          <a:p>
            <a:r>
              <a:rPr lang="ru-RU" altLang="ru-RU" smtClean="0"/>
              <a:t>Главы в монографиях цитируются хуже.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Типичные ошибки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800" smtClean="0"/>
              <a:t>Статья подаётся в журнал, для которого она не подходит по тематике или типу исследований (обзоры, эксперименты, серии экспериментов, репликации, корреляционные исследования…)</a:t>
            </a:r>
            <a:endParaRPr lang="ru-RU" sz="2400" smtClean="0"/>
          </a:p>
          <a:p>
            <a:pPr>
              <a:defRPr/>
            </a:pPr>
            <a:r>
              <a:rPr lang="ru-RU" sz="2800" smtClean="0"/>
              <a:t>Статья подаётся в журнал слишком высокого уровня (но часто ничего не теряем, т.к. в таких журналах обычно быстрый отказ).</a:t>
            </a:r>
          </a:p>
          <a:p>
            <a:pPr>
              <a:defRPr/>
            </a:pPr>
            <a:r>
              <a:rPr lang="ru-RU" sz="2800" smtClean="0"/>
              <a:t>Статья не оформлена по стандартам конкретного журнала.</a:t>
            </a:r>
          </a:p>
          <a:p>
            <a:pPr marL="0" indent="0">
              <a:buFontTx/>
              <a:buNone/>
              <a:defRPr/>
            </a:pPr>
            <a:endParaRPr lang="ru-RU" sz="2800" smtClean="0"/>
          </a:p>
          <a:p>
            <a:pPr>
              <a:defRPr/>
            </a:pPr>
            <a:endParaRPr lang="ru-RU" sz="28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Оценка своего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mtClean="0"/>
              <a:t>Публикуются ли исследования с таким планом, выборкой, результатами в журнале такого уровня?</a:t>
            </a:r>
          </a:p>
          <a:p>
            <a:pPr>
              <a:defRPr/>
            </a:pPr>
            <a:r>
              <a:rPr lang="ru-RU" smtClean="0"/>
              <a:t>Убедиться</a:t>
            </a:r>
            <a:r>
              <a:rPr lang="ru-RU"/>
              <a:t>, что ваш математический анализ проведён эффективно и валидно.</a:t>
            </a:r>
          </a:p>
          <a:p>
            <a:pPr>
              <a:defRPr/>
            </a:pPr>
            <a:r>
              <a:rPr lang="ru-RU" smtClean="0"/>
              <a:t>Чётко определить те исследования и результаты, которые вы хотите представить.</a:t>
            </a:r>
          </a:p>
          <a:p>
            <a:pPr>
              <a:defRPr/>
            </a:pPr>
            <a:r>
              <a:rPr lang="ru-RU" smtClean="0"/>
              <a:t>Можно определить общую идею и выстроить статью вокруг неё.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Характеристики хорошего обзора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Широта </a:t>
            </a:r>
            <a:r>
              <a:rPr lang="ru-RU" altLang="ru-RU" smtClean="0"/>
              <a:t>круга источников</a:t>
            </a:r>
          </a:p>
          <a:p>
            <a:pPr eaLnBrk="1" hangingPunct="1"/>
            <a:r>
              <a:rPr lang="ru-RU" altLang="ru-RU" b="1" smtClean="0"/>
              <a:t>Глубина </a:t>
            </a:r>
            <a:r>
              <a:rPr lang="ru-RU" altLang="ru-RU" smtClean="0"/>
              <a:t>анализа источников</a:t>
            </a:r>
          </a:p>
          <a:p>
            <a:pPr eaLnBrk="1" hangingPunct="1"/>
            <a:r>
              <a:rPr lang="ru-RU" altLang="ru-RU" b="1" smtClean="0"/>
              <a:t>Релевантность </a:t>
            </a:r>
            <a:r>
              <a:rPr lang="ru-RU" altLang="ru-RU" smtClean="0"/>
              <a:t>источников</a:t>
            </a:r>
          </a:p>
          <a:p>
            <a:pPr eaLnBrk="1" hangingPunct="1"/>
            <a:r>
              <a:rPr lang="ru-RU" altLang="ru-RU" b="1" smtClean="0"/>
              <a:t>Аккуратность </a:t>
            </a:r>
            <a:r>
              <a:rPr lang="ru-RU" altLang="ru-RU" smtClean="0"/>
              <a:t>в интерпретациях</a:t>
            </a:r>
          </a:p>
          <a:p>
            <a:pPr eaLnBrk="1" hangingPunct="1"/>
            <a:r>
              <a:rPr lang="ru-RU" altLang="ru-RU" b="1" smtClean="0"/>
              <a:t>Критика </a:t>
            </a:r>
            <a:r>
              <a:rPr lang="ru-RU" altLang="ru-RU" smtClean="0"/>
              <a:t>существующих позиций</a:t>
            </a:r>
          </a:p>
          <a:p>
            <a:pPr eaLnBrk="1" hangingPunct="1"/>
            <a:r>
              <a:rPr lang="ru-RU" altLang="ru-RU" smtClean="0"/>
              <a:t>Качественное </a:t>
            </a:r>
            <a:r>
              <a:rPr lang="ru-RU" altLang="ru-RU" b="1" smtClean="0"/>
              <a:t>обобщение</a:t>
            </a:r>
          </a:p>
          <a:p>
            <a:pPr eaLnBrk="1" hangingPunct="1"/>
            <a:r>
              <a:rPr lang="ru-RU" altLang="ru-RU" b="1" smtClean="0"/>
              <a:t>Логичная структура </a:t>
            </a:r>
            <a:r>
              <a:rPr lang="ru-RU" altLang="ru-RU" smtClean="0"/>
              <a:t>(</a:t>
            </a:r>
            <a:r>
              <a:rPr lang="en-US" altLang="ru-RU" smtClean="0"/>
              <a:t>A-&gt;B-&gt;C)</a:t>
            </a:r>
            <a:endParaRPr lang="ru-RU" altLang="ru-RU" smtClean="0"/>
          </a:p>
          <a:p>
            <a:pPr eaLnBrk="1" hangingPunct="1"/>
            <a:r>
              <a:rPr lang="ru-RU" altLang="ru-RU" b="1" smtClean="0"/>
              <a:t>Эффективность</a:t>
            </a:r>
            <a:r>
              <a:rPr lang="ru-RU" altLang="ru-RU" smtClean="0"/>
              <a:t>:</a:t>
            </a:r>
            <a:r>
              <a:rPr lang="ru-RU" altLang="ru-RU" b="1" smtClean="0"/>
              <a:t> </a:t>
            </a:r>
            <a:r>
              <a:rPr lang="ru-RU" altLang="ru-RU" smtClean="0"/>
              <a:t>качество</a:t>
            </a:r>
            <a:r>
              <a:rPr lang="en-US" altLang="ru-RU" smtClean="0"/>
              <a:t>/</a:t>
            </a:r>
            <a:r>
              <a:rPr lang="ru-RU" altLang="ru-RU" smtClean="0"/>
              <a:t>объём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611188" y="2643188"/>
            <a:ext cx="8229600" cy="1930400"/>
          </a:xfrm>
        </p:spPr>
        <p:txBody>
          <a:bodyPr/>
          <a:lstStyle/>
          <a:p>
            <a:pPr algn="r"/>
            <a:r>
              <a:rPr lang="ru-RU" altLang="ru-RU" smtClean="0"/>
              <a:t>Типичные ошибки</a:t>
            </a:r>
            <a:br>
              <a:rPr lang="ru-RU" altLang="ru-RU" smtClean="0"/>
            </a:br>
            <a:r>
              <a:rPr lang="ru-RU" altLang="ru-RU" smtClean="0"/>
              <a:t>авторов</a:t>
            </a:r>
          </a:p>
        </p:txBody>
      </p:sp>
      <p:pic>
        <p:nvPicPr>
          <p:cNvPr id="123907" name="Picture 4" descr="http://www.videopokerballer.com/articles/10-video-poker-mistakes/mistake-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76475"/>
            <a:ext cx="2895600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r"/>
            <a:r>
              <a:rPr lang="ru-RU" altLang="ru-RU" smtClean="0"/>
              <a:t>Типичные ошибки</a:t>
            </a:r>
            <a:br>
              <a:rPr lang="ru-RU" altLang="ru-RU" smtClean="0"/>
            </a:br>
            <a:r>
              <a:rPr lang="ru-RU" altLang="ru-RU" smtClean="0"/>
              <a:t>авторов</a:t>
            </a:r>
          </a:p>
        </p:txBody>
      </p:sp>
      <p:sp>
        <p:nvSpPr>
          <p:cNvPr id="124931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248150"/>
          </a:xfrm>
        </p:spPr>
        <p:txBody>
          <a:bodyPr/>
          <a:lstStyle/>
          <a:p>
            <a:r>
              <a:rPr lang="ru-RU" altLang="ru-RU" sz="2800" smtClean="0"/>
              <a:t>Автор «изобрёл велосипед»: решает проблему 1960-х годов методами 1930-х</a:t>
            </a:r>
          </a:p>
          <a:p>
            <a:r>
              <a:rPr lang="ru-RU" altLang="ru-RU" sz="2800" smtClean="0"/>
              <a:t>Автор не рефлексирует сущностный характер того, что он изучает, или множит сущности</a:t>
            </a:r>
          </a:p>
          <a:p>
            <a:r>
              <a:rPr lang="ru-RU" altLang="ru-RU" sz="2800" smtClean="0"/>
              <a:t>Автор строит теорию, которая становится для него самоцелью</a:t>
            </a:r>
          </a:p>
          <a:p>
            <a:r>
              <a:rPr lang="ru-RU" altLang="ru-RU" sz="2800" smtClean="0"/>
              <a:t>Автор не утруждает себя идентификацией своего места в контексте науки и не задумывается о том, понятен ли его текст</a:t>
            </a:r>
          </a:p>
        </p:txBody>
      </p:sp>
      <p:pic>
        <p:nvPicPr>
          <p:cNvPr id="124932" name="Picture 4" descr="http://www.videopokerballer.com/articles/10-video-poker-mistakes/mistake-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r"/>
            <a:r>
              <a:rPr lang="ru-RU" altLang="ru-RU" smtClean="0"/>
              <a:t>Типичные ошибки</a:t>
            </a:r>
            <a:br>
              <a:rPr lang="ru-RU" altLang="ru-RU" smtClean="0"/>
            </a:br>
            <a:r>
              <a:rPr lang="ru-RU" altLang="ru-RU" smtClean="0"/>
              <a:t>авторов</a:t>
            </a:r>
          </a:p>
        </p:txBody>
      </p:sp>
      <p:sp>
        <p:nvSpPr>
          <p:cNvPr id="125955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248150"/>
          </a:xfrm>
        </p:spPr>
        <p:txBody>
          <a:bodyPr/>
          <a:lstStyle/>
          <a:p>
            <a:r>
              <a:rPr lang="ru-RU" altLang="ru-RU" sz="2800" smtClean="0"/>
              <a:t>Автор не осознаёт ограничения выбранного плана исследования и не думает о других возможностях</a:t>
            </a:r>
          </a:p>
          <a:p>
            <a:r>
              <a:rPr lang="ru-RU" altLang="ru-RU" sz="2800" smtClean="0"/>
              <a:t>Автор не задумывается о качестве  и адаптации измерительных инструментов </a:t>
            </a:r>
          </a:p>
          <a:p>
            <a:r>
              <a:rPr lang="ru-RU" altLang="ru-RU" sz="2800" smtClean="0"/>
              <a:t>Автор не задумывается о необходимости валидизации своих экспертных процедур</a:t>
            </a:r>
          </a:p>
          <a:p>
            <a:r>
              <a:rPr lang="ru-RU" altLang="ru-RU" sz="2800" smtClean="0"/>
              <a:t>Автор использует заведомо неадекватную целям или нерепрезентативную выборку</a:t>
            </a:r>
          </a:p>
          <a:p>
            <a:endParaRPr lang="ru-RU" altLang="ru-RU" sz="2800" smtClean="0"/>
          </a:p>
        </p:txBody>
      </p:sp>
      <p:pic>
        <p:nvPicPr>
          <p:cNvPr id="125956" name="Picture 4" descr="http://www.videopokerballer.com/articles/10-video-poker-mistakes/mistake-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r"/>
            <a:r>
              <a:rPr lang="ru-RU" altLang="ru-RU" smtClean="0"/>
              <a:t>Типичные ошибки</a:t>
            </a:r>
            <a:br>
              <a:rPr lang="ru-RU" altLang="ru-RU" smtClean="0"/>
            </a:br>
            <a:r>
              <a:rPr lang="ru-RU" altLang="ru-RU" smtClean="0"/>
              <a:t>авторов</a:t>
            </a:r>
          </a:p>
        </p:txBody>
      </p:sp>
      <p:sp>
        <p:nvSpPr>
          <p:cNvPr id="126979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248150"/>
          </a:xfrm>
        </p:spPr>
        <p:txBody>
          <a:bodyPr/>
          <a:lstStyle/>
          <a:p>
            <a:r>
              <a:rPr lang="ru-RU" altLang="ru-RU" sz="2800" smtClean="0"/>
              <a:t>Автор не описывает процедуру сбора данных</a:t>
            </a:r>
          </a:p>
          <a:p>
            <a:r>
              <a:rPr lang="ru-RU" altLang="ru-RU" sz="2800" smtClean="0"/>
              <a:t>Автор недостаточно полно описывает данные и</a:t>
            </a:r>
            <a:r>
              <a:rPr lang="en-US" altLang="ru-RU" sz="2800" smtClean="0"/>
              <a:t>/</a:t>
            </a:r>
            <a:r>
              <a:rPr lang="ru-RU" altLang="ru-RU" sz="2800" smtClean="0"/>
              <a:t>или свои шаги по их анализу</a:t>
            </a:r>
          </a:p>
          <a:p>
            <a:r>
              <a:rPr lang="ru-RU" altLang="ru-RU" sz="2800" smtClean="0"/>
              <a:t>Автор ненавидит статистику и использует одни лишь корреляции или вообще ничего</a:t>
            </a:r>
          </a:p>
          <a:p>
            <a:r>
              <a:rPr lang="ru-RU" altLang="ru-RU" sz="2800" smtClean="0"/>
              <a:t>Автор не задумывается о статистической мощности своего анализа</a:t>
            </a:r>
          </a:p>
          <a:p>
            <a:r>
              <a:rPr lang="ru-RU" altLang="ru-RU" sz="2800" smtClean="0"/>
              <a:t>Автор забывает об условиях применимости матметодов</a:t>
            </a:r>
          </a:p>
        </p:txBody>
      </p:sp>
      <p:pic>
        <p:nvPicPr>
          <p:cNvPr id="126980" name="Picture 4" descr="http://www.videopokerballer.com/articles/10-video-poker-mistakes/mistake-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400"/>
          </a:xfrm>
        </p:spPr>
        <p:txBody>
          <a:bodyPr/>
          <a:lstStyle/>
          <a:p>
            <a:pPr algn="r"/>
            <a:r>
              <a:rPr lang="ru-RU" altLang="ru-RU" smtClean="0"/>
              <a:t>Типичные ошибки</a:t>
            </a:r>
            <a:br>
              <a:rPr lang="ru-RU" altLang="ru-RU" smtClean="0"/>
            </a:br>
            <a:r>
              <a:rPr lang="ru-RU" altLang="ru-RU" smtClean="0"/>
              <a:t>авторов</a:t>
            </a:r>
          </a:p>
        </p:txBody>
      </p:sp>
      <p:sp>
        <p:nvSpPr>
          <p:cNvPr id="128003" name="Объект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248150"/>
          </a:xfrm>
        </p:spPr>
        <p:txBody>
          <a:bodyPr/>
          <a:lstStyle/>
          <a:p>
            <a:r>
              <a:rPr lang="ru-RU" altLang="ru-RU" sz="2800" smtClean="0"/>
              <a:t>Автор думает, что хорошая статистика  гарантирует достоверные выводы</a:t>
            </a:r>
          </a:p>
          <a:p>
            <a:r>
              <a:rPr lang="ru-RU" altLang="ru-RU" sz="2800" smtClean="0"/>
              <a:t>Автор не осознаёт или умышленно не обсуждает ограничений своего исследования</a:t>
            </a:r>
          </a:p>
          <a:p>
            <a:r>
              <a:rPr lang="ru-RU" altLang="ru-RU" sz="2800" smtClean="0"/>
              <a:t>Автор не стремится получить обратную связь о своих результатах от коллег до публикации</a:t>
            </a:r>
          </a:p>
        </p:txBody>
      </p:sp>
      <p:pic>
        <p:nvPicPr>
          <p:cNvPr id="128004" name="Picture 4" descr="http://www.videopokerballer.com/articles/10-video-poker-mistakes/mistake-carto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Sternberg: </a:t>
            </a:r>
            <a:r>
              <a:rPr lang="ru-RU" smtClean="0"/>
              <a:t>Критерии качества теорий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mtClean="0"/>
              <a:t>Clarity and Detail</a:t>
            </a:r>
          </a:p>
          <a:p>
            <a:pPr>
              <a:defRPr/>
            </a:pPr>
            <a:r>
              <a:rPr lang="en-US" smtClean="0"/>
              <a:t>Original Substantive Contribution (8 </a:t>
            </a:r>
            <a:r>
              <a:rPr lang="ru-RU" smtClean="0"/>
              <a:t>видов)</a:t>
            </a:r>
          </a:p>
          <a:p>
            <a:pPr>
              <a:defRPr/>
            </a:pPr>
            <a:r>
              <a:rPr lang="en-US" smtClean="0"/>
              <a:t>Relation to Past Work</a:t>
            </a:r>
          </a:p>
          <a:p>
            <a:pPr>
              <a:defRPr/>
            </a:pPr>
            <a:r>
              <a:rPr lang="en-US" smtClean="0"/>
              <a:t>Falsifiability</a:t>
            </a:r>
          </a:p>
          <a:p>
            <a:pPr>
              <a:defRPr/>
            </a:pPr>
            <a:r>
              <a:rPr lang="en-US" smtClean="0"/>
              <a:t>Generalizability</a:t>
            </a:r>
          </a:p>
          <a:p>
            <a:pPr>
              <a:defRPr/>
            </a:pPr>
            <a:r>
              <a:rPr lang="en-US" smtClean="0"/>
              <a:t>Discriminability</a:t>
            </a:r>
          </a:p>
          <a:p>
            <a:pPr>
              <a:defRPr/>
            </a:pPr>
            <a:r>
              <a:rPr lang="en-US" smtClean="0"/>
              <a:t>Internal Consistency</a:t>
            </a:r>
          </a:p>
          <a:p>
            <a:pPr>
              <a:defRPr/>
            </a:pPr>
            <a:r>
              <a:rPr lang="en-US" smtClean="0"/>
              <a:t>Correspondence to Past Data</a:t>
            </a:r>
          </a:p>
          <a:p>
            <a:pPr>
              <a:defRPr/>
            </a:pPr>
            <a:r>
              <a:rPr lang="en-US" smtClean="0"/>
              <a:t>Prediction</a:t>
            </a:r>
          </a:p>
          <a:p>
            <a:pPr>
              <a:defRPr/>
            </a:pPr>
            <a:r>
              <a:rPr lang="en-US" smtClean="0"/>
              <a:t>Parsimony</a:t>
            </a:r>
          </a:p>
          <a:p>
            <a:pPr>
              <a:defRPr/>
            </a:pPr>
            <a:r>
              <a:rPr lang="en-US" smtClean="0"/>
              <a:t>Excitement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Sternberg &amp; Grigorenko: </a:t>
            </a:r>
            <a:r>
              <a:rPr lang="ru-RU" altLang="ru-RU" smtClean="0"/>
              <a:t>Методы</a:t>
            </a:r>
          </a:p>
        </p:txBody>
      </p:sp>
      <p:sp>
        <p:nvSpPr>
          <p:cNvPr id="1300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Выборка</a:t>
            </a:r>
          </a:p>
          <a:p>
            <a:pPr lvl="1"/>
            <a:r>
              <a:rPr lang="ru-RU" altLang="ru-RU" smtClean="0"/>
              <a:t>Достаточный ли объём?</a:t>
            </a:r>
          </a:p>
          <a:p>
            <a:pPr lvl="1"/>
            <a:r>
              <a:rPr lang="ru-RU" altLang="ru-RU" smtClean="0"/>
              <a:t>Подходящая ли популяция использована?</a:t>
            </a:r>
          </a:p>
          <a:p>
            <a:pPr lvl="1"/>
            <a:r>
              <a:rPr lang="ru-RU" altLang="ru-RU" smtClean="0"/>
              <a:t>Сбалансирована ли выборка по демографии?</a:t>
            </a:r>
          </a:p>
          <a:p>
            <a:pPr lvl="1"/>
            <a:r>
              <a:rPr lang="ru-RU" altLang="ru-RU" smtClean="0"/>
              <a:t>Для лонгитюдов: есть ли выпадение, сторонние эффекты смешения?</a:t>
            </a:r>
          </a:p>
          <a:p>
            <a:pPr lvl="1"/>
            <a:r>
              <a:rPr lang="ru-RU" altLang="ru-RU" smtClean="0"/>
              <a:t>Для срезов: сравнимы ли когорты? Подходят ли методики для разных возрастных групп?</a:t>
            </a:r>
          </a:p>
          <a:p>
            <a:pPr lvl="1"/>
            <a:endParaRPr lang="ru-RU" altLang="ru-RU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Sternberg &amp; Grigorenko: </a:t>
            </a:r>
            <a:r>
              <a:rPr lang="ru-RU" altLang="ru-RU" smtClean="0"/>
              <a:t>Методы</a:t>
            </a:r>
          </a:p>
        </p:txBody>
      </p:sp>
      <p:sp>
        <p:nvSpPr>
          <p:cNvPr id="131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Материалы</a:t>
            </a:r>
          </a:p>
          <a:p>
            <a:pPr lvl="1"/>
            <a:r>
              <a:rPr lang="ru-RU" altLang="ru-RU" smtClean="0"/>
              <a:t>Подходят ли материалы для респондентов?</a:t>
            </a:r>
          </a:p>
          <a:p>
            <a:pPr lvl="1"/>
            <a:r>
              <a:rPr lang="ru-RU" altLang="ru-RU" smtClean="0"/>
              <a:t>Понятны ли материалы респондентам так, как понимает их экспериментатор?</a:t>
            </a:r>
          </a:p>
          <a:p>
            <a:pPr lvl="1"/>
            <a:r>
              <a:rPr lang="ru-RU" altLang="ru-RU" smtClean="0"/>
              <a:t>Мотивированы ли респонденты?</a:t>
            </a:r>
          </a:p>
          <a:p>
            <a:pPr lvl="1"/>
            <a:r>
              <a:rPr lang="ru-RU" altLang="ru-RU" smtClean="0"/>
              <a:t>Адекватно ли материалы операционализируют изучаемые теоретические конструкты?</a:t>
            </a:r>
          </a:p>
          <a:p>
            <a:pPr lvl="1"/>
            <a:r>
              <a:rPr lang="ru-RU" altLang="ru-RU" smtClean="0"/>
              <a:t>Удовлетворительно ли описание материалов?</a:t>
            </a:r>
          </a:p>
          <a:p>
            <a:pPr lvl="1"/>
            <a:endParaRPr lang="ru-RU" altLang="ru-RU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Sternberg &amp; Grigorenko: </a:t>
            </a:r>
            <a:r>
              <a:rPr lang="ru-RU" altLang="ru-RU" smtClean="0"/>
              <a:t>Методы</a:t>
            </a:r>
          </a:p>
        </p:txBody>
      </p:sp>
      <p:sp>
        <p:nvSpPr>
          <p:cNvPr id="132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План исследования</a:t>
            </a:r>
          </a:p>
          <a:p>
            <a:pPr lvl="1"/>
            <a:r>
              <a:rPr lang="ru-RU" altLang="ru-RU" smtClean="0"/>
              <a:t>Каков принцип разбиения на группы?</a:t>
            </a:r>
          </a:p>
          <a:p>
            <a:pPr lvl="1"/>
            <a:r>
              <a:rPr lang="ru-RU" altLang="ru-RU" smtClean="0"/>
              <a:t>Есть ли контрольные группы?</a:t>
            </a:r>
          </a:p>
          <a:p>
            <a:pPr lvl="1"/>
            <a:r>
              <a:rPr lang="ru-RU" altLang="ru-RU" smtClean="0"/>
              <a:t>Продуман ли в целом дизайн?</a:t>
            </a:r>
          </a:p>
          <a:p>
            <a:pPr lvl="1"/>
            <a:r>
              <a:rPr lang="ru-RU" altLang="ru-RU" smtClean="0"/>
              <a:t>Подходит ли зависимая переменная к гипотезам и соответствует ли выводам?</a:t>
            </a:r>
          </a:p>
          <a:p>
            <a:pPr lvl="1"/>
            <a:r>
              <a:rPr lang="ru-RU" altLang="ru-RU" smtClean="0"/>
              <a:t>Подходят ли независимые переменные гипотезам и выводам?</a:t>
            </a: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Sternberg &amp; Grigorenko: </a:t>
            </a:r>
            <a:r>
              <a:rPr lang="ru-RU" altLang="ru-RU" smtClean="0"/>
              <a:t>Методы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mtClean="0"/>
              <a:t>Процедура</a:t>
            </a:r>
          </a:p>
          <a:p>
            <a:pPr lvl="1">
              <a:defRPr/>
            </a:pPr>
            <a:r>
              <a:rPr lang="ru-RU" smtClean="0"/>
              <a:t>Чётко ли показана процедура?</a:t>
            </a:r>
          </a:p>
          <a:p>
            <a:pPr lvl="1">
              <a:defRPr/>
            </a:pPr>
            <a:r>
              <a:rPr lang="ru-RU" smtClean="0"/>
              <a:t>Нет ли пропущенных шагов?</a:t>
            </a:r>
          </a:p>
          <a:p>
            <a:pPr lvl="1">
              <a:defRPr/>
            </a:pPr>
            <a:r>
              <a:rPr lang="ru-RU" smtClean="0"/>
              <a:t>Подходит ли процедура для гипотез?</a:t>
            </a:r>
          </a:p>
          <a:p>
            <a:pPr lvl="1">
              <a:defRPr/>
            </a:pPr>
            <a:r>
              <a:rPr lang="ru-RU" smtClean="0"/>
              <a:t>Описано ли оборудование?</a:t>
            </a:r>
          </a:p>
          <a:p>
            <a:pPr lvl="1">
              <a:defRPr/>
            </a:pPr>
            <a:r>
              <a:rPr lang="ru-RU" smtClean="0"/>
              <a:t>Выполнены ли этические нормы (информированное согласие, дебрифинг).</a:t>
            </a:r>
          </a:p>
          <a:p>
            <a:pPr lvl="1">
              <a:defRPr/>
            </a:pPr>
            <a:r>
              <a:rPr lang="ru-RU" smtClean="0"/>
              <a:t>Было ли что-то неэтичное в исследовании?</a:t>
            </a:r>
          </a:p>
          <a:p>
            <a:pPr lvl="1">
              <a:defRPr/>
            </a:pPr>
            <a:r>
              <a:rPr lang="ru-RU" smtClean="0"/>
              <a:t>Подходит ли процедура респондентам?</a:t>
            </a:r>
          </a:p>
          <a:p>
            <a:pPr lvl="1">
              <a:defRPr/>
            </a:pPr>
            <a:r>
              <a:rPr lang="ru-RU" smtClean="0"/>
              <a:t>Если были ошибки, влияют ли они на валидность?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Варианты организации обзора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/>
            <a:r>
              <a:rPr lang="ru-RU" altLang="ru-RU" smtClean="0"/>
              <a:t>По </a:t>
            </a:r>
            <a:r>
              <a:rPr lang="ru-RU" altLang="ru-RU" b="1" smtClean="0"/>
              <a:t>логике теории</a:t>
            </a:r>
            <a:r>
              <a:rPr lang="ru-RU" altLang="ru-RU" smtClean="0"/>
              <a:t>: основные идеи теории </a:t>
            </a:r>
            <a:r>
              <a:rPr lang="en-US" altLang="ru-RU" smtClean="0">
                <a:sym typeface="Wingdings" pitchFamily="2" charset="2"/>
              </a:rPr>
              <a:t> </a:t>
            </a:r>
            <a:r>
              <a:rPr lang="ru-RU" altLang="ru-RU" smtClean="0">
                <a:sym typeface="Wingdings" pitchFamily="2" charset="2"/>
              </a:rPr>
              <a:t>частные теории, модели…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По </a:t>
            </a:r>
            <a:r>
              <a:rPr lang="ru-RU" altLang="ru-RU" b="1" smtClean="0"/>
              <a:t>исторической логике</a:t>
            </a:r>
            <a:r>
              <a:rPr lang="ru-RU" altLang="ru-RU" smtClean="0"/>
              <a:t>: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Платон </a:t>
            </a:r>
            <a:r>
              <a:rPr lang="en-US" altLang="ru-RU" smtClean="0">
                <a:sym typeface="Wingdings" pitchFamily="2" charset="2"/>
              </a:rPr>
              <a:t> </a:t>
            </a:r>
            <a:r>
              <a:rPr lang="ru-RU" altLang="ru-RU" smtClean="0">
                <a:sym typeface="Wingdings" pitchFamily="2" charset="2"/>
              </a:rPr>
              <a:t>… </a:t>
            </a:r>
            <a:r>
              <a:rPr lang="en-US" altLang="ru-RU" smtClean="0">
                <a:sym typeface="Wingdings" pitchFamily="2" charset="2"/>
              </a:rPr>
              <a:t> </a:t>
            </a:r>
            <a:r>
              <a:rPr lang="ru-RU" altLang="ru-RU" smtClean="0">
                <a:sym typeface="Wingdings" pitchFamily="2" charset="2"/>
              </a:rPr>
              <a:t>Вундт </a:t>
            </a:r>
            <a:r>
              <a:rPr lang="en-US" altLang="ru-RU" smtClean="0">
                <a:sym typeface="Wingdings" pitchFamily="2" charset="2"/>
              </a:rPr>
              <a:t> …  </a:t>
            </a:r>
            <a:r>
              <a:rPr lang="ru-RU" altLang="ru-RU" smtClean="0">
                <a:sym typeface="Wingdings" pitchFamily="2" charset="2"/>
              </a:rPr>
              <a:t>Пупкин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От </a:t>
            </a:r>
            <a:r>
              <a:rPr lang="ru-RU" altLang="ru-RU" b="1" smtClean="0"/>
              <a:t>феноменов</a:t>
            </a:r>
            <a:r>
              <a:rPr lang="ru-RU" altLang="ru-RU" smtClean="0"/>
              <a:t>: есть А, есть Б </a:t>
            </a:r>
            <a:r>
              <a:rPr lang="en-US" altLang="ru-RU" smtClean="0">
                <a:sym typeface="Wingdings" pitchFamily="2" charset="2"/>
              </a:rPr>
              <a:t> </a:t>
            </a:r>
            <a:r>
              <a:rPr lang="ru-RU" altLang="ru-RU" smtClean="0">
                <a:sym typeface="Wingdings" pitchFamily="2" charset="2"/>
              </a:rPr>
              <a:t>сопоставление</a:t>
            </a:r>
            <a:r>
              <a:rPr lang="en-US" altLang="ru-RU" smtClean="0">
                <a:sym typeface="Wingdings" pitchFamily="2" charset="2"/>
              </a:rPr>
              <a:t>, </a:t>
            </a:r>
            <a:r>
              <a:rPr lang="ru-RU" altLang="ru-RU" smtClean="0">
                <a:sym typeface="Wingdings" pitchFamily="2" charset="2"/>
              </a:rPr>
              <a:t>проблема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«</a:t>
            </a:r>
            <a:r>
              <a:rPr lang="ru-RU" altLang="ru-RU" b="1" smtClean="0"/>
              <a:t>Как получится</a:t>
            </a:r>
            <a:r>
              <a:rPr lang="ru-RU" altLang="ru-RU" smtClean="0"/>
              <a:t>»: </a:t>
            </a:r>
            <a:r>
              <a:rPr lang="en-US" altLang="ru-RU" smtClean="0"/>
              <a:t>Nancy Eisenberg: 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нет единого «правильного» способа структурировать обзор</a:t>
            </a:r>
            <a:r>
              <a:rPr lang="en-US" altLang="ru-RU" smtClean="0"/>
              <a:t> </a:t>
            </a:r>
            <a:r>
              <a:rPr lang="ru-RU" altLang="ru-RU" smtClean="0"/>
              <a:t>литературы</a:t>
            </a:r>
            <a:r>
              <a:rPr lang="en-US" altLang="ru-RU" smtClean="0"/>
              <a:t>.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mtClean="0"/>
              <a:t>Sternberg &amp; Grigorenko: </a:t>
            </a:r>
            <a:r>
              <a:rPr lang="ru-RU" altLang="ru-RU" smtClean="0"/>
              <a:t>Методы</a:t>
            </a:r>
          </a:p>
        </p:txBody>
      </p:sp>
      <p:sp>
        <p:nvSpPr>
          <p:cNvPr id="13414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altLang="ru-RU" smtClean="0"/>
              <a:t>Гипотезы</a:t>
            </a:r>
          </a:p>
          <a:p>
            <a:pPr lvl="1"/>
            <a:r>
              <a:rPr lang="ru-RU" altLang="ru-RU" smtClean="0"/>
              <a:t>Ясно ли, как гипотезы следуют из теории?</a:t>
            </a:r>
          </a:p>
          <a:p>
            <a:pPr lvl="1"/>
            <a:r>
              <a:rPr lang="ru-RU" altLang="ru-RU" smtClean="0"/>
              <a:t>Соответствуют ли гипотезы имеющимся данным? Если нет, объясняется ли это?</a:t>
            </a:r>
          </a:p>
          <a:p>
            <a:pPr lvl="1"/>
            <a:r>
              <a:rPr lang="ru-RU" altLang="ru-RU" smtClean="0"/>
              <a:t>Правдоподобны ли гипотезы?</a:t>
            </a:r>
          </a:p>
          <a:p>
            <a:pPr lvl="1"/>
            <a:r>
              <a:rPr lang="ru-RU" altLang="ru-RU" smtClean="0"/>
              <a:t>Интересны ли гипотезы?</a:t>
            </a:r>
          </a:p>
          <a:p>
            <a:pPr lvl="1"/>
            <a:r>
              <a:rPr lang="ru-RU" altLang="ru-RU" smtClean="0"/>
              <a:t>Согласуются ли гипотезы друг с другом?</a:t>
            </a:r>
          </a:p>
          <a:p>
            <a:pPr lvl="1"/>
            <a:r>
              <a:rPr lang="ru-RU" altLang="ru-RU" smtClean="0"/>
              <a:t>Проверяемы ли они?</a:t>
            </a:r>
          </a:p>
          <a:p>
            <a:pPr lvl="1"/>
            <a:endParaRPr lang="ru-RU" altLang="ru-RU" smtClean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Спасибо за внимание!</a:t>
            </a:r>
          </a:p>
        </p:txBody>
      </p:sp>
      <p:pic>
        <p:nvPicPr>
          <p:cNvPr id="135171" name="Picture 5" descr="http://peakwater.org/wp-content/uploads/2013/02/phdComicsTop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2066925"/>
            <a:ext cx="90789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Этапы создания обзора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Определение </a:t>
            </a:r>
            <a:r>
              <a:rPr lang="ru-RU" altLang="ru-RU" b="1" smtClean="0"/>
              <a:t>проблемного поля</a:t>
            </a:r>
          </a:p>
          <a:p>
            <a:pPr eaLnBrk="1" hangingPunct="1"/>
            <a:r>
              <a:rPr lang="ru-RU" altLang="ru-RU" smtClean="0"/>
              <a:t>Постановка </a:t>
            </a:r>
            <a:r>
              <a:rPr lang="ru-RU" altLang="ru-RU" b="1" smtClean="0"/>
              <a:t>вопросов </a:t>
            </a:r>
            <a:r>
              <a:rPr lang="ru-RU" altLang="ru-RU" smtClean="0"/>
              <a:t>(</a:t>
            </a:r>
            <a:r>
              <a:rPr lang="ru-RU" altLang="ru-RU" b="1" smtClean="0"/>
              <a:t>целей</a:t>
            </a:r>
            <a:r>
              <a:rPr lang="ru-RU" altLang="ru-RU" smtClean="0"/>
              <a:t>)</a:t>
            </a:r>
            <a:endParaRPr lang="ru-RU" altLang="ru-RU" b="1" smtClean="0"/>
          </a:p>
          <a:p>
            <a:pPr eaLnBrk="1" hangingPunct="1"/>
            <a:r>
              <a:rPr lang="ru-RU" altLang="ru-RU" smtClean="0"/>
              <a:t>Поиск и определение </a:t>
            </a:r>
            <a:r>
              <a:rPr lang="ru-RU" altLang="ru-RU" b="1" smtClean="0"/>
              <a:t>круга источников</a:t>
            </a:r>
          </a:p>
          <a:p>
            <a:pPr eaLnBrk="1" hangingPunct="1"/>
            <a:r>
              <a:rPr lang="ru-RU" altLang="ru-RU" smtClean="0"/>
              <a:t>«Путешествие по </a:t>
            </a:r>
            <a:r>
              <a:rPr lang="ru-RU" altLang="ru-RU" b="1" smtClean="0"/>
              <a:t>ссылкам</a:t>
            </a:r>
            <a:r>
              <a:rPr lang="ru-RU" altLang="ru-RU" smtClean="0"/>
              <a:t>»</a:t>
            </a:r>
          </a:p>
          <a:p>
            <a:pPr eaLnBrk="1" hangingPunct="1"/>
            <a:r>
              <a:rPr lang="ru-RU" altLang="ru-RU" b="1" smtClean="0"/>
              <a:t>Структурирование</a:t>
            </a:r>
            <a:r>
              <a:rPr lang="ru-RU" altLang="ru-RU" smtClean="0"/>
              <a:t> </a:t>
            </a:r>
          </a:p>
          <a:p>
            <a:pPr eaLnBrk="1" hangingPunct="1"/>
            <a:r>
              <a:rPr lang="ru-RU" altLang="ru-RU" b="1" smtClean="0"/>
              <a:t>Анализ </a:t>
            </a:r>
            <a:r>
              <a:rPr lang="ru-RU" altLang="ru-RU" smtClean="0"/>
              <a:t>и </a:t>
            </a:r>
            <a:r>
              <a:rPr lang="ru-RU" altLang="ru-RU" b="1" smtClean="0"/>
              <a:t>обобщение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Ресурсы для поиска литературы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12863"/>
            <a:ext cx="8229600" cy="5068887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Поисковые системы</a:t>
            </a:r>
            <a:r>
              <a:rPr lang="ru-RU" altLang="ru-RU" sz="2800" smtClean="0"/>
              <a:t>:</a:t>
            </a:r>
            <a:endParaRPr lang="en-US" altLang="ru-RU" sz="2800" smtClean="0"/>
          </a:p>
          <a:p>
            <a:pPr lvl="1" eaLnBrk="1" hangingPunct="1"/>
            <a:r>
              <a:rPr lang="en-US" altLang="ru-RU" sz="2400" smtClean="0"/>
              <a:t>Google Scholar</a:t>
            </a:r>
          </a:p>
          <a:p>
            <a:pPr eaLnBrk="1" hangingPunct="1"/>
            <a:r>
              <a:rPr lang="ru-RU" altLang="ru-RU" sz="2800" b="1" smtClean="0"/>
              <a:t>Базы </a:t>
            </a:r>
            <a:r>
              <a:rPr lang="ru-RU" altLang="ru-RU" sz="2800" smtClean="0"/>
              <a:t>научных статей:</a:t>
            </a:r>
          </a:p>
          <a:p>
            <a:pPr lvl="1" eaLnBrk="1" hangingPunct="1"/>
            <a:r>
              <a:rPr lang="ru-RU" altLang="ru-RU" sz="2400" smtClean="0"/>
              <a:t>базы издательств (</a:t>
            </a:r>
            <a:r>
              <a:rPr lang="en-US" altLang="ru-RU" sz="2400" smtClean="0"/>
              <a:t>hse.ru </a:t>
            </a:r>
            <a:r>
              <a:rPr lang="en-US" altLang="ru-RU" sz="2400" smtClean="0">
                <a:sym typeface="Wingdings" pitchFamily="2" charset="2"/>
              </a:rPr>
              <a:t></a:t>
            </a:r>
            <a:r>
              <a:rPr lang="en-US" altLang="ru-RU" sz="2400" smtClean="0"/>
              <a:t> </a:t>
            </a:r>
            <a:r>
              <a:rPr lang="ru-RU" altLang="ru-RU" sz="2400" smtClean="0"/>
              <a:t>Электронные ресурсы библиотеки): </a:t>
            </a:r>
            <a:r>
              <a:rPr lang="en-US" altLang="ru-RU" sz="2400" smtClean="0"/>
              <a:t>APA, Elsevier, Wiley, etc.</a:t>
            </a:r>
          </a:p>
          <a:p>
            <a:pPr lvl="1" eaLnBrk="1" hangingPunct="1"/>
            <a:r>
              <a:rPr lang="ru-RU" altLang="ru-RU" sz="2400" smtClean="0"/>
              <a:t>базы-«агрегаторы», такие как </a:t>
            </a:r>
            <a:r>
              <a:rPr lang="en-US" altLang="ru-RU" sz="2400" smtClean="0"/>
              <a:t>EBSCO</a:t>
            </a:r>
          </a:p>
          <a:p>
            <a:pPr eaLnBrk="1" hangingPunct="1"/>
            <a:r>
              <a:rPr lang="ru-RU" altLang="ru-RU" sz="2800" b="1" smtClean="0"/>
              <a:t>Индексы цитирования</a:t>
            </a:r>
            <a:r>
              <a:rPr lang="ru-RU" altLang="ru-RU" sz="2800" smtClean="0"/>
              <a:t>:</a:t>
            </a:r>
            <a:endParaRPr lang="en-US" altLang="ru-RU" sz="2800" smtClean="0"/>
          </a:p>
          <a:p>
            <a:pPr lvl="1" eaLnBrk="1" hangingPunct="1"/>
            <a:r>
              <a:rPr lang="ru-RU" altLang="ru-RU" sz="2400" smtClean="0"/>
              <a:t>Мировых два: </a:t>
            </a:r>
            <a:r>
              <a:rPr lang="en-US" altLang="ru-RU" sz="2400" smtClean="0"/>
              <a:t>Scopus</a:t>
            </a:r>
            <a:r>
              <a:rPr lang="ru-RU" altLang="ru-RU" sz="2400" smtClean="0"/>
              <a:t> и</a:t>
            </a:r>
            <a:r>
              <a:rPr lang="en-US" altLang="ru-RU" sz="2400" smtClean="0"/>
              <a:t> ISI Web of Science</a:t>
            </a:r>
            <a:endParaRPr lang="ru-RU" altLang="ru-RU" sz="2400" smtClean="0"/>
          </a:p>
          <a:p>
            <a:pPr lvl="1" eaLnBrk="1" hangingPunct="1"/>
            <a:r>
              <a:rPr lang="ru-RU" altLang="ru-RU" sz="2400" smtClean="0"/>
              <a:t>Российский индекс научного цитирования (РИНЦ): </a:t>
            </a:r>
            <a:r>
              <a:rPr lang="en-US" altLang="ru-RU" sz="2400" smtClean="0"/>
              <a:t>ELibrary.ru</a:t>
            </a:r>
          </a:p>
          <a:p>
            <a:pPr eaLnBrk="1" hangingPunct="1"/>
            <a:r>
              <a:rPr lang="ru-RU" altLang="ru-RU" sz="2800" b="1" smtClean="0"/>
              <a:t>Разнообразные источники</a:t>
            </a:r>
            <a:r>
              <a:rPr lang="ru-RU" altLang="ru-RU" sz="2800" smtClean="0"/>
              <a:t>:</a:t>
            </a:r>
            <a:endParaRPr lang="en-US" altLang="ru-RU" sz="2800" smtClean="0"/>
          </a:p>
          <a:p>
            <a:pPr lvl="1" eaLnBrk="1" hangingPunct="1"/>
            <a:r>
              <a:rPr lang="en-US" altLang="ru-RU" sz="2400" smtClean="0"/>
              <a:t>Google</a:t>
            </a:r>
            <a:r>
              <a:rPr lang="ru-RU" altLang="ru-RU" sz="2400" smtClean="0"/>
              <a:t> </a:t>
            </a:r>
            <a:r>
              <a:rPr lang="en-US" altLang="ru-RU" sz="2400" smtClean="0">
                <a:sym typeface="Wingdings" pitchFamily="2" charset="2"/>
              </a:rPr>
              <a:t></a:t>
            </a:r>
            <a:r>
              <a:rPr lang="en-US" altLang="ru-RU" sz="2400" smtClean="0"/>
              <a:t> Wikipedia, … </a:t>
            </a:r>
            <a:r>
              <a:rPr lang="ru-RU" altLang="ru-RU" sz="2400" smtClean="0"/>
              <a:t>… … … … библиотека!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DOCUMENT\Teaching\ResMethods3\179127_564361333586615_12817982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26988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Как быстро сориентироваться в теме?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ru-RU" altLang="ru-RU" smtClean="0"/>
              <a:t>Электронные ресурсы библиотеки </a:t>
            </a:r>
            <a:r>
              <a:rPr lang="en-US" altLang="ru-RU" smtClean="0">
                <a:sym typeface="Wingdings" pitchFamily="2" charset="2"/>
              </a:rPr>
              <a:t> Scopus</a:t>
            </a:r>
          </a:p>
          <a:p>
            <a:r>
              <a:rPr lang="ru-RU" altLang="ru-RU" smtClean="0">
                <a:sym typeface="Wingdings" pitchFamily="2" charset="2"/>
              </a:rPr>
              <a:t>Вводим ключевые слова</a:t>
            </a:r>
          </a:p>
          <a:p>
            <a:r>
              <a:rPr lang="ru-RU" altLang="ru-RU" smtClean="0">
                <a:sym typeface="Wingdings" pitchFamily="2" charset="2"/>
              </a:rPr>
              <a:t>Сортируем найденные статьи по убыванию кол-ва цитирований</a:t>
            </a:r>
          </a:p>
          <a:p>
            <a:r>
              <a:rPr lang="ru-RU" altLang="ru-RU" smtClean="0">
                <a:sym typeface="Wingdings" pitchFamily="2" charset="2"/>
              </a:rPr>
              <a:t>Просматриваем первые 10-20-… (в зависимости от наличия времени) статей; в первую очередь, читаем обзоры и мета-анализы</a:t>
            </a:r>
            <a:endParaRPr lang="ru-RU" altLang="ru-RU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1143000"/>
          </a:xfrm>
        </p:spPr>
        <p:txBody>
          <a:bodyPr/>
          <a:lstStyle/>
          <a:p>
            <a:r>
              <a:rPr lang="ru-RU" altLang="ru-RU" sz="4000" smtClean="0"/>
              <a:t>Рекомендуемый алгоритм поиска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32475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ru-RU" altLang="ru-RU" sz="2800" smtClean="0"/>
              <a:t>Ищем по ключевым словам нужные статьи в </a:t>
            </a:r>
            <a:r>
              <a:rPr lang="en-US" altLang="ru-RU" sz="2800" b="1" smtClean="0"/>
              <a:t>Scopus / ISI Web of Science</a:t>
            </a:r>
            <a:r>
              <a:rPr lang="ru-RU" altLang="ru-RU" sz="2800" smtClean="0"/>
              <a:t>.</a:t>
            </a:r>
            <a:endParaRPr lang="ru-RU" altLang="ru-RU" sz="2800" b="1" smtClean="0"/>
          </a:p>
          <a:p>
            <a:pPr marL="514350" indent="-514350">
              <a:buFontTx/>
              <a:buAutoNum type="arabicParenR"/>
            </a:pPr>
            <a:r>
              <a:rPr lang="ru-RU" altLang="ru-RU" sz="2800" smtClean="0"/>
              <a:t>По кнопке </a:t>
            </a:r>
            <a:r>
              <a:rPr lang="en-US" altLang="ru-RU" sz="2800" b="1" smtClean="0"/>
              <a:t>HSE_FullText</a:t>
            </a:r>
            <a:r>
              <a:rPr lang="en-US" altLang="ru-RU" sz="2800" smtClean="0"/>
              <a:t> </a:t>
            </a:r>
            <a:r>
              <a:rPr lang="ru-RU" altLang="ru-RU" sz="2800" smtClean="0"/>
              <a:t>переходим к статьям (если ссылка работает).</a:t>
            </a:r>
          </a:p>
          <a:p>
            <a:pPr marL="514350" indent="-514350">
              <a:buFontTx/>
              <a:buAutoNum type="arabicParenR"/>
            </a:pPr>
            <a:r>
              <a:rPr lang="ru-RU" altLang="ru-RU" sz="2800" smtClean="0"/>
              <a:t>Либо проверяем, есть ли журнал в нашей подписке, через «</a:t>
            </a:r>
            <a:r>
              <a:rPr lang="en-US" altLang="ru-RU" sz="2800" b="1" smtClean="0"/>
              <a:t>A</a:t>
            </a:r>
            <a:r>
              <a:rPr lang="ru-RU" altLang="ru-RU" sz="2800" b="1" smtClean="0"/>
              <a:t>-</a:t>
            </a:r>
            <a:r>
              <a:rPr lang="en-US" altLang="ru-RU" sz="2800" b="1" smtClean="0"/>
              <a:t>to</a:t>
            </a:r>
            <a:r>
              <a:rPr lang="ru-RU" altLang="ru-RU" sz="2800" b="1" smtClean="0"/>
              <a:t>-</a:t>
            </a:r>
            <a:r>
              <a:rPr lang="en-US" altLang="ru-RU" sz="2800" b="1" smtClean="0"/>
              <a:t>Z</a:t>
            </a:r>
            <a:r>
              <a:rPr lang="ru-RU" altLang="ru-RU" sz="2800" b="1" smtClean="0"/>
              <a:t> сводный каталог</a:t>
            </a:r>
            <a:r>
              <a:rPr lang="ru-RU" altLang="ru-RU" sz="2800" smtClean="0"/>
              <a:t>» (если есть – там же выходим на нужную БД).</a:t>
            </a:r>
          </a:p>
          <a:p>
            <a:pPr marL="514350" indent="-514350">
              <a:buFontTx/>
              <a:buAutoNum type="arabicParenR"/>
            </a:pPr>
            <a:r>
              <a:rPr lang="ru-RU" altLang="ru-RU" sz="2800" smtClean="0"/>
              <a:t>Ищем по ключевым словам в </a:t>
            </a:r>
            <a:r>
              <a:rPr lang="en-US" altLang="ru-RU" sz="2800" b="1" smtClean="0"/>
              <a:t>Google Scholar </a:t>
            </a:r>
            <a:r>
              <a:rPr lang="en-US" altLang="ru-RU" sz="2800" smtClean="0"/>
              <a:t>(</a:t>
            </a:r>
            <a:r>
              <a:rPr lang="ru-RU" altLang="ru-RU" sz="2800" smtClean="0"/>
              <a:t>более широкий охват + ссылки на бесплатные ресурсы).</a:t>
            </a:r>
          </a:p>
          <a:p>
            <a:pPr marL="514350" indent="-514350">
              <a:buFontTx/>
              <a:buAutoNum type="arabicParenR"/>
            </a:pPr>
            <a:r>
              <a:rPr lang="ru-RU" altLang="ru-RU" sz="2800" smtClean="0"/>
              <a:t>Ищем в </a:t>
            </a:r>
            <a:r>
              <a:rPr lang="ru-RU" altLang="ru-RU" sz="2800" b="1" smtClean="0"/>
              <a:t>РИНЦ </a:t>
            </a:r>
            <a:r>
              <a:rPr lang="ru-RU" altLang="ru-RU" sz="2800" smtClean="0"/>
              <a:t>(</a:t>
            </a:r>
            <a:r>
              <a:rPr lang="en-US" altLang="ru-RU" sz="2800" smtClean="0"/>
              <a:t>elibrary.ru) </a:t>
            </a:r>
            <a:r>
              <a:rPr lang="ru-RU" altLang="ru-RU" sz="2800" smtClean="0"/>
              <a:t>и русскоязычных поисковых системах.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Создание обзора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Даёт ли обзор исчерпывающую информацию о состоянии проблемы в науке, учитывает ли разные основные имеющиеся подходы и методы её решения?</a:t>
            </a:r>
          </a:p>
          <a:p>
            <a:r>
              <a:rPr lang="ru-RU" altLang="ru-RU" sz="2400" smtClean="0"/>
              <a:t>Является ли обзор достаточным обоснованием исследования: вытекает ли из него, что нужно провести именно такое исследование и именно так?</a:t>
            </a:r>
          </a:p>
          <a:p>
            <a:r>
              <a:rPr lang="ru-RU" altLang="ru-RU" sz="2400" smtClean="0"/>
              <a:t>Является ли текст обзора достаточно экономным (кратким), хорошо структурированным и читаемым?</a:t>
            </a:r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 чего начинается исследование?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 eaLnBrk="1" hangingPunct="1"/>
            <a:r>
              <a:rPr lang="ru-RU" altLang="ru-RU" smtClean="0"/>
              <a:t>Научная </a:t>
            </a:r>
            <a:r>
              <a:rPr lang="ru-RU" altLang="ru-RU" b="1" smtClean="0"/>
              <a:t>проблема</a:t>
            </a:r>
            <a:r>
              <a:rPr lang="ru-RU" altLang="ru-RU" smtClean="0"/>
              <a:t>, или исследовательский вопрос.</a:t>
            </a:r>
            <a:endParaRPr lang="ru-RU" altLang="ru-RU" b="1" smtClean="0"/>
          </a:p>
        </p:txBody>
      </p:sp>
      <p:pic>
        <p:nvPicPr>
          <p:cNvPr id="3076" name="Picture 5" descr="ques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688" y="1628775"/>
            <a:ext cx="21240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Newton-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3284538"/>
            <a:ext cx="328612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AutoShape 8"/>
          <p:cNvSpPr>
            <a:spLocks noChangeArrowheads="1"/>
          </p:cNvSpPr>
          <p:nvPr/>
        </p:nvSpPr>
        <p:spPr bwMode="auto">
          <a:xfrm rot="-1541312">
            <a:off x="4284663" y="3573463"/>
            <a:ext cx="1655762" cy="576262"/>
          </a:xfrm>
          <a:prstGeom prst="rightArrow">
            <a:avLst>
              <a:gd name="adj1" fmla="val 50000"/>
              <a:gd name="adj2" fmla="val 7183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4427538" y="4868863"/>
            <a:ext cx="4248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/>
              <a:t>Любой вопрос (даже бредовый), касающийся некоторого </a:t>
            </a:r>
            <a:br>
              <a:rPr lang="ru-RU" altLang="ru-RU" b="1"/>
            </a:br>
            <a:r>
              <a:rPr lang="ru-RU" altLang="ru-RU" b="1"/>
              <a:t>психического</a:t>
            </a:r>
            <a:r>
              <a:rPr lang="en-US" altLang="ru-RU" b="1"/>
              <a:t> (</a:t>
            </a:r>
            <a:r>
              <a:rPr lang="ru-RU" altLang="ru-RU" b="1"/>
              <a:t>социального, экономического…) явления.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ГИПОТЕЗЫ</a:t>
            </a:r>
            <a:endParaRPr lang="ru-RU"/>
          </a:p>
        </p:txBody>
      </p:sp>
      <p:sp>
        <p:nvSpPr>
          <p:cNvPr id="21507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От вопроса к гипотезе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Гипотеза – это </a:t>
            </a:r>
            <a:r>
              <a:rPr lang="ru-RU" altLang="ru-RU" sz="2600" b="1" i="1" smtClean="0"/>
              <a:t>конкретное</a:t>
            </a:r>
            <a:r>
              <a:rPr lang="ru-RU" altLang="ru-RU" sz="2600" smtClean="0"/>
              <a:t> предположение об изучаемой реальности:</a:t>
            </a:r>
          </a:p>
          <a:p>
            <a:pPr lvl="1" eaLnBrk="1" hangingPunct="1"/>
            <a:r>
              <a:rPr lang="ru-RU" altLang="ru-RU" sz="2200" smtClean="0"/>
              <a:t>сформулированное на языке научных понятий (а не житейских терминов), предполагающих тот или иной вариант понимания изучаемой реальности;</a:t>
            </a:r>
          </a:p>
          <a:p>
            <a:pPr lvl="1" eaLnBrk="1" hangingPunct="1"/>
            <a:r>
              <a:rPr lang="ru-RU" altLang="ru-RU" sz="2200" smtClean="0"/>
              <a:t>истинность которого между проверить теоретически, либо соответствие которого реальности можно проверить с помощью эмпирической процедуры.</a:t>
            </a:r>
          </a:p>
          <a:p>
            <a:pPr eaLnBrk="1" hangingPunct="1"/>
            <a:r>
              <a:rPr lang="ru-RU" altLang="ru-RU" sz="2600" b="1" smtClean="0"/>
              <a:t>Хорошую</a:t>
            </a:r>
            <a:r>
              <a:rPr lang="ru-RU" altLang="ru-RU" sz="2600" smtClean="0"/>
              <a:t> гипотезу </a:t>
            </a:r>
            <a:r>
              <a:rPr lang="ru-RU" altLang="ru-RU" sz="2600" b="1" smtClean="0"/>
              <a:t>можно проверить</a:t>
            </a:r>
            <a:r>
              <a:rPr lang="ru-RU" altLang="ru-RU" sz="2600" smtClean="0"/>
              <a:t>. </a:t>
            </a:r>
            <a:br>
              <a:rPr lang="ru-RU" altLang="ru-RU" sz="2600" smtClean="0"/>
            </a:br>
            <a:r>
              <a:rPr lang="ru-RU" altLang="ru-RU" sz="2600" b="1" smtClean="0"/>
              <a:t>Плохую </a:t>
            </a:r>
            <a:r>
              <a:rPr lang="ru-RU" altLang="ru-RU" sz="2600" smtClean="0"/>
              <a:t>гипотезу </a:t>
            </a:r>
            <a:r>
              <a:rPr lang="ru-RU" altLang="ru-RU" sz="2600" b="1" smtClean="0"/>
              <a:t>проверить невозможно</a:t>
            </a:r>
            <a:r>
              <a:rPr lang="ru-RU" altLang="ru-RU" sz="2600" smtClean="0"/>
              <a:t>.</a:t>
            </a:r>
            <a:endParaRPr lang="en-US" altLang="ru-RU" sz="2600" smtClean="0"/>
          </a:p>
          <a:p>
            <a:pPr eaLnBrk="1" hangingPunct="1"/>
            <a:r>
              <a:rPr lang="en-US" altLang="ru-RU" sz="2000" smtClean="0"/>
              <a:t>(</a:t>
            </a:r>
            <a:r>
              <a:rPr lang="ru-RU" altLang="ru-RU" sz="2000" smtClean="0"/>
              <a:t>Хорошая гипотеза – когда неочевидно, подтвердится ли она…)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Определения понятий</a:t>
            </a:r>
          </a:p>
        </p:txBody>
      </p:sp>
      <p:sp>
        <p:nvSpPr>
          <p:cNvPr id="2355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ru-RU" altLang="ru-RU" sz="2800" smtClean="0"/>
              <a:t>Чтобы сформулировать гипотезы, нам нужно дать </a:t>
            </a:r>
            <a:r>
              <a:rPr lang="ru-RU" altLang="ru-RU" sz="2800" b="1" smtClean="0"/>
              <a:t>определения понятий</a:t>
            </a:r>
            <a:r>
              <a:rPr lang="ru-RU" altLang="ru-RU" sz="2800" smtClean="0"/>
              <a:t>, опираясь на существующие теории или описания феноменов.</a:t>
            </a:r>
          </a:p>
          <a:p>
            <a:r>
              <a:rPr lang="ru-RU" altLang="ru-RU" sz="2800" b="1" smtClean="0"/>
              <a:t>Операциональное определение </a:t>
            </a:r>
            <a:r>
              <a:rPr lang="ru-RU" altLang="ru-RU" sz="2800" smtClean="0"/>
              <a:t>понятия (описывающее то, с чем мы можем</a:t>
            </a:r>
            <a:r>
              <a:rPr lang="en-US" altLang="ru-RU" sz="2800" smtClean="0"/>
              <a:t>/</a:t>
            </a:r>
            <a:r>
              <a:rPr lang="ru-RU" altLang="ru-RU" sz="2800" smtClean="0"/>
              <a:t>будем работать в исследовании) может не совпадать с теоретическим определением (описывающим понятие в целом):</a:t>
            </a:r>
          </a:p>
          <a:p>
            <a:pPr lvl="1"/>
            <a:r>
              <a:rPr lang="ru-RU" altLang="ru-RU" sz="2400" smtClean="0"/>
              <a:t>например, агрессивность можно операционально определить как наличие установок, выражающих враждебное отношение к другим.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От понятия к определению</a:t>
            </a:r>
          </a:p>
        </p:txBody>
      </p:sp>
      <p:pic>
        <p:nvPicPr>
          <p:cNvPr id="24579" name="Picture 2" descr="http://superdekret.ru/wp-content/uploads/2010/08/loshad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725" y="1416050"/>
            <a:ext cx="20891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Wild Horses Running"/>
          <p:cNvPicPr>
            <a:picLocks noChangeAspect="1" noChangeArrowheads="1"/>
          </p:cNvPicPr>
          <p:nvPr/>
        </p:nvPicPr>
        <p:blipFill>
          <a:blip r:embed="rId3" cstate="print"/>
          <a:srcRect l="7869" r="6883"/>
          <a:stretch>
            <a:fillRect/>
          </a:stretch>
        </p:blipFill>
        <p:spPr bwMode="auto">
          <a:xfrm>
            <a:off x="250825" y="2459038"/>
            <a:ext cx="40608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8" descr="https://encrypted-tbn1.gstatic.com/images?q=tbn:ANd9GcTXXHMAWRwYzaT216XRnkEewOCY04eSI-b_vvh39dgkFdWQr39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7788" y="373380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 rot="19657363">
            <a:off x="4570413" y="3287713"/>
            <a:ext cx="15113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13325">
            <a:off x="4616450" y="4278313"/>
            <a:ext cx="1512888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4" name="TextBox 6"/>
          <p:cNvSpPr txBox="1">
            <a:spLocks noChangeArrowheads="1"/>
          </p:cNvSpPr>
          <p:nvPr/>
        </p:nvSpPr>
        <p:spPr bwMode="auto">
          <a:xfrm>
            <a:off x="236538" y="5465763"/>
            <a:ext cx="40592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Содержание понятия</a:t>
            </a:r>
          </a:p>
          <a:p>
            <a:pPr algn="ctr"/>
            <a:r>
              <a:rPr lang="ru-RU" altLang="ru-RU"/>
              <a:t>(в реальности)</a:t>
            </a:r>
          </a:p>
        </p:txBody>
      </p:sp>
      <p:sp>
        <p:nvSpPr>
          <p:cNvPr id="24585" name="TextBox 13"/>
          <p:cNvSpPr txBox="1">
            <a:spLocks noChangeArrowheads="1"/>
          </p:cNvSpPr>
          <p:nvPr/>
        </p:nvSpPr>
        <p:spPr bwMode="auto">
          <a:xfrm>
            <a:off x="4745038" y="6021388"/>
            <a:ext cx="44354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000" b="1"/>
              <a:t>Операциональное определение</a:t>
            </a:r>
          </a:p>
          <a:p>
            <a:pPr algn="ctr"/>
            <a:r>
              <a:rPr lang="ru-RU" altLang="ru-RU"/>
              <a:t>(в исследовании; зависит от задачи)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Гипотезы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ru-RU" altLang="ru-RU" sz="2800" smtClean="0"/>
              <a:t>Теоретические гипотезы (противоречие в теории(ях) </a:t>
            </a:r>
            <a:r>
              <a:rPr lang="en-US" altLang="ru-RU" sz="2800" smtClean="0">
                <a:sym typeface="Wingdings" pitchFamily="2" charset="2"/>
              </a:rPr>
              <a:t> </a:t>
            </a:r>
            <a:r>
              <a:rPr lang="ru-RU" altLang="ru-RU" sz="2800" smtClean="0">
                <a:sym typeface="Wingdings" pitchFamily="2" charset="2"/>
              </a:rPr>
              <a:t>проверка теоретически)</a:t>
            </a:r>
          </a:p>
          <a:p>
            <a:r>
              <a:rPr lang="ru-RU" altLang="ru-RU" sz="2800" smtClean="0">
                <a:sym typeface="Wingdings" pitchFamily="2" charset="2"/>
              </a:rPr>
              <a:t>Эмпирические гипотезы (проверка опытом):</a:t>
            </a:r>
          </a:p>
          <a:p>
            <a:pPr lvl="1"/>
            <a:r>
              <a:rPr lang="ru-RU" altLang="ru-RU" sz="2000" smtClean="0">
                <a:sym typeface="Wingdings" pitchFamily="2" charset="2"/>
              </a:rPr>
              <a:t>о наличии явления («А был ли мальчик?»);</a:t>
            </a:r>
          </a:p>
          <a:p>
            <a:pPr lvl="1"/>
            <a:r>
              <a:rPr lang="ru-RU" altLang="ru-RU" sz="2000" smtClean="0">
                <a:sym typeface="Wingdings" pitchFamily="2" charset="2"/>
              </a:rPr>
              <a:t>о связях между явлениями;</a:t>
            </a:r>
          </a:p>
          <a:p>
            <a:pPr lvl="1"/>
            <a:r>
              <a:rPr lang="ru-RU" altLang="ru-RU" sz="2000" smtClean="0">
                <a:sym typeface="Wingdings" pitchFamily="2" charset="2"/>
              </a:rPr>
              <a:t>о причинно-следственной связи между явлениями.</a:t>
            </a:r>
          </a:p>
          <a:p>
            <a:r>
              <a:rPr lang="ru-RU" altLang="ru-RU" sz="2800" smtClean="0">
                <a:sym typeface="Wingdings" pitchFamily="2" charset="2"/>
              </a:rPr>
              <a:t>Статистические гипотезы (в терминах измеряемых переменных, проверка статистическая):</a:t>
            </a:r>
          </a:p>
          <a:p>
            <a:pPr lvl="1"/>
            <a:r>
              <a:rPr lang="ru-RU" altLang="ru-RU" sz="2000" smtClean="0">
                <a:sym typeface="Wingdings" pitchFamily="2" charset="2"/>
              </a:rPr>
              <a:t>Нулевая (основная) гипотеза (</a:t>
            </a:r>
            <a:r>
              <a:rPr lang="en-US" altLang="ru-RU" sz="2000" smtClean="0">
                <a:sym typeface="Wingdings" pitchFamily="2" charset="2"/>
              </a:rPr>
              <a:t>H0): </a:t>
            </a:r>
            <a:r>
              <a:rPr lang="ru-RU" altLang="ru-RU" sz="2000" smtClean="0">
                <a:sym typeface="Wingdings" pitchFamily="2" charset="2"/>
              </a:rPr>
              <a:t>«Мальчика не было».</a:t>
            </a:r>
          </a:p>
          <a:p>
            <a:pPr lvl="1"/>
            <a:r>
              <a:rPr lang="ru-RU" altLang="ru-RU" sz="2000" smtClean="0">
                <a:sym typeface="Wingdings" pitchFamily="2" charset="2"/>
              </a:rPr>
              <a:t>Альтернативная гипотеза </a:t>
            </a:r>
            <a:r>
              <a:rPr lang="en-US" altLang="ru-RU" sz="2000" smtClean="0">
                <a:sym typeface="Wingdings" pitchFamily="2" charset="2"/>
              </a:rPr>
              <a:t>(H1):</a:t>
            </a:r>
            <a:r>
              <a:rPr lang="ru-RU" altLang="ru-RU" sz="2000" smtClean="0">
                <a:sym typeface="Wingdings" pitchFamily="2" charset="2"/>
              </a:rPr>
              <a:t> нулевая гипотеза неверна.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Нужны ли нам гипотезы?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ru-RU" altLang="ru-RU" sz="2800" smtClean="0"/>
              <a:t>Они </a:t>
            </a:r>
            <a:r>
              <a:rPr lang="ru-RU" altLang="ru-RU" sz="2800" b="1" smtClean="0"/>
              <a:t>обязательны</a:t>
            </a:r>
            <a:r>
              <a:rPr lang="ru-RU" altLang="ru-RU" sz="2800" smtClean="0"/>
              <a:t>, если исследование подтверждающее или критическое.</a:t>
            </a:r>
          </a:p>
          <a:p>
            <a:r>
              <a:rPr lang="ru-RU" altLang="ru-RU" sz="2800" smtClean="0"/>
              <a:t>В поисковом исследовании гипотезы </a:t>
            </a:r>
            <a:r>
              <a:rPr lang="ru-RU" altLang="ru-RU" sz="2800" b="1" smtClean="0"/>
              <a:t>по сути могут отсутствовать</a:t>
            </a:r>
            <a:r>
              <a:rPr lang="ru-RU" altLang="ru-RU" sz="2800" smtClean="0"/>
              <a:t> (но по форме, как правило, должны быть </a:t>
            </a:r>
            <a:r>
              <a:rPr lang="en-US" altLang="ru-RU" sz="2800" smtClean="0">
                <a:sym typeface="Wingdings" pitchFamily="2" charset="2"/>
              </a:rPr>
              <a:t> </a:t>
            </a:r>
            <a:r>
              <a:rPr lang="ru-RU" altLang="ru-RU" sz="2800" smtClean="0">
                <a:sym typeface="Wingdings" pitchFamily="2" charset="2"/>
              </a:rPr>
              <a:t>формулируем исследовательский вопрос в виде гипотезы)</a:t>
            </a:r>
            <a:r>
              <a:rPr lang="ru-RU" altLang="ru-RU" sz="2800" smtClean="0"/>
              <a:t>.</a:t>
            </a:r>
          </a:p>
          <a:p>
            <a:r>
              <a:rPr lang="ru-RU" altLang="ru-RU" sz="2800" smtClean="0"/>
              <a:t>(Иногда руководители рекомендуют формулировать гипотезу после исследования… Хорошо ли это?)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Предмет и объект</a:t>
            </a:r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altLang="ru-RU" sz="2800" smtClean="0"/>
              <a:t>Предмет = </a:t>
            </a:r>
            <a:r>
              <a:rPr lang="ru-RU" altLang="ru-RU" sz="2800" b="1" smtClean="0"/>
              <a:t>что нас реально интересует?</a:t>
            </a:r>
          </a:p>
          <a:p>
            <a:r>
              <a:rPr lang="ru-RU" altLang="ru-RU" sz="2800" smtClean="0"/>
              <a:t>Объект = </a:t>
            </a:r>
            <a:r>
              <a:rPr lang="ru-RU" altLang="ru-RU" sz="2800" b="1" smtClean="0"/>
              <a:t>с чем мы работаем в исследовании</a:t>
            </a:r>
            <a:r>
              <a:rPr lang="ru-RU" altLang="ru-RU" sz="2800" smtClean="0"/>
              <a:t>, чтобы это узнать?</a:t>
            </a:r>
          </a:p>
          <a:p>
            <a:r>
              <a:rPr lang="ru-RU" altLang="ru-RU" sz="2800" smtClean="0"/>
              <a:t>Как правило, П и О соотносятся как общее и частное:</a:t>
            </a:r>
          </a:p>
          <a:p>
            <a:r>
              <a:rPr lang="ru-RU" altLang="ru-RU" sz="2800" smtClean="0"/>
              <a:t>«Объект – люди…» – </a:t>
            </a:r>
            <a:br>
              <a:rPr lang="ru-RU" altLang="ru-RU" sz="2800" smtClean="0"/>
            </a:br>
            <a:r>
              <a:rPr lang="ru-RU" altLang="ru-RU" sz="2800" smtClean="0"/>
              <a:t>это слишком общо. </a:t>
            </a:r>
            <a:br>
              <a:rPr lang="ru-RU" altLang="ru-RU" sz="2800" smtClean="0"/>
            </a:br>
            <a:r>
              <a:rPr lang="ru-RU" altLang="ru-RU" sz="2800" smtClean="0"/>
              <a:t>Берите одну из областей</a:t>
            </a:r>
            <a:br>
              <a:rPr lang="ru-RU" altLang="ru-RU" sz="2800" smtClean="0"/>
            </a:br>
            <a:r>
              <a:rPr lang="ru-RU" altLang="ru-RU" sz="2800" smtClean="0"/>
              <a:t>феноменов психического.</a:t>
            </a:r>
          </a:p>
          <a:p>
            <a:r>
              <a:rPr lang="ru-RU" altLang="ru-RU" sz="2800" smtClean="0"/>
              <a:t>В западных (англоязычных) исследованиях </a:t>
            </a:r>
            <a:br>
              <a:rPr lang="ru-RU" altLang="ru-RU" sz="2800" smtClean="0"/>
            </a:br>
            <a:r>
              <a:rPr lang="ru-RU" altLang="ru-RU" sz="2800" smtClean="0"/>
              <a:t>П и О, как правило, никто не выделяет. </a:t>
            </a:r>
          </a:p>
        </p:txBody>
      </p:sp>
      <p:pic>
        <p:nvPicPr>
          <p:cNvPr id="27652" name="Picture 2" descr="http://xn--b1aecb4bbudibdie.xn--p1ai/files/30.07.2011/main_picture.jpg"/>
          <p:cNvPicPr>
            <a:picLocks noChangeAspect="1" noChangeArrowheads="1"/>
          </p:cNvPicPr>
          <p:nvPr/>
        </p:nvPicPr>
        <p:blipFill>
          <a:blip r:embed="rId2" cstate="print"/>
          <a:srcRect l="6744" t="12521" r="6190" b="31786"/>
          <a:stretch>
            <a:fillRect/>
          </a:stretch>
        </p:blipFill>
        <p:spPr bwMode="auto">
          <a:xfrm>
            <a:off x="5395913" y="3644900"/>
            <a:ext cx="347345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Гипотезы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Ясны ли гипотезы?</a:t>
            </a:r>
          </a:p>
          <a:p>
            <a:r>
              <a:rPr lang="ru-RU" altLang="ru-RU" smtClean="0"/>
              <a:t>Проверяемы ли они?</a:t>
            </a:r>
          </a:p>
          <a:p>
            <a:r>
              <a:rPr lang="ru-RU" altLang="ru-RU" smtClean="0"/>
              <a:t>На какой теоретический контекст они опираются (и почему именно на этот)?</a:t>
            </a:r>
          </a:p>
          <a:p>
            <a:r>
              <a:rPr lang="ru-RU" altLang="ru-RU" smtClean="0"/>
              <a:t>Какие возможности операционализации данных гипотез существуют и почему выбрана именно эта?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МЕТОДЫ</a:t>
            </a:r>
            <a:endParaRPr lang="ru-RU"/>
          </a:p>
        </p:txBody>
      </p:sp>
      <p:sp>
        <p:nvSpPr>
          <p:cNvPr id="2969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Вопросы о методе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idx="1"/>
          </p:nvPr>
        </p:nvSpPr>
        <p:spPr>
          <a:xfrm>
            <a:off x="179388" y="1484313"/>
            <a:ext cx="8435975" cy="4525962"/>
          </a:xfrm>
        </p:spPr>
        <p:txBody>
          <a:bodyPr/>
          <a:lstStyle/>
          <a:p>
            <a:r>
              <a:rPr lang="ru-RU" altLang="ru-RU" sz="2400" b="1" smtClean="0"/>
              <a:t>Что и где</a:t>
            </a:r>
            <a:r>
              <a:rPr lang="ru-RU" altLang="ru-RU" sz="2400" smtClean="0"/>
              <a:t> мы будем изучать?</a:t>
            </a:r>
          </a:p>
          <a:p>
            <a:pPr lvl="1"/>
            <a:r>
              <a:rPr lang="ru-RU" altLang="ru-RU" sz="2400" smtClean="0"/>
              <a:t>Какие феномены? (сознания, поведения, …)</a:t>
            </a:r>
          </a:p>
          <a:p>
            <a:pPr lvl="1"/>
            <a:r>
              <a:rPr lang="ru-RU" altLang="ru-RU" sz="2400" smtClean="0"/>
              <a:t>Какие процедуры измерения? (</a:t>
            </a:r>
            <a:r>
              <a:rPr lang="en-US" altLang="ru-RU" sz="2400" smtClean="0">
                <a:sym typeface="Wingdings" pitchFamily="2" charset="2"/>
              </a:rPr>
              <a:t> </a:t>
            </a:r>
            <a:r>
              <a:rPr lang="ru-RU" altLang="ru-RU" sz="2400" smtClean="0">
                <a:sym typeface="Wingdings" pitchFamily="2" charset="2"/>
              </a:rPr>
              <a:t>тип данных)</a:t>
            </a:r>
          </a:p>
          <a:p>
            <a:pPr lvl="1"/>
            <a:r>
              <a:rPr lang="ru-RU" altLang="ru-RU" sz="2400" smtClean="0">
                <a:sym typeface="Wingdings" pitchFamily="2" charset="2"/>
              </a:rPr>
              <a:t>В каких условиях?</a:t>
            </a:r>
          </a:p>
          <a:p>
            <a:pPr lvl="1"/>
            <a:r>
              <a:rPr lang="ru-RU" altLang="ru-RU" sz="2400" smtClean="0">
                <a:sym typeface="Wingdings" pitchFamily="2" charset="2"/>
              </a:rPr>
              <a:t>На какой выборке?</a:t>
            </a:r>
            <a:endParaRPr lang="ru-RU" altLang="ru-RU" sz="2400" smtClean="0"/>
          </a:p>
          <a:p>
            <a:r>
              <a:rPr lang="ru-RU" altLang="ru-RU" sz="2400" b="1" smtClean="0"/>
              <a:t>Как </a:t>
            </a:r>
            <a:r>
              <a:rPr lang="ru-RU" altLang="ru-RU" sz="2400" smtClean="0"/>
              <a:t>мы это будем изучать?</a:t>
            </a:r>
          </a:p>
          <a:p>
            <a:pPr lvl="1"/>
            <a:r>
              <a:rPr lang="ru-RU" altLang="ru-RU" sz="2400" smtClean="0"/>
              <a:t>Каков общий план исследования?</a:t>
            </a:r>
          </a:p>
          <a:p>
            <a:pPr lvl="1"/>
            <a:r>
              <a:rPr lang="ru-RU" altLang="ru-RU" sz="2400" smtClean="0"/>
              <a:t>Какие методы анализа данных?</a:t>
            </a:r>
          </a:p>
          <a:p>
            <a:r>
              <a:rPr lang="ru-RU" altLang="ru-RU" sz="2400" b="1" smtClean="0"/>
              <a:t>Что </a:t>
            </a:r>
            <a:r>
              <a:rPr lang="ru-RU" altLang="ru-RU" sz="2400" smtClean="0"/>
              <a:t>конкретно для этого </a:t>
            </a:r>
            <a:r>
              <a:rPr lang="ru-RU" altLang="ru-RU" sz="2400" b="1" smtClean="0"/>
              <a:t>будем делать</a:t>
            </a:r>
            <a:r>
              <a:rPr lang="ru-RU" altLang="ru-RU" sz="2400" smtClean="0"/>
              <a:t>?</a:t>
            </a:r>
          </a:p>
          <a:p>
            <a:pPr lvl="1"/>
            <a:r>
              <a:rPr lang="ru-RU" altLang="ru-RU" sz="2400" smtClean="0"/>
              <a:t>Процедура исследования</a:t>
            </a:r>
          </a:p>
        </p:txBody>
      </p:sp>
      <p:pic>
        <p:nvPicPr>
          <p:cNvPr id="30724" name="Picture 2" descr="http://media.tumblr.com/tumblr_ljiv495hvs1qbus6u.jpg"/>
          <p:cNvPicPr>
            <a:picLocks noChangeAspect="1" noChangeArrowheads="1"/>
          </p:cNvPicPr>
          <p:nvPr/>
        </p:nvPicPr>
        <p:blipFill>
          <a:blip r:embed="rId2" cstate="print"/>
          <a:srcRect l="6773" r="27620"/>
          <a:stretch>
            <a:fillRect/>
          </a:stretch>
        </p:blipFill>
        <p:spPr bwMode="auto">
          <a:xfrm>
            <a:off x="6659563" y="2997200"/>
            <a:ext cx="2484437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mtClean="0"/>
              <a:t>Этапы научного исследования</a:t>
            </a:r>
            <a:br>
              <a:rPr lang="ru-RU" altLang="ru-RU" smtClean="0"/>
            </a:br>
            <a:r>
              <a:rPr lang="ru-RU" altLang="ru-RU" sz="1800" smtClean="0"/>
              <a:t>(самая простая из сотен тысяч разных схем)</a:t>
            </a:r>
            <a:endParaRPr lang="ru-RU" altLang="ru-RU" smtClean="0"/>
          </a:p>
        </p:txBody>
      </p:sp>
      <p:pic>
        <p:nvPicPr>
          <p:cNvPr id="4099" name="Picture 2" descr="http://placement08.pbworks.com/f/research_stages.jpg"/>
          <p:cNvPicPr>
            <a:picLocks noChangeAspect="1" noChangeArrowheads="1"/>
          </p:cNvPicPr>
          <p:nvPr/>
        </p:nvPicPr>
        <p:blipFill>
          <a:blip r:embed="rId2" cstate="print"/>
          <a:srcRect r="2185" b="2924"/>
          <a:stretch>
            <a:fillRect/>
          </a:stretch>
        </p:blipFill>
        <p:spPr bwMode="auto">
          <a:xfrm>
            <a:off x="1258888" y="1487488"/>
            <a:ext cx="682942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7" descr="Newton-App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865438"/>
            <a:ext cx="1296987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1403350" y="2390775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Теоретический анализ</a:t>
            </a: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5795963" y="2501900"/>
            <a:ext cx="29876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Формулировка гипотез</a:t>
            </a:r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-90488" y="4164013"/>
            <a:ext cx="1349376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/>
              <a:t>Проблема!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7089775" y="4164013"/>
            <a:ext cx="19986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Методы:</a:t>
            </a:r>
            <a:br>
              <a:rPr lang="ru-RU" altLang="ru-RU" sz="1400"/>
            </a:br>
            <a:r>
              <a:rPr lang="ru-RU" altLang="ru-RU" sz="1400"/>
              <a:t>- что?..</a:t>
            </a:r>
            <a:br>
              <a:rPr lang="ru-RU" altLang="ru-RU" sz="1400"/>
            </a:br>
            <a:r>
              <a:rPr lang="ru-RU" altLang="ru-RU" sz="1400"/>
              <a:t>- как?..</a:t>
            </a:r>
            <a:r>
              <a:rPr lang="en-US" altLang="ru-RU" sz="1400"/>
              <a:t/>
            </a:r>
            <a:br>
              <a:rPr lang="en-US" altLang="ru-RU" sz="1400"/>
            </a:br>
            <a:r>
              <a:rPr lang="ru-RU" altLang="ru-RU" sz="1400">
                <a:sym typeface="Wingdings" pitchFamily="2" charset="2"/>
              </a:rPr>
              <a:t>- где?..</a:t>
            </a:r>
            <a:br>
              <a:rPr lang="ru-RU" altLang="ru-RU" sz="1400">
                <a:sym typeface="Wingdings" pitchFamily="2" charset="2"/>
              </a:rPr>
            </a:br>
            <a:r>
              <a:rPr lang="ru-RU" altLang="ru-RU" sz="1400">
                <a:sym typeface="Wingdings" pitchFamily="2" charset="2"/>
              </a:rPr>
              <a:t>- с кем?..</a:t>
            </a:r>
          </a:p>
          <a:p>
            <a:pPr algn="ctr"/>
            <a:r>
              <a:rPr lang="ru-RU" altLang="ru-RU" sz="1400">
                <a:sym typeface="Wingdings" pitchFamily="2" charset="2"/>
              </a:rPr>
              <a:t>…мы будем изучать?</a:t>
            </a:r>
            <a:br>
              <a:rPr lang="ru-RU" altLang="ru-RU" sz="1400">
                <a:sym typeface="Wingdings" pitchFamily="2" charset="2"/>
              </a:rPr>
            </a:br>
            <a:endParaRPr lang="ru-RU" altLang="ru-RU" sz="1400"/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3017838" y="6411913"/>
            <a:ext cx="33131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/>
              <a:t>Сбор данных </a:t>
            </a:r>
            <a:r>
              <a:rPr lang="en-US" altLang="ru-RU" sz="1400">
                <a:sym typeface="Wingdings" pitchFamily="2" charset="2"/>
              </a:rPr>
              <a:t> </a:t>
            </a:r>
            <a:r>
              <a:rPr lang="ru-RU" altLang="ru-RU" sz="1400">
                <a:sym typeface="Wingdings" pitchFamily="2" charset="2"/>
              </a:rPr>
              <a:t>Анализ данных</a:t>
            </a:r>
            <a:endParaRPr lang="ru-RU" altLang="ru-RU" sz="14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31750" y="4794250"/>
            <a:ext cx="29860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Оценка результатов</a:t>
            </a:r>
          </a:p>
        </p:txBody>
      </p:sp>
      <p:sp>
        <p:nvSpPr>
          <p:cNvPr id="4107" name="TextBox 11"/>
          <p:cNvSpPr txBox="1">
            <a:spLocks noChangeArrowheads="1"/>
          </p:cNvSpPr>
          <p:nvPr/>
        </p:nvSpPr>
        <p:spPr bwMode="auto">
          <a:xfrm>
            <a:off x="31750" y="6111875"/>
            <a:ext cx="2986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/>
              <a:t>Публикация!..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584200" y="5100638"/>
            <a:ext cx="242888" cy="10112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План исследования</a:t>
            </a:r>
            <a:endParaRPr lang="ru-RU"/>
          </a:p>
        </p:txBody>
      </p:sp>
      <p:sp>
        <p:nvSpPr>
          <p:cNvPr id="31747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Виды переменных – по отношению к гипотезам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348038" y="2636838"/>
            <a:ext cx="259238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altLang="ru-RU" sz="2400"/>
              <a:t>Исследуемая</a:t>
            </a:r>
          </a:p>
          <a:p>
            <a:pPr algn="ctr"/>
            <a:r>
              <a:rPr lang="ru-RU" altLang="ru-RU" sz="2400"/>
              <a:t>реальность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244792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Независимые</a:t>
            </a:r>
          </a:p>
          <a:p>
            <a:pPr>
              <a:spcBef>
                <a:spcPct val="50000"/>
              </a:spcBef>
            </a:pPr>
            <a:r>
              <a:rPr lang="ru-RU" altLang="ru-RU" sz="2400"/>
              <a:t>переменные</a:t>
            </a:r>
          </a:p>
          <a:p>
            <a:pPr>
              <a:spcBef>
                <a:spcPct val="50000"/>
              </a:spcBef>
            </a:pPr>
            <a:endParaRPr lang="ru-RU" altLang="ru-RU" sz="2400"/>
          </a:p>
          <a:p>
            <a:pPr>
              <a:spcBef>
                <a:spcPct val="50000"/>
              </a:spcBef>
            </a:pPr>
            <a:r>
              <a:rPr lang="ru-RU" altLang="ru-RU" sz="2400"/>
              <a:t>воздействуем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88125" y="1773238"/>
            <a:ext cx="23050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Зависимые</a:t>
            </a:r>
          </a:p>
          <a:p>
            <a:pPr>
              <a:spcBef>
                <a:spcPct val="50000"/>
              </a:spcBef>
            </a:pPr>
            <a:r>
              <a:rPr lang="ru-RU" altLang="ru-RU" sz="2400"/>
              <a:t>переменные</a:t>
            </a:r>
          </a:p>
          <a:p>
            <a:pPr>
              <a:spcBef>
                <a:spcPct val="50000"/>
              </a:spcBef>
            </a:pPr>
            <a:endParaRPr lang="ru-RU" altLang="ru-RU" sz="2400"/>
          </a:p>
          <a:p>
            <a:pPr>
              <a:spcBef>
                <a:spcPct val="50000"/>
              </a:spcBef>
            </a:pPr>
            <a:r>
              <a:rPr lang="ru-RU" altLang="ru-RU" sz="2400"/>
              <a:t>наблюдаем,</a:t>
            </a:r>
            <a:br>
              <a:rPr lang="ru-RU" altLang="ru-RU" sz="2400"/>
            </a:br>
            <a:r>
              <a:rPr lang="ru-RU" altLang="ru-RU" sz="2400"/>
              <a:t>измеряем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403350" y="2852738"/>
            <a:ext cx="1800225" cy="360362"/>
          </a:xfrm>
          <a:prstGeom prst="rightArrow">
            <a:avLst>
              <a:gd name="adj1" fmla="val 50000"/>
              <a:gd name="adj2" fmla="val 12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6084888" y="2852738"/>
            <a:ext cx="1800225" cy="360362"/>
          </a:xfrm>
          <a:prstGeom prst="rightArrow">
            <a:avLst>
              <a:gd name="adj1" fmla="val 50000"/>
              <a:gd name="adj2" fmla="val 12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 rot="-5400000">
            <a:off x="4068762" y="4437063"/>
            <a:ext cx="1223963" cy="649288"/>
          </a:xfrm>
          <a:prstGeom prst="rightArrow">
            <a:avLst>
              <a:gd name="adj1" fmla="val 50000"/>
              <a:gd name="adj2" fmla="val 4712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1979613" y="4868863"/>
            <a:ext cx="5761037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/>
              <a:t>Побочные             переменные</a:t>
            </a:r>
          </a:p>
          <a:p>
            <a:pPr algn="ctr">
              <a:spcBef>
                <a:spcPct val="50000"/>
              </a:spcBef>
            </a:pPr>
            <a:r>
              <a:rPr lang="ru-RU" altLang="ru-RU" sz="2400"/>
              <a:t>контролируем (если можем)</a:t>
            </a:r>
            <a:br>
              <a:rPr lang="ru-RU" altLang="ru-RU" sz="2400"/>
            </a:br>
            <a:r>
              <a:rPr lang="ru-RU" altLang="ru-RU" sz="2400"/>
              <a:t>или хотя бы учитываем их влияние</a:t>
            </a:r>
          </a:p>
        </p:txBody>
      </p:sp>
      <p:sp>
        <p:nvSpPr>
          <p:cNvPr id="32778" name="AutoShape 11"/>
          <p:cNvSpPr>
            <a:spLocks noChangeArrowheads="1"/>
          </p:cNvSpPr>
          <p:nvPr/>
        </p:nvSpPr>
        <p:spPr bwMode="auto">
          <a:xfrm>
            <a:off x="4211638" y="1628775"/>
            <a:ext cx="1368425" cy="792163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altLang="ru-RU"/>
              <a:t>???</a:t>
            </a:r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250825" y="6308725"/>
            <a:ext cx="87852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200"/>
              <a:t>Случайная ошибка, систематическая ошибка, </a:t>
            </a:r>
            <a:r>
              <a:rPr lang="en-US" altLang="ru-RU" sz="2200"/>
              <a:t>c</a:t>
            </a:r>
            <a:r>
              <a:rPr lang="ru-RU" altLang="ru-RU" sz="2200"/>
              <a:t>мешение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Типы исследований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Эксперимент</a:t>
            </a:r>
            <a:r>
              <a:rPr lang="ru-RU" altLang="ru-RU" sz="2800" smtClean="0"/>
              <a:t>: есть воздействие, есть контроль побочных переменных </a:t>
            </a:r>
            <a:r>
              <a:rPr lang="en-US" altLang="ru-RU" sz="2800" smtClean="0">
                <a:sym typeface="Wingdings" pitchFamily="2" charset="2"/>
              </a:rPr>
              <a:t> </a:t>
            </a:r>
            <a:r>
              <a:rPr lang="ru-RU" altLang="ru-RU" sz="2800" smtClean="0">
                <a:sym typeface="Wingdings" pitchFamily="2" charset="2"/>
              </a:rPr>
              <a:t>можно делать выводы о причинно-следственных связях</a:t>
            </a:r>
            <a:r>
              <a:rPr lang="ru-RU" altLang="ru-RU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Квазиэксперимент</a:t>
            </a:r>
            <a:r>
              <a:rPr lang="ru-RU" altLang="ru-RU" sz="2800" smtClean="0"/>
              <a:t>: есть воздействие, но нет полного контроля побочных переменных (в первую очередь, рандомизации испытуемых).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b="1" smtClean="0"/>
              <a:t>Неэкспериментальное эмпирическое исследование</a:t>
            </a:r>
            <a:r>
              <a:rPr lang="ru-RU" altLang="ru-RU" sz="2800" smtClean="0"/>
              <a:t>: нет ни воздействия, ни контроля побочных переменных (коррел. исследование, лонгитюд и т.д.) </a:t>
            </a:r>
            <a:r>
              <a:rPr lang="en-US" altLang="ru-RU" sz="2800" smtClean="0">
                <a:sym typeface="Wingdings" pitchFamily="2" charset="2"/>
              </a:rPr>
              <a:t> </a:t>
            </a:r>
            <a:r>
              <a:rPr lang="ru-RU" altLang="ru-RU" sz="2800" smtClean="0">
                <a:sym typeface="Wingdings" pitchFamily="2" charset="2"/>
              </a:rPr>
              <a:t>причинно-следственный характер связей можно лишь предполагать.</a:t>
            </a:r>
            <a:endParaRPr lang="ru-RU" alt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Виды экспериментальных планов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eaLnBrk="1" hangingPunct="1"/>
            <a:r>
              <a:rPr lang="ru-RU" altLang="ru-RU" sz="2800" b="1" smtClean="0"/>
              <a:t>Доэкспериментальные планы </a:t>
            </a:r>
            <a:r>
              <a:rPr lang="ru-RU" altLang="ru-RU" sz="2800" smtClean="0"/>
              <a:t/>
            </a:r>
            <a:br>
              <a:rPr lang="ru-RU" altLang="ru-RU" sz="2800" smtClean="0"/>
            </a:br>
            <a:r>
              <a:rPr lang="ru-RU" altLang="ru-RU" sz="2400" smtClean="0"/>
              <a:t>(для 1 независимой переменной)</a:t>
            </a:r>
          </a:p>
          <a:p>
            <a:pPr eaLnBrk="1" hangingPunct="1"/>
            <a:r>
              <a:rPr lang="ru-RU" altLang="ru-RU" sz="2800" b="1" smtClean="0"/>
              <a:t>Экспериментальные планы</a:t>
            </a:r>
            <a:r>
              <a:rPr lang="ru-RU" altLang="ru-RU" sz="2800" smtClean="0"/>
              <a:t>:</a:t>
            </a:r>
          </a:p>
          <a:p>
            <a:pPr lvl="1" eaLnBrk="1" hangingPunct="1"/>
            <a:r>
              <a:rPr lang="ru-RU" altLang="ru-RU" sz="2400" i="1" smtClean="0"/>
              <a:t>кросс-индивидуальные</a:t>
            </a:r>
            <a:r>
              <a:rPr lang="en-US" altLang="ru-RU" sz="2400" i="1" smtClean="0"/>
              <a:t> </a:t>
            </a:r>
            <a:r>
              <a:rPr lang="ru-RU" altLang="ru-RU" sz="2400" i="1" smtClean="0"/>
              <a:t>планы</a:t>
            </a:r>
            <a:r>
              <a:rPr lang="ru-RU" altLang="ru-RU" sz="2400" smtClean="0"/>
              <a:t>, когда разные уровни НП предъявляются разным группам испытуемых:</a:t>
            </a:r>
          </a:p>
          <a:p>
            <a:pPr lvl="2" eaLnBrk="1" hangingPunct="1"/>
            <a:r>
              <a:rPr lang="ru-RU" altLang="ru-RU" smtClean="0"/>
              <a:t>для 1 НП;</a:t>
            </a:r>
          </a:p>
          <a:p>
            <a:pPr lvl="2" eaLnBrk="1" hangingPunct="1"/>
            <a:r>
              <a:rPr lang="ru-RU" altLang="ru-RU" smtClean="0"/>
              <a:t>для 2 и более НП: факторные планы </a:t>
            </a:r>
            <a:r>
              <a:rPr lang="en-US" altLang="ru-RU" smtClean="0"/>
              <a:t>NxM</a:t>
            </a:r>
            <a:r>
              <a:rPr lang="ru-RU" altLang="ru-RU" smtClean="0"/>
              <a:t>;</a:t>
            </a:r>
          </a:p>
          <a:p>
            <a:pPr lvl="1" eaLnBrk="1" hangingPunct="1"/>
            <a:r>
              <a:rPr lang="ru-RU" altLang="ru-RU" sz="2400" i="1" smtClean="0"/>
              <a:t>интраиндивидуальные планы</a:t>
            </a:r>
            <a:r>
              <a:rPr lang="ru-RU" altLang="ru-RU" sz="2400" smtClean="0"/>
              <a:t>, когда разные уровни НП предъявляются одним и тем же испытуемым последовательно:</a:t>
            </a:r>
          </a:p>
          <a:p>
            <a:pPr lvl="2" eaLnBrk="1" hangingPunct="1"/>
            <a:r>
              <a:rPr lang="ru-RU" altLang="ru-RU" smtClean="0"/>
              <a:t>для 1 испытуемого.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Экспериментальные планы для одной независимой переменной (Д. Кэмпбелл)</a:t>
            </a:r>
          </a:p>
        </p:txBody>
      </p:sp>
      <p:pic>
        <p:nvPicPr>
          <p:cNvPr id="35843" name="Picture 4" descr="Таблица 1"/>
          <p:cNvPicPr>
            <a:picLocks noChangeAspect="1" noChangeArrowheads="1"/>
          </p:cNvPicPr>
          <p:nvPr/>
        </p:nvPicPr>
        <p:blipFill>
          <a:blip r:embed="rId2" cstate="print"/>
          <a:srcRect l="4077" t="55988"/>
          <a:stretch>
            <a:fillRect/>
          </a:stretch>
        </p:blipFill>
        <p:spPr bwMode="auto">
          <a:xfrm>
            <a:off x="2339975" y="4189413"/>
            <a:ext cx="5080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Таблица 1"/>
          <p:cNvPicPr>
            <a:picLocks noChangeAspect="1" noChangeArrowheads="1"/>
          </p:cNvPicPr>
          <p:nvPr/>
        </p:nvPicPr>
        <p:blipFill>
          <a:blip r:embed="rId3" cstate="print"/>
          <a:srcRect l="10396" t="79204"/>
          <a:stretch>
            <a:fillRect/>
          </a:stretch>
        </p:blipFill>
        <p:spPr bwMode="auto">
          <a:xfrm>
            <a:off x="2268538" y="2614613"/>
            <a:ext cx="4967287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623050" y="2152650"/>
            <a:ext cx="20526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Взаимодействие тестирования и воздействия</a:t>
            </a:r>
          </a:p>
        </p:txBody>
      </p:sp>
      <p:sp>
        <p:nvSpPr>
          <p:cNvPr id="35846" name="AutoShape 7"/>
          <p:cNvSpPr>
            <a:spLocks noChangeArrowheads="1"/>
          </p:cNvSpPr>
          <p:nvPr/>
        </p:nvSpPr>
        <p:spPr bwMode="auto">
          <a:xfrm rot="10800000">
            <a:off x="6191250" y="2563813"/>
            <a:ext cx="431800" cy="2889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4114800" cy="1295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/>
              <a:t>Обозначения (по Д. Кэмпбеллу):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smtClean="0"/>
              <a:t>R – </a:t>
            </a:r>
            <a:r>
              <a:rPr lang="ru-RU" altLang="ru-RU" sz="1800" smtClean="0"/>
              <a:t>рандомизация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smtClean="0"/>
              <a:t>O – </a:t>
            </a:r>
            <a:r>
              <a:rPr lang="ru-RU" altLang="ru-RU" sz="1800" smtClean="0"/>
              <a:t>измерение (</a:t>
            </a:r>
            <a:r>
              <a:rPr lang="en-US" altLang="ru-RU" sz="1800" smtClean="0"/>
              <a:t>observation) </a:t>
            </a:r>
            <a:r>
              <a:rPr lang="ru-RU" altLang="ru-RU" sz="1800" smtClean="0"/>
              <a:t>ЗП</a:t>
            </a:r>
          </a:p>
          <a:p>
            <a:pPr eaLnBrk="1" hangingPunct="1">
              <a:lnSpc>
                <a:spcPct val="80000"/>
              </a:lnSpc>
            </a:pPr>
            <a:r>
              <a:rPr lang="en-US" altLang="ru-RU" sz="1800" smtClean="0"/>
              <a:t>X – </a:t>
            </a:r>
            <a:r>
              <a:rPr lang="ru-RU" altLang="ru-RU" sz="1800" smtClean="0"/>
              <a:t>воздействие (наличие) НП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Кросс- и интра-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ru-RU" altLang="ru-RU" sz="2400" smtClean="0"/>
              <a:t>Кросс-индивидуальные планы включают несколько групп испытуемых (например, экспериментальная и контрольная).</a:t>
            </a:r>
          </a:p>
          <a:p>
            <a:r>
              <a:rPr lang="ru-RU" altLang="ru-RU" sz="2400" smtClean="0"/>
              <a:t>Группы должны быть </a:t>
            </a:r>
            <a:r>
              <a:rPr lang="ru-RU" altLang="ru-RU" sz="2400" b="1" smtClean="0"/>
              <a:t>эквивалентными</a:t>
            </a:r>
            <a:r>
              <a:rPr lang="ru-RU" altLang="ru-RU" sz="2400" smtClean="0"/>
              <a:t>. Для их формирования из выборки могут использоваться разные стратегии:</a:t>
            </a:r>
          </a:p>
          <a:p>
            <a:pPr lvl="1"/>
            <a:r>
              <a:rPr lang="ru-RU" altLang="ru-RU" sz="2000" smtClean="0"/>
              <a:t>рандомизация (бросаем монету, в какую группу);</a:t>
            </a:r>
          </a:p>
          <a:p>
            <a:pPr lvl="1"/>
            <a:r>
              <a:rPr lang="ru-RU" altLang="ru-RU" sz="2000" smtClean="0"/>
              <a:t>попарный отбор (сортируем людей по важному свойству и последовательно делим: 1-й – ЭГ, 2-й – КГ, 3-й – ЭГ и т.д.)</a:t>
            </a:r>
          </a:p>
          <a:p>
            <a:pPr lvl="1"/>
            <a:r>
              <a:rPr lang="ru-RU" altLang="ru-RU" sz="2000" smtClean="0"/>
              <a:t>стратометрический отбор (подбираем испытуемых в группы так, чтобы уравнять их по полу, возрасту и т.д.)</a:t>
            </a:r>
          </a:p>
          <a:p>
            <a:r>
              <a:rPr lang="ru-RU" altLang="ru-RU" sz="2400" smtClean="0"/>
              <a:t>Интраиндивидуальные планы включают одну группу испытуемых. Могут быть сложные смешанные планы.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Восемь угроз внутренней валидности по Д. Кэмпбеллу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Эффект истории </a:t>
            </a:r>
            <a:r>
              <a:rPr lang="ru-RU" altLang="ru-RU" sz="2200" smtClean="0"/>
              <a:t>(фона): события между воздействием и измерением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Эффект созревания </a:t>
            </a:r>
            <a:r>
              <a:rPr lang="ru-RU" altLang="ru-RU" sz="2200" smtClean="0"/>
              <a:t>(естественного развития): испытуемые со временем развиваются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Эффект тестирования </a:t>
            </a:r>
            <a:r>
              <a:rPr lang="ru-RU" altLang="ru-RU" sz="2200" smtClean="0"/>
              <a:t>(первое измерение влияет на результаты последующих)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Погрешность измерения </a:t>
            </a:r>
            <a:r>
              <a:rPr lang="ru-RU" altLang="ru-RU" sz="2200" smtClean="0"/>
              <a:t>зависимой переменной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Регрессия к среднему</a:t>
            </a:r>
            <a:r>
              <a:rPr lang="ru-RU" altLang="ru-RU" sz="2200" smtClean="0"/>
              <a:t>: группы, отобранные как контрастные по какому-то показателю, при повторном измерении покажут результат близкий к среднему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Неэквивалентность групп</a:t>
            </a:r>
            <a:r>
              <a:rPr lang="ru-RU" altLang="ru-RU" sz="2200" smtClean="0"/>
              <a:t>: в силу индивидуальных различий группы испытуемых изначально различаются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Эффект отсева или вымирания</a:t>
            </a:r>
            <a:r>
              <a:rPr lang="ru-RU" altLang="ru-RU" sz="2200" smtClean="0"/>
              <a:t>: со временем часть испытуемых выбывает из исследования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200" b="1" smtClean="0"/>
              <a:t>Взаимодействие перечисленных факторов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Четыре угрозы внешней валидности (репрезентативности) по Д. Кэмпбеллу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200" b="1" smtClean="0"/>
              <a:t>Влияние тестирования</a:t>
            </a:r>
            <a:r>
              <a:rPr lang="ru-RU" altLang="ru-RU" sz="2200" smtClean="0"/>
              <a:t>: результаты эксперимента будут применимы лишь к людям, которые были протестированы</a:t>
            </a:r>
          </a:p>
          <a:p>
            <a:pPr eaLnBrk="1" hangingPunct="1"/>
            <a:r>
              <a:rPr lang="ru-RU" altLang="ru-RU" sz="2200" b="1" smtClean="0"/>
              <a:t>Взаимодействие отбора и экспериментального воздействия</a:t>
            </a:r>
            <a:r>
              <a:rPr lang="ru-RU" altLang="ru-RU" sz="2200" smtClean="0"/>
              <a:t>: результаты применимы лишь к людям с определёнными характеристиками</a:t>
            </a:r>
          </a:p>
          <a:p>
            <a:pPr eaLnBrk="1" hangingPunct="1"/>
            <a:r>
              <a:rPr lang="ru-RU" altLang="ru-RU" sz="2200" b="1" smtClean="0"/>
              <a:t>Условия организации эксперимента </a:t>
            </a:r>
            <a:r>
              <a:rPr lang="ru-RU" altLang="ru-RU" sz="2200" smtClean="0"/>
              <a:t>определяют реакцию испытуемых на эксперимент: результаты применимы лишь к людям в определённых условиях</a:t>
            </a:r>
          </a:p>
          <a:p>
            <a:pPr eaLnBrk="1" hangingPunct="1"/>
            <a:r>
              <a:rPr lang="ru-RU" altLang="ru-RU" sz="2200" b="1" smtClean="0"/>
              <a:t>Взаимная интерференция (взаимовлияние) экспериментальных воздействий</a:t>
            </a:r>
            <a:r>
              <a:rPr lang="ru-RU" altLang="ru-RU" sz="2200" smtClean="0"/>
              <a:t>, если их несколько: результаты будут применимы лишь к людям, на которых воздействовали именно так (в таком порядке…)</a:t>
            </a:r>
          </a:p>
          <a:p>
            <a:pPr eaLnBrk="1" hangingPunct="1"/>
            <a:endParaRPr lang="ru-RU" alt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Квазиэксперимент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Не полностью реализован экспериментальный контроль</a:t>
            </a:r>
            <a:r>
              <a:rPr lang="ru-RU" altLang="ru-RU" smtClean="0"/>
              <a:t>: исследователь не полностью контролирует, когда и</a:t>
            </a:r>
            <a:r>
              <a:rPr lang="en-US" altLang="ru-RU" smtClean="0"/>
              <a:t>/</a:t>
            </a:r>
            <a:r>
              <a:rPr lang="ru-RU" altLang="ru-RU" smtClean="0"/>
              <a:t>или кому и</a:t>
            </a:r>
            <a:r>
              <a:rPr lang="en-US" altLang="ru-RU" smtClean="0"/>
              <a:t>/</a:t>
            </a:r>
            <a:r>
              <a:rPr lang="ru-RU" altLang="ru-RU" smtClean="0"/>
              <a:t>или в каком порядке предъявляются воздействия.</a:t>
            </a:r>
          </a:p>
          <a:p>
            <a:pPr eaLnBrk="1" hangingPunct="1"/>
            <a:r>
              <a:rPr lang="ru-RU" altLang="ru-RU" smtClean="0"/>
              <a:t>Оправдан в ситуациях, когда </a:t>
            </a:r>
            <a:r>
              <a:rPr lang="ru-RU" altLang="ru-RU" b="1" smtClean="0"/>
              <a:t>применение более совершенного </a:t>
            </a:r>
            <a:r>
              <a:rPr lang="ru-RU" altLang="ru-RU" smtClean="0"/>
              <a:t>(экспериментального) плана </a:t>
            </a:r>
            <a:r>
              <a:rPr lang="ru-RU" altLang="ru-RU" b="1" smtClean="0"/>
              <a:t>невозможно</a:t>
            </a:r>
            <a:r>
              <a:rPr lang="ru-RU" altLang="ru-RU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Корреляционный план исследования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2763"/>
            <a:ext cx="8229600" cy="5075237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Задача – </a:t>
            </a:r>
            <a:r>
              <a:rPr lang="ru-RU" altLang="ru-RU" sz="2600" b="1" smtClean="0"/>
              <a:t>поиск взаимосвязей </a:t>
            </a:r>
            <a:r>
              <a:rPr lang="ru-RU" altLang="ru-RU" sz="2600" smtClean="0"/>
              <a:t>(и проверка статистических гипотез о взаимосвязях) </a:t>
            </a:r>
            <a:r>
              <a:rPr lang="ru-RU" altLang="ru-RU" sz="2600" b="1" smtClean="0"/>
              <a:t>между переменными</a:t>
            </a:r>
            <a:r>
              <a:rPr lang="en-US" altLang="ru-RU" sz="2600" b="1" smtClean="0"/>
              <a:t> </a:t>
            </a:r>
            <a:r>
              <a:rPr lang="en-US" altLang="ru-RU" sz="2600" smtClean="0"/>
              <a:t>(</a:t>
            </a:r>
            <a:r>
              <a:rPr lang="ru-RU" altLang="ru-RU" sz="2600" smtClean="0"/>
              <a:t>двумя и более</a:t>
            </a:r>
            <a:r>
              <a:rPr lang="en-US" altLang="ru-RU" sz="2600" smtClean="0"/>
              <a:t>)</a:t>
            </a:r>
            <a:r>
              <a:rPr lang="ru-RU" altLang="ru-RU" sz="2600" smtClean="0"/>
              <a:t>.</a:t>
            </a:r>
          </a:p>
          <a:p>
            <a:pPr eaLnBrk="1" hangingPunct="1"/>
            <a:r>
              <a:rPr lang="ru-RU" altLang="ru-RU" sz="2600" b="1" smtClean="0"/>
              <a:t>Нет воздействия </a:t>
            </a:r>
            <a:r>
              <a:rPr lang="en-US" altLang="ru-RU" sz="2600" smtClean="0">
                <a:sym typeface="Wingdings" pitchFamily="2" charset="2"/>
              </a:rPr>
              <a:t> </a:t>
            </a:r>
            <a:r>
              <a:rPr lang="ru-RU" altLang="ru-RU" sz="2600" b="1" smtClean="0">
                <a:sym typeface="Wingdings" pitchFamily="2" charset="2"/>
              </a:rPr>
              <a:t>нет «независимых» и «зависимых» переменных</a:t>
            </a:r>
            <a:r>
              <a:rPr lang="ru-RU" altLang="ru-RU" sz="2600" smtClean="0">
                <a:sym typeface="Wingdings" pitchFamily="2" charset="2"/>
              </a:rPr>
              <a:t>, но эти слова могут употребляться для обозначения логики анализа (зависимость чего от чего мы предполагаем).</a:t>
            </a:r>
          </a:p>
          <a:p>
            <a:pPr eaLnBrk="1" hangingPunct="1"/>
            <a:r>
              <a:rPr lang="ru-RU" altLang="ru-RU" sz="2600" b="1" smtClean="0">
                <a:sym typeface="Wingdings" pitchFamily="2" charset="2"/>
              </a:rPr>
              <a:t>Нет возможности проверять гипотезы о причинно-следственном </a:t>
            </a:r>
            <a:r>
              <a:rPr lang="ru-RU" altLang="ru-RU" sz="2600" smtClean="0">
                <a:sym typeface="Wingdings" pitchFamily="2" charset="2"/>
              </a:rPr>
              <a:t>характере наблюдаемых взаимосвязей</a:t>
            </a:r>
            <a:r>
              <a:rPr lang="en-US" altLang="ru-RU" sz="2600" smtClean="0">
                <a:sym typeface="Wingdings" pitchFamily="2" charset="2"/>
              </a:rPr>
              <a:t>  </a:t>
            </a:r>
            <a:r>
              <a:rPr lang="ru-RU" altLang="ru-RU" sz="2600" smtClean="0">
                <a:sym typeface="Wingdings" pitchFamily="2" charset="2"/>
              </a:rPr>
              <a:t>говорим не о «влиянии», а только о «взаимосвязи»!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Научная проблема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Исследовательский вопрос = проблема исследования</a:t>
            </a:r>
            <a:r>
              <a:rPr lang="en-US" altLang="ru-RU" sz="2800" smtClean="0"/>
              <a:t> </a:t>
            </a:r>
            <a:r>
              <a:rPr lang="ru-RU" altLang="ru-RU" sz="2800" smtClean="0">
                <a:sym typeface="Wingdings" pitchFamily="2" charset="2"/>
              </a:rPr>
              <a:t></a:t>
            </a:r>
            <a:r>
              <a:rPr lang="en-US" altLang="ru-RU" sz="2800" smtClean="0">
                <a:sym typeface="Wingdings" pitchFamily="2" charset="2"/>
              </a:rPr>
              <a:t> </a:t>
            </a:r>
            <a:r>
              <a:rPr lang="ru-RU" altLang="ru-RU" sz="2800" smtClean="0"/>
              <a:t>Является ли проблема исследования </a:t>
            </a:r>
            <a:r>
              <a:rPr lang="ru-RU" altLang="ru-RU" sz="2800" i="1" smtClean="0"/>
              <a:t>научной проблемой</a:t>
            </a:r>
            <a:r>
              <a:rPr lang="ru-RU" altLang="ru-RU" sz="2800" smtClean="0"/>
              <a:t>?</a:t>
            </a:r>
            <a:endParaRPr lang="en-US" altLang="ru-RU" sz="2800" smtClean="0"/>
          </a:p>
          <a:p>
            <a:pPr eaLnBrk="1" hangingPunct="1"/>
            <a:r>
              <a:rPr lang="ru-RU" altLang="ru-RU" sz="2800" smtClean="0"/>
              <a:t>Шансы на успех зависят от того, как она поставлена:</a:t>
            </a:r>
          </a:p>
          <a:p>
            <a:pPr lvl="1" eaLnBrk="1" hangingPunct="1"/>
            <a:r>
              <a:rPr lang="ru-RU" altLang="ru-RU" sz="2400" smtClean="0"/>
              <a:t>используются ли научные понятия, опирается ли она на научную картину реальности?</a:t>
            </a:r>
          </a:p>
          <a:p>
            <a:pPr lvl="1" eaLnBrk="1" hangingPunct="1"/>
            <a:r>
              <a:rPr lang="ru-RU" altLang="ru-RU" sz="2400" smtClean="0"/>
              <a:t>соотносится ли она с существующими теориями, релевантна ли актуальному научному дискурсу? </a:t>
            </a:r>
            <a:r>
              <a:rPr lang="ru-RU" altLang="ru-RU" sz="2000" smtClean="0"/>
              <a:t>(однако Вы можете поставить новую научную проблему, преодолев инерцию научного сообщества)</a:t>
            </a:r>
          </a:p>
          <a:p>
            <a:pPr lvl="1" eaLnBrk="1" hangingPunct="1"/>
            <a:r>
              <a:rPr lang="ru-RU" altLang="ru-RU" sz="2400" smtClean="0"/>
              <a:t>актуальна ли она с точки зрения социума?</a:t>
            </a:r>
            <a:br>
              <a:rPr lang="ru-RU" altLang="ru-RU" sz="2400" smtClean="0"/>
            </a:br>
            <a:r>
              <a:rPr lang="ru-RU" altLang="ru-RU" sz="2000" smtClean="0"/>
              <a:t>(готов ли кто-то дать на это денег?)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Планы корреляционных исследований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b="1" smtClean="0"/>
              <a:t>Межгрупповые</a:t>
            </a:r>
            <a:r>
              <a:rPr lang="ru-RU" altLang="ru-RU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mtClean="0"/>
              <a:t>сравнение выраженности признака(ов) или их взаимосвязей в двух (и более) группах;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b="1" smtClean="0"/>
              <a:t>Внутригрупповые </a:t>
            </a:r>
            <a:r>
              <a:rPr lang="en-US" altLang="ru-RU" b="1" smtClean="0"/>
              <a:t/>
            </a:r>
            <a:br>
              <a:rPr lang="en-US" altLang="ru-RU" b="1" smtClean="0"/>
            </a:br>
            <a:r>
              <a:rPr lang="ru-RU" altLang="ru-RU" b="1" smtClean="0"/>
              <a:t>(</a:t>
            </a:r>
            <a:r>
              <a:rPr lang="en-US" altLang="ru-RU" b="1" smtClean="0"/>
              <a:t>repeated measures)</a:t>
            </a:r>
            <a:r>
              <a:rPr lang="ru-RU" altLang="ru-RU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ru-RU" altLang="ru-RU" smtClean="0"/>
              <a:t>план «одна группа в разных условиях» или в разные моменты времени.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Анализ динамических процессов в рамках корреляционного плана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altLang="ru-RU" sz="2400" b="1" smtClean="0"/>
              <a:t>Метод </a:t>
            </a:r>
            <a:r>
              <a:rPr lang="en-US" altLang="ru-RU" sz="2400" b="1" smtClean="0"/>
              <a:t>[</a:t>
            </a:r>
            <a:r>
              <a:rPr lang="ru-RU" altLang="ru-RU" sz="2400" b="1" smtClean="0"/>
              <a:t>поперечных</a:t>
            </a:r>
            <a:r>
              <a:rPr lang="en-US" altLang="ru-RU" sz="2400" b="1" smtClean="0"/>
              <a:t>]</a:t>
            </a:r>
            <a:r>
              <a:rPr lang="ru-RU" altLang="ru-RU" sz="2400" b="1" smtClean="0"/>
              <a:t> срезов</a:t>
            </a:r>
            <a:r>
              <a:rPr lang="ru-RU" altLang="ru-RU" sz="2400" smtClean="0"/>
              <a:t>: замер в один и тот же момент времени у разных когорт (возрастных групп, классов и пр.). Основная проблема: неэквивалентность групп (когортные различия).</a:t>
            </a:r>
          </a:p>
          <a:p>
            <a:pPr lvl="1" eaLnBrk="1" hangingPunct="1">
              <a:buFontTx/>
              <a:buNone/>
            </a:pPr>
            <a:r>
              <a:rPr lang="ru-RU" altLang="ru-RU" sz="2400" smtClean="0"/>
              <a:t>					+</a:t>
            </a:r>
          </a:p>
          <a:p>
            <a:pPr lvl="1" eaLnBrk="1" hangingPunct="1">
              <a:buFontTx/>
              <a:buNone/>
            </a:pPr>
            <a:r>
              <a:rPr lang="ru-RU" altLang="ru-RU" sz="2400" b="1" smtClean="0"/>
              <a:t>Метод последовательных срезов (лонгитюд)</a:t>
            </a:r>
            <a:r>
              <a:rPr lang="ru-RU" altLang="ru-RU" sz="2400" smtClean="0"/>
              <a:t>: одна и та же группа, замеры в разные моменты времени. Основная проблема: эффект тести-рования и проблемы с внешней валидностью.</a:t>
            </a:r>
          </a:p>
          <a:p>
            <a:pPr lvl="1" eaLnBrk="1" hangingPunct="1">
              <a:buFontTx/>
              <a:buNone/>
            </a:pPr>
            <a:r>
              <a:rPr lang="ru-RU" altLang="ru-RU" sz="2400" smtClean="0"/>
              <a:t>					=</a:t>
            </a:r>
          </a:p>
          <a:p>
            <a:pPr lvl="1" eaLnBrk="1" hangingPunct="1">
              <a:buFontTx/>
              <a:buNone/>
            </a:pPr>
            <a:r>
              <a:rPr lang="ru-RU" altLang="ru-RU" sz="2400" b="1" smtClean="0"/>
              <a:t>Метод поперечно-последовательных срезов</a:t>
            </a:r>
            <a:r>
              <a:rPr lang="ru-RU" altLang="ru-RU" sz="2400" smtClean="0"/>
              <a:t>: несколько разных когорт отслеживается в разные моменты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Метод поперечно-последовательных срезов</a:t>
            </a:r>
          </a:p>
        </p:txBody>
      </p:sp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2" cstate="print"/>
          <a:srcRect l="57004" t="38390" r="17545" b="5511"/>
          <a:stretch>
            <a:fillRect/>
          </a:stretch>
        </p:blipFill>
        <p:spPr bwMode="auto">
          <a:xfrm>
            <a:off x="4635500" y="1484313"/>
            <a:ext cx="418465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11188" y="1916113"/>
            <a:ext cx="3744912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Соединение поперечной и последовательной стратегий позволяет исследователям выявлять как различия, связанные с возрастом, так и когортные различия.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Цифры на пересечении года замера и года рождения обозначают возраст детей.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(из </a:t>
            </a:r>
            <a:r>
              <a:rPr lang="en-US" altLang="ru-RU"/>
              <a:t>Parke &amp; Clarke-Stewart, 2011)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Выбор плана</a:t>
            </a: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Выделены ли в гипотезах независимые и зависимые переменные? Говорят ли гипотезы о причинно-следственной связи явлений?</a:t>
            </a:r>
          </a:p>
          <a:p>
            <a:r>
              <a:rPr lang="ru-RU" altLang="ru-RU" sz="2400" smtClean="0"/>
              <a:t>Возможен ли истинный эксперимент и реализуем ли он на практике, с учётом ограниченных ресурсов?</a:t>
            </a:r>
          </a:p>
          <a:p>
            <a:r>
              <a:rPr lang="ru-RU" altLang="ru-RU" sz="2400" smtClean="0"/>
              <a:t>Какие угрозы внешней и внутренней валидности выводов связаны с выбранным вами планом? Есть ли возможности их контролировать?</a:t>
            </a:r>
          </a:p>
          <a:p>
            <a:r>
              <a:rPr lang="ru-RU" altLang="ru-RU" sz="2400" smtClean="0"/>
              <a:t>Какого рода исследования «ценятся» научным сообществом в данной области знаний?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ПЕРЕМЕННЫЕ</a:t>
            </a:r>
            <a:endParaRPr lang="ru-RU"/>
          </a:p>
        </p:txBody>
      </p:sp>
      <p:sp>
        <p:nvSpPr>
          <p:cNvPr id="46083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009650"/>
          </a:xfrm>
        </p:spPr>
        <p:txBody>
          <a:bodyPr/>
          <a:lstStyle/>
          <a:p>
            <a:pPr eaLnBrk="1" hangingPunct="1"/>
            <a:r>
              <a:rPr lang="ru-RU" altLang="ru-RU" smtClean="0"/>
              <a:t>Измерение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412875"/>
            <a:ext cx="3171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 b="9843"/>
          <a:stretch>
            <a:fillRect/>
          </a:stretch>
        </p:blipFill>
        <p:spPr bwMode="auto">
          <a:xfrm>
            <a:off x="5867400" y="1557338"/>
            <a:ext cx="28003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4067175" y="1989138"/>
            <a:ext cx="1439863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 rot="10800000">
            <a:off x="3995738" y="3500438"/>
            <a:ext cx="1439862" cy="576262"/>
          </a:xfrm>
          <a:prstGeom prst="rightArrow">
            <a:avLst>
              <a:gd name="adj1" fmla="val 50000"/>
              <a:gd name="adj2" fmla="val 624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95288" y="4941888"/>
            <a:ext cx="835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И. – процедура приписывания психологическим объектам чисел таким образом, чтобы отношения между числами соответствовали отношениям между психологическими объектами.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Специфика психологических измерений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93863"/>
            <a:ext cx="42100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50825" y="5445125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/>
              <a:t>Не всякая операция, применимая к числам, имеет смысл по отношению к исходным психологическим объектам </a:t>
            </a:r>
            <a:r>
              <a:rPr lang="en-US" altLang="ru-RU" sz="2400">
                <a:sym typeface="Wingdings" pitchFamily="2" charset="2"/>
              </a:rPr>
              <a:t> </a:t>
            </a:r>
            <a:r>
              <a:rPr lang="ru-RU" altLang="ru-RU" sz="2400">
                <a:sym typeface="Wingdings" pitchFamily="2" charset="2"/>
              </a:rPr>
              <a:t>нужны некоторые ограничения.</a:t>
            </a:r>
            <a:endParaRPr lang="ru-RU" altLang="ru-RU" sz="2400"/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647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4" cstate="print"/>
          <a:srcRect b="9843"/>
          <a:stretch>
            <a:fillRect/>
          </a:stretch>
        </p:blipFill>
        <p:spPr bwMode="auto">
          <a:xfrm>
            <a:off x="6804025" y="2325688"/>
            <a:ext cx="22240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38538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шкал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3609975" cy="5084762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номинативная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(=)</a:t>
            </a:r>
          </a:p>
          <a:p>
            <a:pPr eaLnBrk="1" hangingPunct="1"/>
            <a:r>
              <a:rPr lang="ru-RU" altLang="ru-RU" b="1" smtClean="0"/>
              <a:t>порядковая</a:t>
            </a: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(=</a:t>
            </a:r>
            <a:r>
              <a:rPr lang="en-US" altLang="ru-RU" smtClean="0"/>
              <a:t>, &gt;)</a:t>
            </a:r>
            <a:endParaRPr lang="ru-RU" altLang="ru-RU" smtClean="0"/>
          </a:p>
          <a:p>
            <a:pPr eaLnBrk="1" hangingPunct="1"/>
            <a:r>
              <a:rPr lang="ru-RU" altLang="ru-RU" b="1" smtClean="0"/>
              <a:t>интервальная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>(=, &lt;&gt;, 1)</a:t>
            </a:r>
            <a:endParaRPr lang="ru-RU" altLang="ru-RU" smtClean="0"/>
          </a:p>
          <a:p>
            <a:pPr eaLnBrk="1" hangingPunct="1"/>
            <a:r>
              <a:rPr lang="ru-RU" altLang="ru-RU" b="1" smtClean="0"/>
              <a:t>отношений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(</a:t>
            </a:r>
            <a:r>
              <a:rPr lang="en-US" altLang="ru-RU" smtClean="0"/>
              <a:t>=, &lt;&gt;, 1, 0)</a:t>
            </a:r>
            <a:endParaRPr lang="ru-RU" altLang="ru-RU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 b="5687"/>
          <a:stretch>
            <a:fillRect/>
          </a:stretch>
        </p:blipFill>
        <p:spPr bwMode="auto">
          <a:xfrm>
            <a:off x="4143375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7875"/>
          </a:xfrm>
        </p:spPr>
        <p:txBody>
          <a:bodyPr/>
          <a:lstStyle/>
          <a:p>
            <a:pPr eaLnBrk="1" hangingPunct="1"/>
            <a:r>
              <a:rPr lang="ru-RU" altLang="ru-RU" sz="3200" smtClean="0"/>
              <a:t>Особенности психологических измерений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863600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Измеряем ненаблюдаемые объекты </a:t>
            </a:r>
            <a:r>
              <a:rPr lang="en-US" altLang="ru-RU" sz="2400" smtClean="0">
                <a:sym typeface="Wingdings" pitchFamily="2" charset="2"/>
              </a:rPr>
              <a:t></a:t>
            </a:r>
            <a:r>
              <a:rPr lang="en-US" altLang="ru-RU" sz="2400" smtClean="0"/>
              <a:t> </a:t>
            </a:r>
            <a:r>
              <a:rPr lang="ru-RU" altLang="ru-RU" sz="2400" smtClean="0"/>
              <a:t>озабочены валидностью наших измерений: то ли мы меряем?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917700"/>
            <a:ext cx="38877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73238"/>
            <a:ext cx="35274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684213" y="23495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инструмент</a:t>
            </a:r>
            <a:br>
              <a:rPr lang="ru-RU" altLang="ru-RU"/>
            </a:br>
            <a:r>
              <a:rPr lang="ru-RU" altLang="ru-RU"/>
              <a:t>физика: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419475" y="3357563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инструмент</a:t>
            </a:r>
            <a:br>
              <a:rPr lang="ru-RU" altLang="ru-RU"/>
            </a:br>
            <a:r>
              <a:rPr lang="ru-RU" altLang="ru-RU"/>
              <a:t>психолога:</a:t>
            </a: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539750" y="4752975"/>
            <a:ext cx="82296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400"/>
              <a:t>В отличие от физических измерений, в психологии: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altLang="ru-RU" sz="2000"/>
              <a:t>субъективные шкалы оценки ненадежны;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altLang="ru-RU" sz="2000"/>
              <a:t>переменные сложны, их трудно операционализировать.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ru-RU" sz="2400">
                <a:sym typeface="Wingdings" pitchFamily="2" charset="2"/>
              </a:rPr>
              <a:t> </a:t>
            </a:r>
            <a:r>
              <a:rPr lang="ru-RU" altLang="ru-RU" sz="2400">
                <a:sym typeface="Wingdings" pitchFamily="2" charset="2"/>
              </a:rPr>
              <a:t>нужно иметь много линеек = пунктов в шкале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ru-RU" altLang="ru-RU" sz="2400">
                <a:sym typeface="Wingdings" pitchFamily="2" charset="2"/>
              </a:rPr>
              <a:t></a:t>
            </a:r>
            <a:r>
              <a:rPr lang="en-US" altLang="ru-RU" sz="2400">
                <a:sym typeface="Wingdings" pitchFamily="2" charset="2"/>
              </a:rPr>
              <a:t> </a:t>
            </a:r>
            <a:r>
              <a:rPr lang="ru-RU" altLang="ru-RU" sz="2400">
                <a:sym typeface="Wingdings" pitchFamily="2" charset="2"/>
              </a:rPr>
              <a:t>как понять, что вместе они вообще что-то меряют?</a:t>
            </a:r>
            <a:endParaRPr lang="ru-RU" alt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Надёжность измерения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pPr eaLnBrk="1" hangingPunct="1"/>
            <a:r>
              <a:rPr lang="ru-RU" altLang="ru-RU" sz="2600" smtClean="0"/>
              <a:t>Надёжность измерения – это </a:t>
            </a:r>
            <a:r>
              <a:rPr lang="ru-RU" altLang="ru-RU" sz="2600" b="1" smtClean="0"/>
              <a:t>доля дисперсии, связанной с измеряемым свойством, в дисперсии полученных значений</a:t>
            </a:r>
            <a:r>
              <a:rPr lang="en-US" altLang="ru-RU" sz="2600" smtClean="0"/>
              <a:t> (</a:t>
            </a:r>
            <a:r>
              <a:rPr lang="ru-RU" altLang="ru-RU" sz="2600" smtClean="0"/>
              <a:t>баллов по тесту).</a:t>
            </a:r>
          </a:p>
          <a:p>
            <a:pPr eaLnBrk="1" hangingPunct="1"/>
            <a:r>
              <a:rPr lang="ru-RU" altLang="ru-RU" sz="2600" smtClean="0"/>
              <a:t>Если измерение </a:t>
            </a:r>
            <a:r>
              <a:rPr lang="ru-RU" altLang="ru-RU" sz="2600" b="1" smtClean="0"/>
              <a:t>ненадёжно</a:t>
            </a:r>
            <a:r>
              <a:rPr lang="ru-RU" altLang="ru-RU" sz="2600" smtClean="0"/>
              <a:t>, значит, шкала теста или опросника </a:t>
            </a:r>
            <a:r>
              <a:rPr lang="ru-RU" altLang="ru-RU" sz="2600" b="1" smtClean="0"/>
              <a:t>не позволяет измерять точно</a:t>
            </a:r>
            <a:r>
              <a:rPr lang="ru-RU" altLang="ru-RU" sz="2600" smtClean="0"/>
              <a:t>.</a:t>
            </a:r>
            <a:endParaRPr lang="en-US" altLang="ru-RU" sz="2600" smtClean="0"/>
          </a:p>
          <a:p>
            <a:pPr eaLnBrk="1" hangingPunct="1"/>
            <a:endParaRPr lang="en-US" altLang="ru-RU" sz="2600" smtClean="0"/>
          </a:p>
          <a:p>
            <a:pPr eaLnBrk="1" hangingPunct="1"/>
            <a:r>
              <a:rPr lang="ru-RU" altLang="ru-RU" sz="2600" smtClean="0"/>
              <a:t>Классическая тестовая теория </a:t>
            </a:r>
            <a:r>
              <a:rPr lang="en-US" altLang="ru-RU" sz="2600" smtClean="0">
                <a:sym typeface="Wingdings" pitchFamily="2" charset="2"/>
              </a:rPr>
              <a:t></a:t>
            </a:r>
            <a:r>
              <a:rPr lang="ru-RU" altLang="ru-RU" sz="2600" smtClean="0"/>
              <a:t> </a:t>
            </a:r>
            <a:r>
              <a:rPr lang="en-US" altLang="ru-RU" sz="2600" smtClean="0"/>
              <a:t/>
            </a:r>
            <a:br>
              <a:rPr lang="en-US" altLang="ru-RU" sz="2600" smtClean="0"/>
            </a:br>
            <a:r>
              <a:rPr lang="ru-RU" altLang="ru-RU" sz="2600" smtClean="0"/>
              <a:t>альфа Кронбаха как показатель надёжности</a:t>
            </a:r>
            <a:r>
              <a:rPr lang="en-US" altLang="ru-RU" sz="2600" smtClean="0"/>
              <a:t> (</a:t>
            </a:r>
            <a:r>
              <a:rPr lang="ru-RU" altLang="ru-RU" sz="2600" smtClean="0"/>
              <a:t>недооценивает надёжность).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Вопросы и типы исследования</a:t>
            </a:r>
          </a:p>
        </p:txBody>
      </p:sp>
      <p:sp>
        <p:nvSpPr>
          <p:cNvPr id="6147" name="Текст 4"/>
          <p:cNvSpPr>
            <a:spLocks noGrp="1"/>
          </p:cNvSpPr>
          <p:nvPr>
            <p:ph type="body" idx="1"/>
          </p:nvPr>
        </p:nvSpPr>
        <p:spPr>
          <a:xfrm>
            <a:off x="457200" y="1933575"/>
            <a:ext cx="4040188" cy="639763"/>
          </a:xfrm>
        </p:spPr>
        <p:txBody>
          <a:bodyPr/>
          <a:lstStyle/>
          <a:p>
            <a:r>
              <a:rPr lang="ru-RU" altLang="ru-RU" smtClean="0"/>
              <a:t>«Количественные»</a:t>
            </a:r>
          </a:p>
        </p:txBody>
      </p:sp>
      <p:sp>
        <p:nvSpPr>
          <p:cNvPr id="6148" name="Объект 5"/>
          <p:cNvSpPr>
            <a:spLocks noGrp="1"/>
          </p:cNvSpPr>
          <p:nvPr>
            <p:ph sz="half" idx="2"/>
          </p:nvPr>
        </p:nvSpPr>
        <p:spPr>
          <a:xfrm>
            <a:off x="457200" y="2573338"/>
            <a:ext cx="4040188" cy="3951287"/>
          </a:xfrm>
        </p:spPr>
        <p:txBody>
          <a:bodyPr/>
          <a:lstStyle/>
          <a:p>
            <a:r>
              <a:rPr lang="ru-RU" altLang="ru-RU" smtClean="0"/>
              <a:t>Есть ли связь…?</a:t>
            </a:r>
          </a:p>
          <a:p>
            <a:r>
              <a:rPr lang="ru-RU" altLang="ru-RU" smtClean="0"/>
              <a:t>Есть ли различия в… </a:t>
            </a:r>
            <a:br>
              <a:rPr lang="ru-RU" altLang="ru-RU" smtClean="0"/>
            </a:br>
            <a:r>
              <a:rPr lang="ru-RU" altLang="ru-RU" smtClean="0"/>
              <a:t>в зависимости от …?</a:t>
            </a:r>
          </a:p>
        </p:txBody>
      </p:sp>
      <p:sp>
        <p:nvSpPr>
          <p:cNvPr id="6149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933575"/>
            <a:ext cx="4041775" cy="639763"/>
          </a:xfrm>
        </p:spPr>
        <p:txBody>
          <a:bodyPr/>
          <a:lstStyle/>
          <a:p>
            <a:r>
              <a:rPr lang="ru-RU" altLang="ru-RU" smtClean="0"/>
              <a:t>«Качественные»</a:t>
            </a:r>
          </a:p>
        </p:txBody>
      </p:sp>
      <p:sp>
        <p:nvSpPr>
          <p:cNvPr id="6150" name="Объект 7"/>
          <p:cNvSpPr>
            <a:spLocks noGrp="1"/>
          </p:cNvSpPr>
          <p:nvPr>
            <p:ph sz="quarter" idx="4"/>
          </p:nvPr>
        </p:nvSpPr>
        <p:spPr>
          <a:xfrm>
            <a:off x="4645025" y="2573338"/>
            <a:ext cx="4041775" cy="1871662"/>
          </a:xfrm>
        </p:spPr>
        <p:txBody>
          <a:bodyPr/>
          <a:lstStyle/>
          <a:p>
            <a:r>
              <a:rPr lang="ru-RU" altLang="ru-RU" smtClean="0"/>
              <a:t>Как…? (</a:t>
            </a:r>
            <a:r>
              <a:rPr lang="en-US" altLang="ru-RU" smtClean="0">
                <a:sym typeface="Wingdings" pitchFamily="2" charset="2"/>
              </a:rPr>
              <a:t> </a:t>
            </a:r>
            <a:r>
              <a:rPr lang="ru-RU" altLang="ru-RU" smtClean="0"/>
              <a:t>описать процесс, ситуацию)</a:t>
            </a:r>
          </a:p>
          <a:p>
            <a:r>
              <a:rPr lang="ru-RU" altLang="ru-RU" smtClean="0"/>
              <a:t>Зачем…? (цели людей)</a:t>
            </a:r>
          </a:p>
        </p:txBody>
      </p:sp>
      <p:pic>
        <p:nvPicPr>
          <p:cNvPr id="6151" name="Picture 2" descr="http://static.giantbomb.com/uploads/original/2/22269/2262033-questions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940175"/>
            <a:ext cx="4418012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6156325" y="4652963"/>
            <a:ext cx="28082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Иногда просто нет смысла использовать методы определённого типа, если проблема (вопрос) исследования не сформулирована «под них».</a:t>
            </a:r>
          </a:p>
        </p:txBody>
      </p:sp>
      <p:sp>
        <p:nvSpPr>
          <p:cNvPr id="6153" name="TextBox 2"/>
          <p:cNvSpPr txBox="1">
            <a:spLocks noChangeArrowheads="1"/>
          </p:cNvSpPr>
          <p:nvPr/>
        </p:nvSpPr>
        <p:spPr bwMode="auto">
          <a:xfrm>
            <a:off x="179388" y="1343025"/>
            <a:ext cx="87137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Некоторые варианты постановки вопросов сразу </a:t>
            </a:r>
            <a:br>
              <a:rPr lang="ru-RU" altLang="ru-RU"/>
            </a:br>
            <a:r>
              <a:rPr lang="ru-RU" altLang="ru-RU"/>
              <a:t>предполагают определённый тип исследования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Связь надёжности теста с его стандартной ошибкой измерения</a:t>
            </a:r>
          </a:p>
        </p:txBody>
      </p:sp>
      <p:graphicFrame>
        <p:nvGraphicFramePr>
          <p:cNvPr id="52227" name="Объект 3"/>
          <p:cNvGraphicFramePr>
            <a:graphicFrameLocks noChangeAspect="1"/>
          </p:cNvGraphicFramePr>
          <p:nvPr/>
        </p:nvGraphicFramePr>
        <p:xfrm>
          <a:off x="1187450" y="1628775"/>
          <a:ext cx="6769100" cy="507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628775"/>
                        <a:ext cx="6769100" cy="507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Некоторые проблемы классической тестовой теории (</a:t>
            </a:r>
            <a:r>
              <a:rPr lang="en-US" altLang="ru-RU" sz="3600" smtClean="0"/>
              <a:t>CTT)</a:t>
            </a:r>
            <a:endParaRPr lang="ru-RU" altLang="ru-RU" sz="360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497887" cy="5257800"/>
          </a:xfrm>
        </p:spPr>
        <p:txBody>
          <a:bodyPr/>
          <a:lstStyle/>
          <a:p>
            <a:pPr eaLnBrk="1" hangingPunct="1"/>
            <a:r>
              <a:rPr lang="en-US" altLang="ru-RU" sz="2000" smtClean="0"/>
              <a:t>CTT </a:t>
            </a:r>
            <a:r>
              <a:rPr lang="ru-RU" altLang="ru-RU" sz="2000" smtClean="0"/>
              <a:t>исходит из того, что ошибка не связана с тестовым баллом. Но на самом деле </a:t>
            </a:r>
            <a:r>
              <a:rPr lang="ru-RU" altLang="ru-RU" sz="2000" b="1" smtClean="0"/>
              <a:t>точность измерения с использованием полученной с помощью </a:t>
            </a:r>
            <a:r>
              <a:rPr lang="en-US" altLang="ru-RU" sz="2000" b="1" smtClean="0"/>
              <a:t>CTT </a:t>
            </a:r>
            <a:r>
              <a:rPr lang="ru-RU" altLang="ru-RU" sz="2000" b="1" smtClean="0"/>
              <a:t>шкалы неравномерна</a:t>
            </a:r>
            <a:r>
              <a:rPr lang="ru-RU" altLang="ru-RU" sz="2000" smtClean="0"/>
              <a:t>: она максимальна для средних баллов и снижается по мере удаления от них (т.е., связана с тестовым баллом).</a:t>
            </a:r>
          </a:p>
          <a:p>
            <a:pPr eaLnBrk="1" hangingPunct="1"/>
            <a:r>
              <a:rPr lang="ru-RU" altLang="ru-RU" sz="2000" smtClean="0"/>
              <a:t>На основе </a:t>
            </a:r>
            <a:r>
              <a:rPr lang="en-US" altLang="ru-RU" sz="2000" smtClean="0"/>
              <a:t>CTT</a:t>
            </a:r>
            <a:r>
              <a:rPr lang="ru-RU" altLang="ru-RU" sz="2000" smtClean="0"/>
              <a:t> мы просто складываем баллы по пунктам теста, но на самом деле </a:t>
            </a:r>
            <a:r>
              <a:rPr lang="ru-RU" altLang="ru-RU" sz="2000" b="1" smtClean="0"/>
              <a:t>у разных пунктов разная дисперсия ошибки</a:t>
            </a:r>
            <a:r>
              <a:rPr lang="ru-RU" altLang="ru-RU" sz="2000" smtClean="0"/>
              <a:t>: умножая их перед сложнением на некоторый коэффициент качества, можно повысить общую надежность шкалы.</a:t>
            </a:r>
          </a:p>
          <a:p>
            <a:pPr eaLnBrk="1" hangingPunct="1"/>
            <a:r>
              <a:rPr lang="en-US" altLang="ru-RU" sz="2000" smtClean="0"/>
              <a:t>CTT </a:t>
            </a:r>
            <a:r>
              <a:rPr lang="ru-RU" altLang="ru-RU" sz="2000" smtClean="0"/>
              <a:t>(и альфа коэффициент) исходит из того, что вся общая дисперсия пунктов – это </a:t>
            </a:r>
            <a:r>
              <a:rPr lang="en-US" altLang="ru-RU" sz="2000" smtClean="0"/>
              <a:t>true score. </a:t>
            </a:r>
            <a:r>
              <a:rPr lang="ru-RU" altLang="ru-RU" sz="2000" smtClean="0"/>
              <a:t>Но на самом деле </a:t>
            </a:r>
            <a:r>
              <a:rPr lang="ru-RU" altLang="ru-RU" sz="2000" b="1" smtClean="0"/>
              <a:t>не вся общая дисперсия пунктов связана с измеряемым свойством </a:t>
            </a:r>
            <a:r>
              <a:rPr lang="ru-RU" altLang="ru-RU" sz="2000" smtClean="0"/>
              <a:t>(например: человек на все вопросы, независимо от их содержания, отвечает «да») =</a:t>
            </a:r>
            <a:r>
              <a:rPr lang="en-US" altLang="ru-RU" sz="2000" smtClean="0"/>
              <a:t>&gt; </a:t>
            </a:r>
            <a:r>
              <a:rPr lang="ru-RU" altLang="ru-RU" sz="2000" smtClean="0"/>
              <a:t>необходимо различать разные виды ошибки.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sz="3600" b="1" smtClean="0"/>
              <a:t>Item Response Theory</a:t>
            </a:r>
            <a:r>
              <a:rPr lang="en-US" altLang="ru-RU" sz="3600" smtClean="0"/>
              <a:t>: </a:t>
            </a:r>
            <a:r>
              <a:rPr lang="ru-RU" altLang="ru-RU" sz="3600" smtClean="0"/>
              <a:t>современная альтернатива </a:t>
            </a:r>
            <a:r>
              <a:rPr lang="en-US" altLang="ru-RU" sz="3600" smtClean="0"/>
              <a:t>CTT</a:t>
            </a:r>
            <a:endParaRPr lang="ru-RU" altLang="ru-RU" sz="3600" smtClean="0"/>
          </a:p>
        </p:txBody>
      </p:sp>
      <p:sp>
        <p:nvSpPr>
          <p:cNvPr id="5427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r>
              <a:rPr lang="ru-RU" altLang="ru-RU" sz="2200" smtClean="0"/>
              <a:t>«Неклассическая тестовая теория» </a:t>
            </a:r>
            <a:r>
              <a:rPr lang="en-US" altLang="ru-RU" sz="2200" smtClean="0"/>
              <a:t>(IRT) </a:t>
            </a:r>
            <a:r>
              <a:rPr lang="ru-RU" altLang="ru-RU" sz="2200" smtClean="0"/>
              <a:t>опирается на более сложные регрессионные модели и преодолевает ряд ограничений </a:t>
            </a:r>
            <a:r>
              <a:rPr lang="en-US" altLang="ru-RU" sz="2200" smtClean="0"/>
              <a:t>CTT.</a:t>
            </a:r>
            <a:endParaRPr lang="ru-RU" altLang="ru-RU" sz="2200" smtClean="0"/>
          </a:p>
          <a:p>
            <a:r>
              <a:rPr lang="ru-RU" altLang="ru-RU" sz="2200" smtClean="0"/>
              <a:t>Моделируются различные параметры пункта, определяющие ответ респондента на пункт (сложность, дискриминативность, «прозрачность» к угадыванию).</a:t>
            </a:r>
          </a:p>
        </p:txBody>
      </p:sp>
      <p:pic>
        <p:nvPicPr>
          <p:cNvPr id="54276" name="Picture 2" descr="Example of 3PL IRF, with dotted lines overlaid to demonstrate parameters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850" y="3860800"/>
            <a:ext cx="540385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smtClean="0"/>
              <a:t>Достоинства </a:t>
            </a:r>
            <a:r>
              <a:rPr lang="en-US" altLang="ru-RU" sz="3600" smtClean="0"/>
              <a:t>IRT</a:t>
            </a:r>
            <a:r>
              <a:rPr lang="ru-RU" altLang="ru-RU" sz="3600" smtClean="0"/>
              <a:t> по сравнению с </a:t>
            </a:r>
            <a:r>
              <a:rPr lang="en-US" altLang="ru-RU" sz="3600" smtClean="0"/>
              <a:t>CTT</a:t>
            </a:r>
            <a:endParaRPr lang="ru-RU" altLang="ru-RU" sz="3600" smtClean="0"/>
          </a:p>
        </p:txBody>
      </p:sp>
      <p:sp>
        <p:nvSpPr>
          <p:cNvPr id="55299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ru-RU" altLang="ru-RU" sz="2000" smtClean="0"/>
              <a:t>Можно отбирать в шкалу пункты, дающие высокую </a:t>
            </a:r>
            <a:r>
              <a:rPr lang="ru-RU" altLang="ru-RU" sz="2000" b="1" smtClean="0"/>
              <a:t>точность измерения в различных диапазонах измеряемого конструкта </a:t>
            </a:r>
            <a:r>
              <a:rPr lang="ru-RU" altLang="ru-RU" sz="2000" smtClean="0"/>
              <a:t>(</a:t>
            </a:r>
            <a:r>
              <a:rPr lang="en-US" altLang="ru-RU" sz="2000" smtClean="0"/>
              <a:t>CTT: </a:t>
            </a:r>
            <a:r>
              <a:rPr lang="ru-RU" altLang="ru-RU" sz="2000" smtClean="0"/>
              <a:t>точность максимальна возле среднего и сильно снижается по мере отдаления от него).</a:t>
            </a:r>
          </a:p>
          <a:p>
            <a:r>
              <a:rPr lang="ru-RU" altLang="ru-RU" sz="2000" smtClean="0"/>
              <a:t>Можно </a:t>
            </a:r>
            <a:r>
              <a:rPr lang="ru-RU" altLang="ru-RU" sz="2000" b="1" smtClean="0"/>
              <a:t>подбирать для каждого респондента пункты</a:t>
            </a:r>
            <a:r>
              <a:rPr lang="ru-RU" altLang="ru-RU" sz="2000" smtClean="0"/>
              <a:t>, дающие наиболее высокую точность в его диапазоне конструкта (например, для его уровня способностей), не утрачивая сопоставимости с баллами других респондентов (</a:t>
            </a:r>
            <a:r>
              <a:rPr lang="en-US" altLang="ru-RU" sz="2000" smtClean="0"/>
              <a:t>CTT: </a:t>
            </a:r>
            <a:r>
              <a:rPr lang="ru-RU" altLang="ru-RU" sz="2000" smtClean="0"/>
              <a:t>для сопоставления баллов каждый должен выполнить один и тот же набор заданий) =</a:t>
            </a:r>
            <a:r>
              <a:rPr lang="en-US" altLang="ru-RU" sz="2000" smtClean="0"/>
              <a:t>&gt; </a:t>
            </a:r>
            <a:r>
              <a:rPr lang="ru-RU" altLang="ru-RU" sz="2000" smtClean="0"/>
              <a:t>можно создавать компьютеризованные </a:t>
            </a:r>
            <a:r>
              <a:rPr lang="ru-RU" altLang="ru-RU" sz="2000" b="1" smtClean="0"/>
              <a:t>адаптивные тесты</a:t>
            </a:r>
            <a:r>
              <a:rPr lang="ru-RU" altLang="ru-RU" sz="2000" smtClean="0"/>
              <a:t>.</a:t>
            </a:r>
          </a:p>
          <a:p>
            <a:r>
              <a:rPr lang="ru-RU" altLang="ru-RU" sz="2000" smtClean="0"/>
              <a:t>=</a:t>
            </a:r>
            <a:r>
              <a:rPr lang="en-US" altLang="ru-RU" sz="2000" smtClean="0"/>
              <a:t>&gt; IRT </a:t>
            </a:r>
            <a:r>
              <a:rPr lang="ru-RU" altLang="ru-RU" sz="2000" smtClean="0"/>
              <a:t>даёт </a:t>
            </a:r>
            <a:r>
              <a:rPr lang="ru-RU" altLang="ru-RU" sz="2000" b="1" smtClean="0"/>
              <a:t>повышение точности и эффективности </a:t>
            </a:r>
            <a:r>
              <a:rPr lang="ru-RU" altLang="ru-RU" sz="2000" smtClean="0"/>
              <a:t>измерения (уменьшение необходимого количества заданий). Но при этом у </a:t>
            </a:r>
            <a:r>
              <a:rPr lang="en-US" altLang="ru-RU" sz="2000" smtClean="0"/>
              <a:t>IRT</a:t>
            </a:r>
            <a:r>
              <a:rPr lang="ru-RU" altLang="ru-RU" sz="2000" smtClean="0"/>
              <a:t> более высокие требования к объёму выборки.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Методы оценки надёжности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412875"/>
            <a:ext cx="8867775" cy="5329238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r>
              <a:rPr lang="ru-RU" altLang="ru-RU" sz="2400" smtClean="0"/>
              <a:t>Одномоментная надежность:</a:t>
            </a:r>
            <a:r>
              <a:rPr lang="en-US" altLang="ru-RU" sz="2400" smtClean="0"/>
              <a:t> </a:t>
            </a:r>
            <a:endParaRPr lang="ru-RU" altLang="ru-RU" sz="2400" smtClean="0"/>
          </a:p>
          <a:p>
            <a:pPr lvl="2" eaLnBrk="1" hangingPunct="1"/>
            <a:r>
              <a:rPr lang="en-US" altLang="ru-RU" sz="2200" smtClean="0"/>
              <a:t>split-half</a:t>
            </a:r>
            <a:r>
              <a:rPr lang="ru-RU" altLang="ru-RU" sz="2200" smtClean="0"/>
              <a:t> </a:t>
            </a:r>
            <a:r>
              <a:rPr lang="en-US" altLang="ru-RU" sz="2200" smtClean="0"/>
              <a:t>reliability:</a:t>
            </a:r>
            <a:r>
              <a:rPr lang="ru-RU" altLang="ru-RU" sz="2200" smtClean="0"/>
              <a:t> делим тест пополам </a:t>
            </a:r>
            <a:r>
              <a:rPr lang="ru-RU" altLang="ru-RU" sz="2200" smtClean="0">
                <a:sym typeface="Wingdings" pitchFamily="2" charset="2"/>
              </a:rPr>
              <a:t>и считаем корреляцию между половинами теста = устаревший метод</a:t>
            </a:r>
            <a:r>
              <a:rPr lang="en-US" altLang="ru-RU" sz="2200" smtClean="0"/>
              <a:t>; </a:t>
            </a:r>
            <a:endParaRPr lang="ru-RU" altLang="ru-RU" sz="2200" smtClean="0"/>
          </a:p>
          <a:p>
            <a:pPr lvl="2" eaLnBrk="1" hangingPunct="1"/>
            <a:r>
              <a:rPr lang="ru-RU" altLang="ru-RU" sz="2200" smtClean="0"/>
              <a:t>классическая тестовая теория =</a:t>
            </a:r>
            <a:r>
              <a:rPr lang="en-US" altLang="ru-RU" sz="2200" smtClean="0"/>
              <a:t>&gt;</a:t>
            </a:r>
            <a:r>
              <a:rPr lang="ru-RU" altLang="ru-RU" sz="2200" smtClean="0"/>
              <a:t> внутренняя согласованность теста, альфа-коэффициент Кронбаха;</a:t>
            </a:r>
          </a:p>
          <a:p>
            <a:pPr lvl="2" eaLnBrk="1" hangingPunct="1"/>
            <a:r>
              <a:rPr lang="ru-RU" altLang="ru-RU" sz="2200" smtClean="0"/>
              <a:t>более современные коэффициенты на основе данных </a:t>
            </a:r>
            <a:r>
              <a:rPr lang="en-US" altLang="ru-RU" sz="2200" smtClean="0"/>
              <a:t>Item Response Theory</a:t>
            </a:r>
            <a:r>
              <a:rPr lang="ru-RU" altLang="ru-RU" sz="2200" smtClean="0"/>
              <a:t>, конфирматорного факторного анализа (ро Райкова).</a:t>
            </a:r>
          </a:p>
          <a:p>
            <a:pPr marL="457200" lvl="1" indent="0" eaLnBrk="1" hangingPunct="1">
              <a:buFontTx/>
              <a:buNone/>
            </a:pPr>
            <a:r>
              <a:rPr lang="ru-RU" altLang="ru-RU" sz="2400" smtClean="0"/>
              <a:t>Ретестовая надежность:</a:t>
            </a:r>
          </a:p>
          <a:p>
            <a:pPr lvl="2" eaLnBrk="1" hangingPunct="1"/>
            <a:r>
              <a:rPr lang="ru-RU" altLang="ru-RU" sz="2200" smtClean="0"/>
              <a:t>корреляция между результатами 2 замеров с помощью теста (с интервалом от 2 недель до года): метод пригоден, если измеряемое свойство не меняется (бесполезен, например, для тестов эмоций).</a:t>
            </a:r>
            <a:endParaRPr lang="en-US" alt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Разновидности ошибки</a:t>
            </a:r>
          </a:p>
        </p:txBody>
      </p:sp>
      <p:sp>
        <p:nvSpPr>
          <p:cNvPr id="573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b="1" smtClean="0"/>
              <a:t>Случайная ошибка </a:t>
            </a:r>
            <a:r>
              <a:rPr lang="ru-RU" altLang="ru-RU" sz="2400" smtClean="0"/>
              <a:t>(</a:t>
            </a:r>
            <a:r>
              <a:rPr lang="en-US" altLang="ru-RU" sz="2400" smtClean="0"/>
              <a:t>random error)</a:t>
            </a:r>
            <a:r>
              <a:rPr lang="ru-RU" altLang="ru-RU" sz="2400" smtClean="0"/>
              <a:t>: доля балла, не связанная с измеряемым свойством, различная для каждого пункта теста.</a:t>
            </a:r>
          </a:p>
          <a:p>
            <a:r>
              <a:rPr lang="ru-RU" altLang="ru-RU" sz="2400" b="1" smtClean="0"/>
              <a:t>Систематическая ошибка </a:t>
            </a:r>
            <a:r>
              <a:rPr lang="ru-RU" altLang="ru-RU" sz="2400" smtClean="0"/>
              <a:t>(</a:t>
            </a:r>
            <a:r>
              <a:rPr lang="en-US" altLang="ru-RU" sz="2400" smtClean="0"/>
              <a:t>bias):</a:t>
            </a:r>
            <a:r>
              <a:rPr lang="ru-RU" altLang="ru-RU" sz="2400" smtClean="0"/>
              <a:t> доля балла, не связанная с измеряемым свойством, но не случайная (действующая сходным образом на разные пункты).</a:t>
            </a:r>
          </a:p>
          <a:p>
            <a:r>
              <a:rPr lang="ru-RU" altLang="ru-RU" sz="2400" smtClean="0"/>
              <a:t>Случайная ошибка угрожает </a:t>
            </a:r>
            <a:r>
              <a:rPr lang="ru-RU" altLang="ru-RU" sz="2400" b="1" smtClean="0"/>
              <a:t>надёжности </a:t>
            </a:r>
            <a:r>
              <a:rPr lang="ru-RU" altLang="ru-RU" sz="2400" smtClean="0"/>
              <a:t>измерения, систематическая ошибка – скорее, его </a:t>
            </a:r>
            <a:r>
              <a:rPr lang="ru-RU" altLang="ru-RU" sz="2400" b="1" smtClean="0"/>
              <a:t>валидности</a:t>
            </a:r>
            <a:r>
              <a:rPr lang="ru-RU" altLang="ru-RU" sz="2400" smtClean="0"/>
              <a:t>:</a:t>
            </a:r>
          </a:p>
          <a:p>
            <a:pPr lvl="1"/>
            <a:r>
              <a:rPr lang="ru-RU" altLang="ru-RU" sz="2000" smtClean="0"/>
              <a:t>надёжность измерения: насколько точно мы что-то померили?</a:t>
            </a:r>
          </a:p>
          <a:p>
            <a:pPr lvl="1"/>
            <a:r>
              <a:rPr lang="ru-RU" altLang="ru-RU" sz="2000" smtClean="0"/>
              <a:t>валидность измерения: насколько мы померили то, что нам нужно – или что-то другое?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валидности теста – 1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86800" cy="5257800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Конструктная в.: </a:t>
            </a:r>
            <a:r>
              <a:rPr lang="ru-RU" altLang="ru-RU" sz="2400" smtClean="0"/>
              <a:t>тот ли конструкт, который был теоретически заявлен и описан, измеряет наш тест?</a:t>
            </a:r>
          </a:p>
          <a:p>
            <a:pPr lvl="2" eaLnBrk="1" hangingPunct="1"/>
            <a:r>
              <a:rPr lang="ru-RU" altLang="ru-RU" sz="1600" smtClean="0"/>
              <a:t>можно рассматривать этот вид валидности как наиболее общий, а остальные виды валидности – как его подвиды.</a:t>
            </a:r>
            <a:endParaRPr lang="en-US" altLang="ru-RU" sz="1600" smtClean="0"/>
          </a:p>
          <a:p>
            <a:pPr eaLnBrk="1" hangingPunct="1"/>
            <a:r>
              <a:rPr lang="ru-RU" altLang="ru-RU" sz="2400" b="1" smtClean="0"/>
              <a:t>Операциональная в.</a:t>
            </a:r>
            <a:r>
              <a:rPr lang="ru-RU" altLang="ru-RU" sz="2400" smtClean="0"/>
              <a:t>: измеряем ли мы конструкт тем способом, который позволяет его измерить?</a:t>
            </a:r>
          </a:p>
          <a:p>
            <a:pPr eaLnBrk="1" hangingPunct="1"/>
            <a:r>
              <a:rPr lang="ru-RU" altLang="ru-RU" sz="2400" b="1" smtClean="0"/>
              <a:t>Конвергентная и дискриминантная (дивергентная) в.</a:t>
            </a:r>
            <a:r>
              <a:rPr lang="ru-RU" altLang="ru-RU" sz="2400" smtClean="0"/>
              <a:t>: как результаты нашего метода измерения соотносятся с другими данными измерений того же конструкта и других конструктов:</a:t>
            </a:r>
          </a:p>
          <a:p>
            <a:pPr lvl="2" eaLnBrk="1" hangingPunct="1"/>
            <a:r>
              <a:rPr lang="ru-RU" altLang="ru-RU" sz="2000" smtClean="0"/>
              <a:t>для оценки этих видов в. Д. Кэмпбелл и Д. Фиске (1959) предложили тип исследования «</a:t>
            </a:r>
            <a:r>
              <a:rPr lang="en-US" altLang="ru-RU" sz="2000" i="1" smtClean="0"/>
              <a:t>multitrait-multimethod</a:t>
            </a:r>
            <a:r>
              <a:rPr lang="ru-RU" altLang="ru-RU" sz="2000" smtClean="0"/>
              <a:t>»</a:t>
            </a:r>
            <a:r>
              <a:rPr lang="en-US" altLang="ru-RU" sz="2000" smtClean="0"/>
              <a:t>: </a:t>
            </a:r>
            <a:r>
              <a:rPr lang="ru-RU" altLang="ru-RU" sz="2000" smtClean="0"/>
              <a:t>несколько конструктов </a:t>
            </a:r>
            <a:r>
              <a:rPr lang="en-US" altLang="ru-RU" sz="2000" smtClean="0"/>
              <a:t>x</a:t>
            </a:r>
            <a:r>
              <a:rPr lang="ru-RU" altLang="ru-RU" sz="2000" smtClean="0"/>
              <a:t> несколько методов измерения</a:t>
            </a:r>
            <a:r>
              <a:rPr lang="en-US" altLang="ru-RU" sz="2000" smtClean="0"/>
              <a:t> = </a:t>
            </a:r>
            <a:r>
              <a:rPr lang="ru-RU" altLang="ru-RU" sz="2000" smtClean="0"/>
              <a:t>матрица </a:t>
            </a:r>
            <a:r>
              <a:rPr lang="en-US" altLang="ru-RU" sz="2000" smtClean="0"/>
              <a:t>Multi-Trait-Multi-Method (MTMM)</a:t>
            </a:r>
            <a:r>
              <a:rPr lang="ru-RU" altLang="ru-RU" sz="20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Виды валидности теста – 2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68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/>
              <a:t>Структурная в.</a:t>
            </a:r>
            <a:r>
              <a:rPr lang="ru-RU" sz="2400" smtClean="0"/>
              <a:t>: соответствует ли структура связей между пунктами теста теоретически ожидаемой?</a:t>
            </a:r>
          </a:p>
          <a:p>
            <a:pPr eaLnBrk="1" hangingPunct="1">
              <a:defRPr/>
            </a:pPr>
            <a:r>
              <a:rPr lang="ru-RU" sz="2400" b="1" smtClean="0"/>
              <a:t>Критериальная в.</a:t>
            </a:r>
            <a:r>
              <a:rPr lang="ru-RU" sz="2400" smtClean="0"/>
              <a:t>: как результаты теста соотносятся с объективными (или поведенческими) данными?</a:t>
            </a:r>
          </a:p>
          <a:p>
            <a:pPr lvl="1" eaLnBrk="1" hangingPunct="1">
              <a:defRPr/>
            </a:pPr>
            <a:r>
              <a:rPr lang="ru-RU" sz="2000" b="1" smtClean="0"/>
              <a:t>Прогностическая (предиктивная) в.</a:t>
            </a:r>
            <a:r>
              <a:rPr lang="ru-RU" sz="2000" smtClean="0"/>
              <a:t>: предсказывает ли наш показатель будущие объективные (или поведенческие) данные?</a:t>
            </a:r>
          </a:p>
          <a:p>
            <a:pPr marL="457200" lvl="1" indent="0" eaLnBrk="1" hangingPunct="1">
              <a:buFontTx/>
              <a:buNone/>
              <a:defRPr/>
            </a:pPr>
            <a:r>
              <a:rPr lang="ru-RU" sz="2000" i="1" smtClean="0"/>
              <a:t>Иногда говорят о «дискриминативной» валидности: насколько хорошо тест различает представителей разных подгрупп. В нашей классификации это критериальная валидность.</a:t>
            </a:r>
          </a:p>
          <a:p>
            <a:pPr eaLnBrk="1" hangingPunct="1">
              <a:defRPr/>
            </a:pPr>
            <a:r>
              <a:rPr lang="ru-RU" sz="2400" b="1" smtClean="0"/>
              <a:t>Очевидная в. (</a:t>
            </a:r>
            <a:r>
              <a:rPr lang="en-US" sz="2400" b="1" smtClean="0"/>
              <a:t>face validity)</a:t>
            </a:r>
            <a:r>
              <a:rPr lang="ru-RU" sz="2400" smtClean="0"/>
              <a:t>: очевидно ли из пунктов теста, что они измеряют?</a:t>
            </a:r>
          </a:p>
          <a:p>
            <a:pPr lvl="1" eaLnBrk="1" hangingPunct="1">
              <a:defRPr/>
            </a:pPr>
            <a:r>
              <a:rPr lang="ru-RU" sz="2000" b="1" smtClean="0"/>
              <a:t>Экспертная в</a:t>
            </a:r>
            <a:r>
              <a:rPr lang="en-US" sz="2000" b="1"/>
              <a:t>.</a:t>
            </a:r>
            <a:r>
              <a:rPr lang="ru-RU" sz="2000" smtClean="0"/>
              <a:t>: согласны ли эксперты в данной области с тем, что эти пункты позволяют измерить конструкт?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Валидность теста?</a:t>
            </a:r>
          </a:p>
        </p:txBody>
      </p:sp>
      <p:sp>
        <p:nvSpPr>
          <p:cNvPr id="604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200" smtClean="0"/>
              <a:t>Л. Кронбах: валидность – свойство не самого теста, а решений, принимаемых на его основе в определённом контексте (ситуации, задач и т.д.)</a:t>
            </a:r>
          </a:p>
          <a:p>
            <a:r>
              <a:rPr lang="ru-RU" altLang="ru-RU" sz="2200" smtClean="0"/>
              <a:t>Как правило, под «коэффициентом валидности теста» имеют в виду его критериальную валидность (корреляцию с каким-то принципиально важным критерием): </a:t>
            </a:r>
          </a:p>
          <a:p>
            <a:pPr lvl="1"/>
            <a:r>
              <a:rPr lang="ru-RU" altLang="ru-RU" sz="1800" smtClean="0"/>
              <a:t>например, корреляция балла по тесту при отборе персонала с последующей успешностью человека в качестве сотрудника.</a:t>
            </a:r>
          </a:p>
          <a:p>
            <a:r>
              <a:rPr lang="ru-RU" altLang="ru-RU" sz="2200" smtClean="0"/>
              <a:t>Даже тест с низкой валидностью может быть практически полезным: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951163" y="4797425"/>
          <a:ext cx="6172200" cy="1581150"/>
        </p:xfrm>
        <a:graphic>
          <a:graphicData uri="http://schemas.openxmlformats.org/drawingml/2006/table">
            <a:tbl>
              <a:tblPr firstRow="1" firstCol="1" bandRow="1"/>
              <a:tblGrid>
                <a:gridCol w="1234440"/>
                <a:gridCol w="1234440"/>
                <a:gridCol w="1234440"/>
                <a:gridCol w="1234440"/>
                <a:gridCol w="1234440"/>
              </a:tblGrid>
              <a:tr h="23599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 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</a:rPr>
                        <a:t>Доля кандидатов, отбираемых на основе теста</a:t>
                      </a:r>
                      <a:endParaRPr lang="en-GB" sz="1200" dirty="0">
                        <a:effectLst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599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effectLst/>
                        </a:rPr>
                        <a:t>r</a:t>
                      </a:r>
                      <a:r>
                        <a:rPr lang="en-US" sz="1200" baseline="0" dirty="0" smtClean="0">
                          <a:effectLst/>
                        </a:rPr>
                        <a:t> (</a:t>
                      </a:r>
                      <a:r>
                        <a:rPr lang="ru-RU" sz="1200" baseline="0" dirty="0" err="1" smtClean="0">
                          <a:effectLst/>
                        </a:rPr>
                        <a:t>крит</a:t>
                      </a:r>
                      <a:r>
                        <a:rPr lang="ru-RU" sz="1200" baseline="0" dirty="0" smtClean="0">
                          <a:effectLst/>
                        </a:rPr>
                        <a:t>. вал.)</a:t>
                      </a:r>
                      <a:endParaRPr lang="en-GB" sz="1200" dirty="0">
                        <a:effectLst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.10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.30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.90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.00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.25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.67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.62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.58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.52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7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.50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.84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.74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.67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.54</a:t>
                      </a: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0455" name="Прямоугольник 4"/>
          <p:cNvSpPr>
            <a:spLocks noChangeArrowheads="1"/>
          </p:cNvSpPr>
          <p:nvPr/>
        </p:nvSpPr>
        <p:spPr bwMode="auto">
          <a:xfrm>
            <a:off x="107950" y="5300663"/>
            <a:ext cx="2663825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altLang="ru-RU" sz="1400"/>
              <a:t>пример: т.н. таблицы Расселла-Тэйлора для принятия решений при отборе персонала (1939) .</a:t>
            </a:r>
          </a:p>
        </p:txBody>
      </p:sp>
      <p:sp>
        <p:nvSpPr>
          <p:cNvPr id="60456" name="Прямоугольник 5"/>
          <p:cNvSpPr>
            <a:spLocks noChangeArrowheads="1"/>
          </p:cNvSpPr>
          <p:nvPr/>
        </p:nvSpPr>
        <p:spPr bwMode="auto">
          <a:xfrm>
            <a:off x="476250" y="6362700"/>
            <a:ext cx="86328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r"/>
            <a:r>
              <a:rPr lang="ru-RU" altLang="ru-RU" sz="1400"/>
              <a:t>В ячейках – доля отобранных кандидатов, которые окажутся успешными,</a:t>
            </a:r>
            <a:br>
              <a:rPr lang="ru-RU" altLang="ru-RU" sz="1400"/>
            </a:br>
            <a:r>
              <a:rPr lang="ru-RU" altLang="ru-RU" sz="1400"/>
              <a:t>при условии, что по умолчанию успешны 50% кандидатов.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Что угрожает валидности решений?</a:t>
            </a:r>
          </a:p>
        </p:txBody>
      </p:sp>
      <p:sp>
        <p:nvSpPr>
          <p:cNvPr id="6144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r>
              <a:rPr lang="en-US" altLang="ru-RU" sz="2600" smtClean="0"/>
              <a:t>[</a:t>
            </a:r>
            <a:r>
              <a:rPr lang="ru-RU" altLang="ru-RU" sz="2600" smtClean="0"/>
              <a:t>Случайная ошибка </a:t>
            </a:r>
            <a:r>
              <a:rPr lang="en-US" altLang="ru-RU" sz="2600" smtClean="0">
                <a:sym typeface="Wingdings" pitchFamily="2" charset="2"/>
              </a:rPr>
              <a:t>] </a:t>
            </a:r>
            <a:r>
              <a:rPr lang="ru-RU" altLang="ru-RU" sz="2600" b="1" smtClean="0">
                <a:sym typeface="Wingdings" pitchFamily="2" charset="2"/>
              </a:rPr>
              <a:t>н</a:t>
            </a:r>
            <a:r>
              <a:rPr lang="ru-RU" altLang="ru-RU" sz="2600" b="1" smtClean="0"/>
              <a:t>изкая надёжность теста </a:t>
            </a:r>
            <a:r>
              <a:rPr lang="ru-RU" altLang="ru-RU" sz="2600" smtClean="0"/>
              <a:t>(А.Г. Шмелёв: ненадёжный тест не может быть валидным)</a:t>
            </a:r>
          </a:p>
          <a:p>
            <a:r>
              <a:rPr lang="en-US" altLang="ru-RU" sz="2600" smtClean="0"/>
              <a:t>[</a:t>
            </a:r>
            <a:r>
              <a:rPr lang="ru-RU" altLang="ru-RU" sz="2600" smtClean="0"/>
              <a:t>Систематическая ошибка (смешение измеряемого эффекта с другими)</a:t>
            </a:r>
            <a:r>
              <a:rPr lang="en-US" altLang="ru-RU" sz="2600" smtClean="0"/>
              <a:t> </a:t>
            </a:r>
            <a:r>
              <a:rPr lang="en-US" altLang="ru-RU" sz="2600" smtClean="0">
                <a:sym typeface="Wingdings" pitchFamily="2" charset="2"/>
              </a:rPr>
              <a:t>] </a:t>
            </a:r>
            <a:r>
              <a:rPr lang="ru-RU" altLang="ru-RU" sz="2600" b="1" smtClean="0">
                <a:sym typeface="Wingdings" pitchFamily="2" charset="2"/>
              </a:rPr>
              <a:t>низкая валидность показателя</a:t>
            </a:r>
            <a:endParaRPr lang="ru-RU" altLang="ru-RU" sz="2600" b="1" smtClean="0"/>
          </a:p>
          <a:p>
            <a:r>
              <a:rPr lang="ru-RU" altLang="ru-RU" sz="2600" smtClean="0"/>
              <a:t>Ошибки при </a:t>
            </a:r>
          </a:p>
          <a:p>
            <a:pPr lvl="1"/>
            <a:r>
              <a:rPr lang="ru-RU" altLang="ru-RU" sz="2400" smtClean="0"/>
              <a:t>применении (выборе) теста (не то!);</a:t>
            </a:r>
          </a:p>
          <a:p>
            <a:pPr lvl="1"/>
            <a:r>
              <a:rPr lang="ru-RU" altLang="ru-RU" sz="2400" smtClean="0"/>
              <a:t>предъявлении теста (не так!);</a:t>
            </a:r>
          </a:p>
          <a:p>
            <a:pPr lvl="1"/>
            <a:r>
              <a:rPr lang="ru-RU" altLang="ru-RU" sz="2400" smtClean="0"/>
              <a:t>интерпретации баллов по тесту (не об этом!).</a:t>
            </a:r>
            <a:endParaRPr lang="ru-RU" altLang="ru-RU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По цели исследования бывают…</a:t>
            </a: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5410200" cy="4679950"/>
          </a:xfrm>
        </p:spPr>
        <p:txBody>
          <a:bodyPr/>
          <a:lstStyle/>
          <a:p>
            <a:r>
              <a:rPr lang="ru-RU" altLang="ru-RU" sz="2800" b="1" smtClean="0"/>
              <a:t>Поисковое</a:t>
            </a:r>
            <a:r>
              <a:rPr lang="ru-RU" altLang="ru-RU" sz="2800" smtClean="0"/>
              <a:t> (изучение неизученного процесса, поиск закономерностей)</a:t>
            </a:r>
          </a:p>
          <a:p>
            <a:r>
              <a:rPr lang="ru-RU" altLang="ru-RU" sz="2800" b="1" smtClean="0"/>
              <a:t>Подтверждающее</a:t>
            </a:r>
            <a:r>
              <a:rPr lang="ru-RU" altLang="ru-RU" sz="2800" smtClean="0"/>
              <a:t> (воспроизведение ранее полученного факта)</a:t>
            </a:r>
          </a:p>
          <a:p>
            <a:r>
              <a:rPr lang="ru-RU" altLang="ru-RU" sz="2800" b="1" smtClean="0"/>
              <a:t>Критическое</a:t>
            </a:r>
            <a:r>
              <a:rPr lang="ru-RU" altLang="ru-RU" sz="2800" smtClean="0"/>
              <a:t> (спланированная проверка определённой модели, положения теории)</a:t>
            </a:r>
          </a:p>
          <a:p>
            <a:endParaRPr lang="ru-RU" altLang="ru-RU" sz="2800" smtClean="0"/>
          </a:p>
          <a:p>
            <a:endParaRPr lang="ru-RU" altLang="ru-RU" sz="2800" smtClean="0"/>
          </a:p>
        </p:txBody>
      </p:sp>
      <p:pic>
        <p:nvPicPr>
          <p:cNvPr id="7172" name="Picture 2" descr="http://vashiuspehi.com/wp-content/uploads/2013/03/Ce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916113"/>
            <a:ext cx="31543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68313" y="9525"/>
            <a:ext cx="8229600" cy="971550"/>
          </a:xfrm>
        </p:spPr>
        <p:txBody>
          <a:bodyPr/>
          <a:lstStyle/>
          <a:p>
            <a:r>
              <a:rPr lang="ru-RU" altLang="ru-RU" sz="3600" smtClean="0"/>
              <a:t>Чтобы снизить случайную ошибку</a:t>
            </a:r>
            <a:br>
              <a:rPr lang="ru-RU" altLang="ru-RU" sz="3600" smtClean="0"/>
            </a:br>
            <a:r>
              <a:rPr lang="ru-RU" altLang="ru-RU" sz="2400" smtClean="0"/>
              <a:t>(</a:t>
            </a:r>
            <a:r>
              <a:rPr lang="en-US" altLang="ru-RU" sz="2400" smtClean="0"/>
              <a:t>Guilford, </a:t>
            </a:r>
            <a:r>
              <a:rPr lang="ru-RU" altLang="ru-RU" sz="2400" smtClean="0"/>
              <a:t>1</a:t>
            </a:r>
            <a:r>
              <a:rPr lang="en-US" altLang="ru-RU" sz="2400" smtClean="0"/>
              <a:t>959</a:t>
            </a:r>
            <a:r>
              <a:rPr lang="ru-RU" altLang="ru-RU" sz="2400" smtClean="0"/>
              <a:t>, Клайн, 1994):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250825" y="1195388"/>
            <a:ext cx="8642350" cy="5689600"/>
          </a:xfrm>
        </p:spPr>
        <p:txBody>
          <a:bodyPr/>
          <a:lstStyle/>
          <a:p>
            <a:r>
              <a:rPr lang="ru-RU" altLang="ru-RU" sz="2000" smtClean="0"/>
              <a:t>Вопросы (утверждения) должны быть понятными респондентам, не использовать сложной лексики;</a:t>
            </a:r>
            <a:endParaRPr lang="en-US" altLang="ru-RU" sz="2000" smtClean="0"/>
          </a:p>
          <a:p>
            <a:r>
              <a:rPr lang="ru-RU" altLang="ru-RU" sz="2000" smtClean="0"/>
              <a:t>Утверждения должны быть недвусмысленными (содержать только одну мысль, а не две связанные);</a:t>
            </a:r>
          </a:p>
          <a:p>
            <a:r>
              <a:rPr lang="ru-RU" altLang="ru-RU" sz="2000" smtClean="0"/>
              <a:t>Утверждения должны быть одинаково применимы ко всем респондентам, независимо от гендера, соц.статуса и пр.;</a:t>
            </a:r>
          </a:p>
          <a:p>
            <a:r>
              <a:rPr lang="ru-RU" altLang="ru-RU" sz="2000" smtClean="0"/>
              <a:t>Вопросы должны быть конкретными (связанными с конкретным примером, а не заданными в общем);</a:t>
            </a:r>
          </a:p>
          <a:p>
            <a:r>
              <a:rPr lang="ru-RU" altLang="ru-RU" sz="2000" smtClean="0"/>
              <a:t>Вопросы не должны провоцировать у подавляющего большинства респондентов однозначный ответ (напр., «да»);</a:t>
            </a:r>
          </a:p>
          <a:p>
            <a:r>
              <a:rPr lang="ru-RU" altLang="ru-RU" sz="2000" smtClean="0"/>
              <a:t>Из вопросов (утверждений) не должно быть ясно, что они измеряют </a:t>
            </a:r>
            <a:r>
              <a:rPr lang="en-US" altLang="ru-RU" sz="2000" smtClean="0"/>
              <a:t>[</a:t>
            </a:r>
            <a:r>
              <a:rPr lang="ru-RU" altLang="ru-RU" sz="2000" smtClean="0"/>
              <a:t>ЕО: в наши дни от этой идеи отказались</a:t>
            </a:r>
            <a:r>
              <a:rPr lang="en-US" altLang="ru-RU" sz="2000" smtClean="0"/>
              <a:t>]</a:t>
            </a:r>
            <a:r>
              <a:rPr lang="ru-RU" altLang="ru-RU" sz="2000" smtClean="0"/>
              <a:t>;</a:t>
            </a:r>
          </a:p>
          <a:p>
            <a:r>
              <a:rPr lang="ru-RU" altLang="ru-RU" sz="2000" smtClean="0"/>
              <a:t>Вопросы не стоит формулировать в относительных (субъективных) терминах (часто…редко, нравится…не нравится);</a:t>
            </a:r>
          </a:p>
          <a:p>
            <a:r>
              <a:rPr lang="ru-RU" altLang="ru-RU" sz="2000" smtClean="0"/>
              <a:t>+ Стоит обратить внимание на порядок и количество вопросов для снижения позиционных эффектов и усталости респондентов.</a:t>
            </a:r>
          </a:p>
          <a:p>
            <a:endParaRPr lang="ru-RU" altLang="ru-RU" sz="2000" smtClean="0"/>
          </a:p>
          <a:p>
            <a:endParaRPr lang="ru-RU" altLang="ru-RU" sz="2000" smtClean="0"/>
          </a:p>
          <a:p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smtClean="0"/>
              <a:t>Виды систематической ошибки </a:t>
            </a:r>
            <a:r>
              <a:rPr lang="en-US" altLang="ru-RU" sz="3600" smtClean="0"/>
              <a:t>(bias)</a:t>
            </a:r>
            <a:r>
              <a:rPr lang="ru-RU" altLang="ru-RU" sz="3600" smtClean="0"/>
              <a:t> в пунктах субъективной оценки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44663"/>
            <a:ext cx="8229600" cy="4924425"/>
          </a:xfrm>
        </p:spPr>
        <p:txBody>
          <a:bodyPr/>
          <a:lstStyle/>
          <a:p>
            <a:pPr eaLnBrk="1" hangingPunct="1"/>
            <a:r>
              <a:rPr lang="ru-RU" altLang="ru-RU" smtClean="0"/>
              <a:t>Ошибка центрации </a:t>
            </a:r>
            <a:r>
              <a:rPr lang="ru-RU" altLang="ru-RU" sz="2400" smtClean="0"/>
              <a:t>(</a:t>
            </a:r>
            <a:r>
              <a:rPr lang="en-US" altLang="ru-RU" sz="2400" smtClean="0"/>
              <a:t>mid-point responding</a:t>
            </a:r>
            <a:r>
              <a:rPr lang="ru-RU" altLang="ru-RU" sz="2400" smtClean="0"/>
              <a:t>)</a:t>
            </a:r>
          </a:p>
          <a:p>
            <a:pPr eaLnBrk="1" hangingPunct="1"/>
            <a:r>
              <a:rPr lang="ru-RU" altLang="ru-RU" smtClean="0"/>
              <a:t>Ошибка сгущения </a:t>
            </a:r>
            <a:r>
              <a:rPr lang="ru-RU" altLang="ru-RU" sz="2400" smtClean="0"/>
              <a:t>(</a:t>
            </a:r>
            <a:r>
              <a:rPr lang="en-US" altLang="ru-RU" sz="2400" smtClean="0"/>
              <a:t>extreme responding, ER)</a:t>
            </a:r>
            <a:endParaRPr lang="ru-RU" altLang="ru-RU" sz="2400" smtClean="0"/>
          </a:p>
          <a:p>
            <a:pPr eaLnBrk="1" hangingPunct="1"/>
            <a:r>
              <a:rPr lang="ru-RU" altLang="ru-RU" smtClean="0"/>
              <a:t>Склонность к согласию </a:t>
            </a:r>
            <a:r>
              <a:rPr lang="ru-RU" altLang="ru-RU" sz="2400" smtClean="0"/>
              <a:t>(</a:t>
            </a:r>
            <a:r>
              <a:rPr lang="en-US" altLang="ru-RU" sz="2400" smtClean="0"/>
              <a:t>acquiescence, AR)</a:t>
            </a:r>
            <a:endParaRPr lang="ru-RU" altLang="ru-RU" sz="2400" smtClean="0"/>
          </a:p>
          <a:p>
            <a:pPr eaLnBrk="1" hangingPunct="1"/>
            <a:r>
              <a:rPr lang="ru-RU" altLang="ru-RU" smtClean="0"/>
              <a:t>Случайные ответы </a:t>
            </a:r>
            <a:r>
              <a:rPr lang="ru-RU" altLang="ru-RU" sz="2400" smtClean="0"/>
              <a:t>(</a:t>
            </a:r>
            <a:r>
              <a:rPr lang="en-US" altLang="ru-RU" sz="2400" smtClean="0"/>
              <a:t>random responding, pattern responding, RR)</a:t>
            </a:r>
            <a:endParaRPr lang="ru-RU" altLang="ru-RU" sz="2400" smtClean="0"/>
          </a:p>
          <a:p>
            <a:pPr eaLnBrk="1" hangingPunct="1"/>
            <a:r>
              <a:rPr lang="ru-RU" altLang="ru-RU" smtClean="0"/>
              <a:t>Социальная желательность </a:t>
            </a:r>
            <a:r>
              <a:rPr lang="ru-RU" altLang="ru-RU" sz="2400" smtClean="0"/>
              <a:t>(</a:t>
            </a:r>
            <a:r>
              <a:rPr lang="en-US" altLang="ru-RU" sz="2400" smtClean="0"/>
              <a:t>social desirability, SD):</a:t>
            </a:r>
          </a:p>
          <a:p>
            <a:pPr lvl="1" eaLnBrk="1" hangingPunct="1"/>
            <a:r>
              <a:rPr lang="ru-RU" altLang="ru-RU" sz="2000" smtClean="0"/>
              <a:t>сознательное или неосознанное искажение ответов;</a:t>
            </a:r>
          </a:p>
          <a:p>
            <a:pPr lvl="1" eaLnBrk="1" hangingPunct="1"/>
            <a:r>
              <a:rPr lang="ru-RU" altLang="ru-RU" sz="2000" smtClean="0"/>
              <a:t>мотивация: быть хорошим (аффилиация) или быть крутым (достижение).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Борьба с </a:t>
            </a:r>
            <a:r>
              <a:rPr lang="en-US" altLang="ru-RU" sz="4000" smtClean="0"/>
              <a:t>bias </a:t>
            </a:r>
            <a:r>
              <a:rPr lang="ru-RU" altLang="ru-RU" sz="4000" smtClean="0"/>
              <a:t>в опросниках, (методиках самоотчета)</a:t>
            </a:r>
            <a:r>
              <a:rPr lang="en-US" altLang="ru-RU" sz="4000" smtClean="0"/>
              <a:t>:</a:t>
            </a:r>
            <a:endParaRPr lang="ru-RU" altLang="ru-RU" sz="400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Балансирование </a:t>
            </a:r>
            <a:r>
              <a:rPr lang="ru-RU" altLang="ru-RU" smtClean="0"/>
              <a:t>шкалы (прямые и обратные пункты – борьба с </a:t>
            </a:r>
            <a:r>
              <a:rPr lang="en-US" altLang="ru-RU" smtClean="0"/>
              <a:t>AR)</a:t>
            </a:r>
          </a:p>
          <a:p>
            <a:pPr eaLnBrk="1" hangingPunct="1"/>
            <a:r>
              <a:rPr lang="ru-RU" altLang="ru-RU" smtClean="0"/>
              <a:t>Оптимальный </a:t>
            </a:r>
            <a:r>
              <a:rPr lang="ru-RU" altLang="ru-RU" b="1" smtClean="0"/>
              <a:t>подбор числа категорий </a:t>
            </a:r>
            <a:r>
              <a:rPr lang="ru-RU" altLang="ru-RU" smtClean="0"/>
              <a:t>для ответа (снижение </a:t>
            </a:r>
            <a:r>
              <a:rPr lang="en-US" altLang="ru-RU" smtClean="0"/>
              <a:t>ER)</a:t>
            </a:r>
            <a:endParaRPr lang="ru-RU" altLang="ru-RU" smtClean="0"/>
          </a:p>
          <a:p>
            <a:pPr eaLnBrk="1" hangingPunct="1"/>
            <a:r>
              <a:rPr lang="ru-RU" altLang="ru-RU" smtClean="0"/>
              <a:t>Пункты с </a:t>
            </a:r>
            <a:r>
              <a:rPr lang="ru-RU" altLang="ru-RU" b="1" smtClean="0"/>
              <a:t>очевидными ответами</a:t>
            </a:r>
            <a:r>
              <a:rPr lang="ru-RU" altLang="ru-RU" smtClean="0"/>
              <a:t>, напр. «Я умею читать» (выявление </a:t>
            </a:r>
            <a:r>
              <a:rPr lang="en-US" altLang="ru-RU" smtClean="0"/>
              <a:t>RR)</a:t>
            </a:r>
            <a:endParaRPr lang="ru-RU" altLang="ru-RU" smtClean="0"/>
          </a:p>
          <a:p>
            <a:pPr eaLnBrk="1" hangingPunct="1"/>
            <a:r>
              <a:rPr lang="ru-RU" altLang="ru-RU" b="1" smtClean="0"/>
              <a:t>Меры </a:t>
            </a:r>
            <a:r>
              <a:rPr lang="ru-RU" altLang="ru-RU" smtClean="0"/>
              <a:t>выявления, снижения и статистического контроля </a:t>
            </a:r>
            <a:r>
              <a:rPr lang="ru-RU" altLang="ru-RU" b="1" smtClean="0"/>
              <a:t>эффектов социальной желательности</a:t>
            </a:r>
            <a:endParaRPr lang="en-US" alt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Межгрупповая ошибка (</a:t>
            </a:r>
            <a:r>
              <a:rPr lang="en-US" altLang="ru-RU" smtClean="0"/>
              <a:t>bias)</a:t>
            </a:r>
            <a:endParaRPr lang="ru-RU" altLang="ru-RU" smtClean="0"/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400" smtClean="0"/>
              <a:t>Если в исследовании используется несколько групп, причиной межгрупповой ошибки может быть:</a:t>
            </a:r>
          </a:p>
          <a:p>
            <a:pPr lvl="1"/>
            <a:r>
              <a:rPr lang="ru-RU" altLang="ru-RU" sz="2000" smtClean="0"/>
              <a:t>неэквивалентность конструкта (в одной из культур такого понятия нет или оно связано с другими проявлениями);</a:t>
            </a:r>
          </a:p>
          <a:p>
            <a:pPr lvl="1"/>
            <a:r>
              <a:rPr lang="ru-RU" altLang="ru-RU" sz="2000" smtClean="0"/>
              <a:t>неэквивалентность выборок (по демографии…);</a:t>
            </a:r>
          </a:p>
          <a:p>
            <a:pPr lvl="1"/>
            <a:r>
              <a:rPr lang="ru-RU" altLang="ru-RU" sz="2000" smtClean="0"/>
              <a:t>неэквивалентность пунктов (отдельные пункты понимаются респондентами конкретной группы иначе).</a:t>
            </a:r>
          </a:p>
          <a:p>
            <a:r>
              <a:rPr lang="ru-RU" altLang="ru-RU" sz="2400" smtClean="0"/>
              <a:t>При использовании переводных инструментов в нескольких культурах необходимо оценить уровень их эквивалентности и вытекающие возможности и ограничения сопоставления данных.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smtClean="0"/>
              <a:t>Установление эквивалентности инструментов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Уровни эквивалентности:</a:t>
            </a:r>
          </a:p>
          <a:p>
            <a:pPr lvl="1">
              <a:defRPr/>
            </a:pPr>
            <a:r>
              <a:rPr lang="ru-RU" sz="2000" b="1" dirty="0" smtClean="0"/>
              <a:t>эквивалентность конструкта</a:t>
            </a:r>
            <a:r>
              <a:rPr lang="ru-RU" sz="2000" dirty="0" smtClean="0"/>
              <a:t> (структурная эквивалентность): одна и та же картина связей пунктов с латентными переменными (факторами) в двух культурах </a:t>
            </a:r>
            <a:r>
              <a:rPr lang="ru-RU" sz="2000" dirty="0" smtClean="0">
                <a:sym typeface="Wingdings" pitchFamily="2" charset="2"/>
              </a:rPr>
              <a:t>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ru-RU" sz="2000" dirty="0" smtClean="0">
                <a:sym typeface="Wingdings" pitchFamily="2" charset="2"/>
              </a:rPr>
              <a:t>можно содержательно сопоставлять результаты</a:t>
            </a:r>
            <a:r>
              <a:rPr lang="ru-RU" sz="2000" dirty="0" smtClean="0"/>
              <a:t>;</a:t>
            </a:r>
          </a:p>
          <a:p>
            <a:pPr lvl="1">
              <a:defRPr/>
            </a:pPr>
            <a:r>
              <a:rPr lang="ru-RU" sz="2000" b="1" dirty="0" smtClean="0"/>
              <a:t>эквивалентность единицы измерения</a:t>
            </a:r>
            <a:r>
              <a:rPr lang="ru-RU" sz="2000" dirty="0" smtClean="0"/>
              <a:t> (эквивалентность шкалы): добавляется требование равенства нагрузок пунктов на факторы в двух культурах </a:t>
            </a:r>
            <a:r>
              <a:rPr lang="en-US" sz="2000" dirty="0" smtClean="0">
                <a:sym typeface="Wingdings" pitchFamily="2" charset="2"/>
              </a:rPr>
              <a:t> </a:t>
            </a:r>
            <a:r>
              <a:rPr lang="ru-RU" sz="2000" dirty="0" smtClean="0">
                <a:sym typeface="Wingdings" pitchFamily="2" charset="2"/>
              </a:rPr>
              <a:t>можно сопоставлять </a:t>
            </a:r>
            <a:r>
              <a:rPr lang="ru-RU" sz="2000" smtClean="0">
                <a:sym typeface="Wingdings" pitchFamily="2" charset="2"/>
              </a:rPr>
              <a:t>корреляции шкалы с другими и стандартизованные баллы;</a:t>
            </a:r>
            <a:endParaRPr lang="ru-RU" sz="2000" dirty="0" smtClean="0">
              <a:sym typeface="Wingdings" pitchFamily="2" charset="2"/>
            </a:endParaRPr>
          </a:p>
          <a:p>
            <a:pPr lvl="1">
              <a:defRPr/>
            </a:pPr>
            <a:r>
              <a:rPr lang="ru-RU" sz="2000" b="1" smtClean="0">
                <a:sym typeface="Wingdings" pitchFamily="2" charset="2"/>
              </a:rPr>
              <a:t>эквивалентность сырых баллов </a:t>
            </a:r>
            <a:r>
              <a:rPr lang="ru-RU" sz="2000" dirty="0" smtClean="0">
                <a:sym typeface="Wingdings" pitchFamily="2" charset="2"/>
              </a:rPr>
              <a:t>(полная эквивалентность): добавляется требование </a:t>
            </a:r>
            <a:r>
              <a:rPr lang="ru-RU" sz="2000" smtClean="0">
                <a:sym typeface="Wingdings" pitchFamily="2" charset="2"/>
              </a:rPr>
              <a:t>равенства остатков (и иногда дисперсий ошибки) пунктов </a:t>
            </a:r>
            <a:r>
              <a:rPr lang="ru-RU" sz="2000" dirty="0" smtClean="0">
                <a:sym typeface="Wingdings" pitchFamily="2" charset="2"/>
              </a:rPr>
              <a:t>в разных культурах 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ru-RU" sz="2000" dirty="0" smtClean="0">
                <a:sym typeface="Wingdings" pitchFamily="2" charset="2"/>
              </a:rPr>
              <a:t>можно сопоставлять </a:t>
            </a:r>
            <a:r>
              <a:rPr lang="ru-RU" sz="2000" smtClean="0">
                <a:sym typeface="Wingdings" pitchFamily="2" charset="2"/>
              </a:rPr>
              <a:t>сырые баллы.</a:t>
            </a:r>
            <a:endParaRPr lang="ru-RU" sz="2000" dirty="0" smtClean="0">
              <a:sym typeface="Wingdings" pitchFamily="2" charset="2"/>
            </a:endParaRPr>
          </a:p>
          <a:p>
            <a:pPr marL="457200" lvl="1" indent="0">
              <a:buFontTx/>
              <a:buNone/>
              <a:defRPr/>
            </a:pPr>
            <a:r>
              <a:rPr lang="ru-RU" sz="2000" dirty="0" smtClean="0">
                <a:sym typeface="Wingdings" pitchFamily="2" charset="2"/>
              </a:rPr>
              <a:t>Методология: </a:t>
            </a:r>
            <a:r>
              <a:rPr lang="ru-RU" sz="2000" dirty="0" err="1" smtClean="0">
                <a:sym typeface="Wingdings" pitchFamily="2" charset="2"/>
              </a:rPr>
              <a:t>конфирматорный</a:t>
            </a:r>
            <a:r>
              <a:rPr lang="ru-RU" sz="2000" dirty="0" smtClean="0">
                <a:sym typeface="Wingdings" pitchFamily="2" charset="2"/>
              </a:rPr>
              <a:t> </a:t>
            </a:r>
            <a:r>
              <a:rPr lang="ru-RU" sz="2000" smtClean="0">
                <a:sym typeface="Wingdings" pitchFamily="2" charset="2"/>
              </a:rPr>
              <a:t>факторный анализ, </a:t>
            </a:r>
            <a:r>
              <a:rPr lang="en-US" sz="2000" smtClean="0">
                <a:sym typeface="Wingdings" pitchFamily="2" charset="2"/>
              </a:rPr>
              <a:t>IRT</a:t>
            </a:r>
            <a:r>
              <a:rPr lang="ru-RU" sz="2000" smtClean="0">
                <a:sym typeface="Wingdings" pitchFamily="2" charset="2"/>
              </a:rPr>
              <a:t>.</a:t>
            </a:r>
            <a:endParaRPr lang="ru-RU" sz="2000" dirty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Переменные</a:t>
            </a: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Являются ли измерения </a:t>
            </a:r>
            <a:r>
              <a:rPr lang="ru-RU" altLang="ru-RU" b="1" smtClean="0"/>
              <a:t>надёжными</a:t>
            </a:r>
            <a:r>
              <a:rPr lang="ru-RU" altLang="ru-RU" smtClean="0"/>
              <a:t> и </a:t>
            </a:r>
            <a:r>
              <a:rPr lang="ru-RU" altLang="ru-RU" b="1" smtClean="0"/>
              <a:t>валидными</a:t>
            </a:r>
            <a:r>
              <a:rPr lang="ru-RU" altLang="ru-RU" smtClean="0"/>
              <a:t> (в данных условиях)?</a:t>
            </a:r>
          </a:p>
          <a:p>
            <a:r>
              <a:rPr lang="ru-RU" altLang="ru-RU" smtClean="0"/>
              <a:t>Если используется несколько групп, являются ли измерительные инструменты </a:t>
            </a:r>
            <a:r>
              <a:rPr lang="ru-RU" altLang="ru-RU" b="1" smtClean="0"/>
              <a:t>эквивалентными</a:t>
            </a:r>
            <a:r>
              <a:rPr lang="ru-RU" altLang="ru-RU" smtClean="0"/>
              <a:t>?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ВЫБОРКА</a:t>
            </a:r>
            <a:endParaRPr lang="ru-RU"/>
          </a:p>
        </p:txBody>
      </p:sp>
      <p:sp>
        <p:nvSpPr>
          <p:cNvPr id="68611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Создание выборки</a:t>
            </a:r>
          </a:p>
        </p:txBody>
      </p:sp>
      <p:sp>
        <p:nvSpPr>
          <p:cNvPr id="69635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r>
              <a:rPr lang="ru-RU" altLang="ru-RU" sz="2400" smtClean="0"/>
              <a:t>Определитесь, насколько важна репрезентативность.</a:t>
            </a:r>
          </a:p>
          <a:p>
            <a:r>
              <a:rPr lang="ru-RU" altLang="ru-RU" sz="2400" smtClean="0"/>
              <a:t>Выберите оптимальную стратегию подбора:</a:t>
            </a:r>
          </a:p>
          <a:p>
            <a:pPr lvl="1"/>
            <a:r>
              <a:rPr lang="ru-RU" altLang="ru-RU" sz="2000" smtClean="0"/>
              <a:t>полностью случайный отбор (по списку);</a:t>
            </a:r>
          </a:p>
          <a:p>
            <a:pPr lvl="1"/>
            <a:r>
              <a:rPr lang="ru-RU" altLang="ru-RU" sz="2000" smtClean="0"/>
              <a:t>стратифицированный отбор;</a:t>
            </a:r>
          </a:p>
          <a:p>
            <a:pPr lvl="1"/>
            <a:r>
              <a:rPr lang="ru-RU" altLang="ru-RU" sz="2000" smtClean="0"/>
              <a:t>кластерный отбор;</a:t>
            </a:r>
          </a:p>
          <a:p>
            <a:pPr lvl="1"/>
            <a:r>
              <a:rPr lang="ru-RU" altLang="ru-RU" sz="2000" smtClean="0"/>
              <a:t>смешанные (двухуровневые стратегии);</a:t>
            </a:r>
          </a:p>
          <a:p>
            <a:pPr lvl="1"/>
            <a:r>
              <a:rPr lang="ru-RU" altLang="ru-RU" sz="2000" smtClean="0"/>
              <a:t>слабые: «снежный ком» </a:t>
            </a:r>
            <a:r>
              <a:rPr lang="en-US" altLang="ru-RU" sz="2000" smtClean="0"/>
              <a:t>/ </a:t>
            </a:r>
            <a:r>
              <a:rPr lang="ru-RU" altLang="ru-RU" sz="2000" smtClean="0"/>
              <a:t>удобная выборка </a:t>
            </a:r>
            <a:r>
              <a:rPr lang="en-US" altLang="ru-RU" sz="2000" smtClean="0"/>
              <a:t>/ </a:t>
            </a:r>
            <a:r>
              <a:rPr lang="ru-RU" altLang="ru-RU" sz="2000" smtClean="0"/>
              <a:t>добровольцы.</a:t>
            </a:r>
          </a:p>
          <a:p>
            <a:r>
              <a:rPr lang="ru-RU" altLang="ru-RU" sz="2400" smtClean="0"/>
              <a:t>Оцените потребный объем выборки с учётом:</a:t>
            </a:r>
          </a:p>
          <a:p>
            <a:pPr lvl="1"/>
            <a:r>
              <a:rPr lang="ru-RU" altLang="ru-RU" sz="2000" smtClean="0"/>
              <a:t>количества переменных, характера гипотез и планируемых методов анализа данных;</a:t>
            </a:r>
          </a:p>
          <a:p>
            <a:pPr lvl="1"/>
            <a:r>
              <a:rPr lang="ru-RU" altLang="ru-RU" sz="2000" smtClean="0"/>
              <a:t>размера интересующих вас эффектов и статистической мощности анализа.</a:t>
            </a:r>
          </a:p>
          <a:p>
            <a:r>
              <a:rPr lang="ru-RU" altLang="ru-RU" sz="2400" smtClean="0"/>
              <a:t>Рассмотрите возможность проведения исследования онлайн.</a:t>
            </a:r>
          </a:p>
          <a:p>
            <a:pPr lvl="1"/>
            <a:endParaRPr lang="ru-RU" altLang="ru-RU" sz="2000" smtClean="0"/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Статистическая мощность анализа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ru-RU" b="1" smtClean="0"/>
              <a:t>Уровень значимости</a:t>
            </a:r>
            <a:r>
              <a:rPr lang="ru-RU" altLang="ru-RU" smtClean="0"/>
              <a:t>: вероятность того, что мы приняли гипотезу </a:t>
            </a:r>
            <a:r>
              <a:rPr lang="en-US" altLang="ru-RU" smtClean="0"/>
              <a:t>H1, </a:t>
            </a:r>
            <a:r>
              <a:rPr lang="ru-RU" altLang="ru-RU" smtClean="0"/>
              <a:t>которая на самом деле неверна.</a:t>
            </a:r>
          </a:p>
          <a:p>
            <a:pPr eaLnBrk="1" hangingPunct="1"/>
            <a:r>
              <a:rPr lang="ru-RU" altLang="ru-RU" b="1" smtClean="0"/>
              <a:t>Статистическая мощность анализа </a:t>
            </a:r>
            <a:r>
              <a:rPr lang="ru-RU" altLang="ru-RU" smtClean="0"/>
              <a:t>(1-</a:t>
            </a:r>
            <a:r>
              <a:rPr lang="el-GR" altLang="ru-RU" smtClean="0"/>
              <a:t>β</a:t>
            </a:r>
            <a:r>
              <a:rPr lang="ru-RU" altLang="ru-RU" smtClean="0"/>
              <a:t>): вероятность того, что мы на выборке примем гипотезу </a:t>
            </a:r>
            <a:r>
              <a:rPr lang="en-US" altLang="ru-RU" smtClean="0"/>
              <a:t>H1</a:t>
            </a:r>
            <a:r>
              <a:rPr lang="ru-RU" altLang="ru-RU" smtClean="0"/>
              <a:t>, если на самом деле она верна (= шанс обнаружить эффект, если он на самом деле есть).</a:t>
            </a:r>
            <a:endParaRPr lang="el-GR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Уровень значимости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/>
              <a:t>Достоверность взаимосвязи зависит</a:t>
            </a:r>
            <a:r>
              <a:rPr lang="ru-RU" altLang="ru-RU" sz="2400" smtClean="0"/>
              <a:t>:</a:t>
            </a:r>
          </a:p>
          <a:p>
            <a:pPr lvl="1" eaLnBrk="1" hangingPunct="1"/>
            <a:r>
              <a:rPr lang="ru-RU" altLang="ru-RU" sz="2400" b="1" smtClean="0"/>
              <a:t>от её силы </a:t>
            </a:r>
            <a:r>
              <a:rPr lang="ru-RU" altLang="ru-RU" sz="2400" smtClean="0"/>
              <a:t>(чем больше </a:t>
            </a:r>
            <a:r>
              <a:rPr lang="en-US" altLang="ru-RU" sz="2400" smtClean="0"/>
              <a:t>r </a:t>
            </a:r>
            <a:r>
              <a:rPr lang="ru-RU" altLang="ru-RU" sz="2400" smtClean="0"/>
              <a:t>по модулю, тем больше шансов, что он будет значим);</a:t>
            </a:r>
          </a:p>
          <a:p>
            <a:pPr lvl="1" eaLnBrk="1" hangingPunct="1"/>
            <a:r>
              <a:rPr lang="ru-RU" altLang="ru-RU" sz="2400" b="1" smtClean="0"/>
              <a:t>от объёма выборки </a:t>
            </a:r>
            <a:r>
              <a:rPr lang="ru-RU" altLang="ru-RU" sz="2400" smtClean="0"/>
              <a:t>(чем больше выборка, тем больше шансов, что </a:t>
            </a:r>
            <a:r>
              <a:rPr lang="en-US" altLang="ru-RU" sz="2400" smtClean="0"/>
              <a:t>r </a:t>
            </a:r>
            <a:r>
              <a:rPr lang="ru-RU" altLang="ru-RU" sz="2400" smtClean="0"/>
              <a:t>будет значим).</a:t>
            </a:r>
          </a:p>
          <a:p>
            <a:pPr eaLnBrk="1" hangingPunct="1"/>
            <a:r>
              <a:rPr lang="en-US" altLang="ru-RU" sz="2400" smtClean="0">
                <a:sym typeface="Wingdings" pitchFamily="2" charset="2"/>
              </a:rPr>
              <a:t></a:t>
            </a:r>
            <a:r>
              <a:rPr lang="ru-RU" altLang="ru-RU" sz="2400" smtClean="0">
                <a:sym typeface="Wingdings" pitchFamily="2" charset="2"/>
              </a:rPr>
              <a:t> на очень маленьких выборках даже для сильных взаимосвязей значимость может не достичь приемлемого уровня;</a:t>
            </a:r>
          </a:p>
          <a:p>
            <a:pPr eaLnBrk="1" hangingPunct="1"/>
            <a:r>
              <a:rPr lang="en-US" altLang="ru-RU" sz="2400" smtClean="0">
                <a:sym typeface="Wingdings" pitchFamily="2" charset="2"/>
              </a:rPr>
              <a:t> </a:t>
            </a:r>
            <a:r>
              <a:rPr lang="ru-RU" altLang="ru-RU" sz="2400" smtClean="0">
                <a:sym typeface="Wingdings" pitchFamily="2" charset="2"/>
              </a:rPr>
              <a:t>на очень больших выборках даже очень слабые (и потому практически бессмысленные) взаимосвязи могут оказаться значимыми.</a:t>
            </a:r>
            <a:endParaRPr lang="ru-RU" altLang="ru-RU" sz="2400" smtClean="0"/>
          </a:p>
          <a:p>
            <a:pPr lvl="1" eaLnBrk="1" hangingPunct="1"/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ru-RU" altLang="ru-RU" sz="3600" b="1" smtClean="0"/>
              <a:t>Выбор проблемы исследования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5" descr="phd-comics-movie-ars-techn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9144000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Статистическая мощность анализа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362950" cy="50133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Зависит от…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b="1" smtClean="0"/>
              <a:t>объёма выборки</a:t>
            </a:r>
            <a:r>
              <a:rPr lang="ru-RU" altLang="ru-RU" sz="2000" smtClean="0"/>
              <a:t>: чем он больше, тем она выше;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b="1" smtClean="0"/>
              <a:t>размера эффекта</a:t>
            </a:r>
            <a:r>
              <a:rPr lang="ru-RU" altLang="ru-RU" sz="2000" smtClean="0"/>
              <a:t>: чем он сильнее, тем она выше;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/>
              <a:t>от выбранного </a:t>
            </a:r>
            <a:r>
              <a:rPr lang="ru-RU" altLang="ru-RU" sz="2000" b="1" smtClean="0"/>
              <a:t>критерия принятия решений </a:t>
            </a:r>
            <a:r>
              <a:rPr lang="ru-RU" altLang="ru-RU" sz="2000" smtClean="0"/>
              <a:t>о значимости: чем строже требование к уровню значимости, тем она ниже;</a:t>
            </a:r>
          </a:p>
          <a:p>
            <a:pPr lvl="1" eaLnBrk="1" hangingPunct="1">
              <a:lnSpc>
                <a:spcPct val="80000"/>
              </a:lnSpc>
            </a:pPr>
            <a:r>
              <a:rPr lang="ru-RU" altLang="ru-RU" sz="2000" smtClean="0"/>
              <a:t>от используемого </a:t>
            </a:r>
            <a:r>
              <a:rPr lang="ru-RU" altLang="ru-RU" sz="2000" b="1" smtClean="0"/>
              <a:t>статистического метода </a:t>
            </a:r>
            <a:r>
              <a:rPr lang="en-US" altLang="ru-RU" sz="2000" smtClean="0"/>
              <a:t>(</a:t>
            </a:r>
            <a:r>
              <a:rPr lang="ru-RU" altLang="ru-RU" sz="2000" smtClean="0"/>
              <a:t>для разных</a:t>
            </a:r>
            <a:r>
              <a:rPr lang="en-US" altLang="ru-RU" sz="2000" smtClean="0"/>
              <a:t> </a:t>
            </a:r>
            <a:r>
              <a:rPr lang="ru-RU" altLang="ru-RU" sz="2000" smtClean="0"/>
              <a:t>способов проверки одной и той же гипотезы она м.б. разной).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Является критерием для определения объёма выборки с учётом размера ожидаемого эффекта.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Важно! Только высокая мощность (</a:t>
            </a:r>
            <a:r>
              <a:rPr lang="en-US" altLang="ru-RU" sz="2400" smtClean="0"/>
              <a:t>0,9</a:t>
            </a:r>
            <a:r>
              <a:rPr lang="ru-RU" altLang="ru-RU" sz="2400" smtClean="0"/>
              <a:t>5</a:t>
            </a:r>
            <a:r>
              <a:rPr lang="en-US" altLang="ru-RU" sz="2400" smtClean="0"/>
              <a:t> </a:t>
            </a:r>
            <a:r>
              <a:rPr lang="ru-RU" altLang="ru-RU" sz="2400" smtClean="0"/>
              <a:t>и выше) даёт нам возможность делать </a:t>
            </a:r>
            <a:r>
              <a:rPr lang="ru-RU" altLang="ru-RU" sz="2400" b="1" smtClean="0"/>
              <a:t>достоверный</a:t>
            </a:r>
            <a:r>
              <a:rPr lang="ru-RU" altLang="ru-RU" sz="2400" smtClean="0"/>
              <a:t> вывод о том, что </a:t>
            </a:r>
            <a:r>
              <a:rPr lang="ru-RU" altLang="ru-RU" sz="2400" b="1" smtClean="0"/>
              <a:t>искомый эффект отсутствует </a:t>
            </a:r>
            <a:r>
              <a:rPr lang="ru-RU" altLang="ru-RU" sz="2400" smtClean="0"/>
              <a:t>(верна </a:t>
            </a:r>
            <a:r>
              <a:rPr lang="en-US" altLang="ru-RU" sz="2400" smtClean="0"/>
              <a:t>H0)</a:t>
            </a:r>
            <a:r>
              <a:rPr lang="ru-RU" altLang="ru-RU" sz="2400" smtClean="0"/>
              <a:t>.</a:t>
            </a:r>
            <a:endParaRPr lang="en-US" altLang="ru-RU" sz="240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При недостаточной статистической мощности подобный вывод является необоснованным (правильный вывод: мы не обнаружили эффект, но не можем сказать, есть он или нет).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Зависимость статистической мощности от размера выборки</a:t>
            </a:r>
          </a:p>
        </p:txBody>
      </p:sp>
      <p:graphicFrame>
        <p:nvGraphicFramePr>
          <p:cNvPr id="73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16013" y="1628775"/>
          <a:ext cx="6643687" cy="498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2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6643687" cy="4983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Зависимость статистической мощности от силы взаимосвязи</a:t>
            </a:r>
          </a:p>
        </p:txBody>
      </p:sp>
      <p:graphicFrame>
        <p:nvGraphicFramePr>
          <p:cNvPr id="74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971550" y="1557338"/>
          <a:ext cx="6985000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6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6985000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Исследования в Интернет</a:t>
            </a: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557338"/>
            <a:ext cx="72961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Интернет в России</a:t>
            </a:r>
          </a:p>
        </p:txBody>
      </p:sp>
      <p:pic>
        <p:nvPicPr>
          <p:cNvPr id="768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412875"/>
            <a:ext cx="728662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5292725" y="6461125"/>
            <a:ext cx="3240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/>
              <a:t>Данные ФОМ, весна 2013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1143000"/>
          </a:xfrm>
        </p:spPr>
        <p:txBody>
          <a:bodyPr/>
          <a:lstStyle/>
          <a:p>
            <a:r>
              <a:rPr lang="ru-RU" altLang="ru-RU" smtClean="0"/>
              <a:t>Проблема репрезентативности</a:t>
            </a:r>
          </a:p>
        </p:txBody>
      </p:sp>
      <p:sp>
        <p:nvSpPr>
          <p:cNvPr id="77827" name="Объект 2"/>
          <p:cNvSpPr>
            <a:spLocks noGrp="1"/>
          </p:cNvSpPr>
          <p:nvPr>
            <p:ph idx="1"/>
          </p:nvPr>
        </p:nvSpPr>
        <p:spPr>
          <a:xfrm>
            <a:off x="250825" y="1484313"/>
            <a:ext cx="8642350" cy="5257800"/>
          </a:xfrm>
        </p:spPr>
        <p:txBody>
          <a:bodyPr/>
          <a:lstStyle/>
          <a:p>
            <a:r>
              <a:rPr lang="ru-RU" altLang="ru-RU" sz="2400" smtClean="0"/>
              <a:t>Выборки из Интернет имеют ограниченную репрезентативность по отношению к некоторым социальным группам, в первую очередь, людям:</a:t>
            </a:r>
          </a:p>
          <a:p>
            <a:pPr lvl="1"/>
            <a:r>
              <a:rPr lang="ru-RU" altLang="ru-RU" sz="2000" smtClean="0"/>
              <a:t>старших возрастов;</a:t>
            </a:r>
          </a:p>
          <a:p>
            <a:pPr lvl="1"/>
            <a:r>
              <a:rPr lang="ru-RU" altLang="ru-RU" sz="2000" smtClean="0"/>
              <a:t>с невысоким уровнем образования;</a:t>
            </a:r>
          </a:p>
          <a:p>
            <a:pPr lvl="1"/>
            <a:r>
              <a:rPr lang="ru-RU" altLang="ru-RU" sz="2000" smtClean="0"/>
              <a:t>с низким социально-экономическим статусом.</a:t>
            </a:r>
          </a:p>
          <a:p>
            <a:r>
              <a:rPr lang="ru-RU" altLang="ru-RU" sz="2400" smtClean="0"/>
              <a:t>Но для многих исследовательских задач это не является проблемой. Интернет-выборки принимаются в ведущих мировых журналах.</a:t>
            </a:r>
          </a:p>
          <a:p>
            <a:r>
              <a:rPr lang="ru-RU" altLang="ru-RU" sz="2400" smtClean="0"/>
              <a:t>Борьба с проблемой репрезентативности:</a:t>
            </a:r>
          </a:p>
          <a:p>
            <a:pPr lvl="1"/>
            <a:r>
              <a:rPr lang="ru-RU" altLang="ru-RU" sz="2000" smtClean="0"/>
              <a:t>балансировка выборки путём взвешивания наблюдений;</a:t>
            </a:r>
          </a:p>
          <a:p>
            <a:pPr lvl="1"/>
            <a:r>
              <a:rPr lang="ru-RU" altLang="ru-RU" sz="2000" smtClean="0"/>
              <a:t>проведение раздельного анализа на разных подвыборках (например, младшей и старшей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>
                <a:sym typeface="Wingdings" pitchFamily="2" charset="2"/>
              </a:rPr>
              <a:t>сравнить результаты).</a:t>
            </a:r>
            <a:endParaRPr lang="ru-RU" altLang="ru-RU" sz="200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Выборка</a:t>
            </a:r>
          </a:p>
        </p:txBody>
      </p:sp>
      <p:sp>
        <p:nvSpPr>
          <p:cNvPr id="788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Достаточен ли </a:t>
            </a:r>
            <a:r>
              <a:rPr lang="ru-RU" altLang="ru-RU" b="1" smtClean="0"/>
              <a:t>объём выборки</a:t>
            </a:r>
            <a:r>
              <a:rPr lang="ru-RU" altLang="ru-RU" smtClean="0"/>
              <a:t>?</a:t>
            </a:r>
          </a:p>
          <a:p>
            <a:pPr lvl="1"/>
            <a:r>
              <a:rPr lang="ru-RU" altLang="ru-RU" smtClean="0"/>
              <a:t>Каков ожидаемый размер эффекта, какой будет статистическая мощность?</a:t>
            </a:r>
          </a:p>
          <a:p>
            <a:r>
              <a:rPr lang="ru-RU" altLang="ru-RU" smtClean="0"/>
              <a:t>Достаточно ли выборка </a:t>
            </a:r>
            <a:r>
              <a:rPr lang="ru-RU" altLang="ru-RU" b="1" smtClean="0"/>
              <a:t>репрезентативна </a:t>
            </a:r>
            <a:r>
              <a:rPr lang="ru-RU" altLang="ru-RU" smtClean="0"/>
              <a:t>относительно группы, на которую обобщаются результаты?</a:t>
            </a:r>
          </a:p>
          <a:p>
            <a:r>
              <a:rPr lang="ru-RU" altLang="ru-RU" b="1" smtClean="0"/>
              <a:t>Позволяет ли состав выборки </a:t>
            </a:r>
            <a:r>
              <a:rPr lang="ru-RU" altLang="ru-RU" smtClean="0"/>
              <a:t>(подгруппы) проверять нужные гипотезы планируемыми методами?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ДАННЫХ</a:t>
            </a:r>
            <a:endParaRPr lang="ru-RU"/>
          </a:p>
        </p:txBody>
      </p:sp>
      <p:sp>
        <p:nvSpPr>
          <p:cNvPr id="79875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Шаги выбора метода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ru-RU" smtClean="0"/>
              <a:t>Определение набора исходных переменных и их места в анализе (есть ли независимые и зависимые).</a:t>
            </a:r>
          </a:p>
          <a:p>
            <a:pPr eaLnBrk="1" hangingPunct="1"/>
            <a:r>
              <a:rPr lang="ru-RU" altLang="ru-RU" smtClean="0"/>
              <a:t>Определение шкалы, по которой они измерены и характера распределения (допустимы ли параметрические методы).</a:t>
            </a:r>
          </a:p>
          <a:p>
            <a:pPr eaLnBrk="1" hangingPunct="1"/>
            <a:r>
              <a:rPr lang="ru-RU" altLang="ru-RU" smtClean="0"/>
              <a:t>Выбор оптимального метода из допустимых, с учётом объёма выборки.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4149725"/>
            <a:ext cx="2590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Два вида методов</a:t>
            </a:r>
          </a:p>
        </p:txBody>
      </p:sp>
      <p:sp>
        <p:nvSpPr>
          <p:cNvPr id="8192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4925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altLang="ru-RU" smtClean="0"/>
              <a:t>Количественные:</a:t>
            </a:r>
          </a:p>
          <a:p>
            <a:pPr lvl="1" eaLnBrk="1" hangingPunct="1"/>
            <a:r>
              <a:rPr lang="ru-RU" altLang="ru-RU" smtClean="0"/>
              <a:t>выявление общих закономерностей и статистическая оценка достоверности обобщений;</a:t>
            </a:r>
          </a:p>
          <a:p>
            <a:pPr lvl="1" eaLnBrk="1" hangingPunct="1"/>
            <a:r>
              <a:rPr lang="ru-RU" altLang="ru-RU" smtClean="0"/>
              <a:t>познание частного случая на основе общих закономерностей.</a:t>
            </a:r>
          </a:p>
        </p:txBody>
      </p:sp>
      <p:sp>
        <p:nvSpPr>
          <p:cNvPr id="81925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70475" y="1600200"/>
            <a:ext cx="4038600" cy="4525963"/>
          </a:xfrm>
        </p:spPr>
        <p:txBody>
          <a:bodyPr/>
          <a:lstStyle/>
          <a:p>
            <a:pPr eaLnBrk="1" hangingPunct="1"/>
            <a:r>
              <a:rPr lang="ru-RU" altLang="ru-RU" smtClean="0"/>
              <a:t>Качественные:</a:t>
            </a:r>
          </a:p>
          <a:p>
            <a:pPr lvl="1" eaLnBrk="1" hangingPunct="1"/>
            <a:r>
              <a:rPr lang="ru-RU" altLang="ru-RU" smtClean="0"/>
              <a:t>описание и анализ частного случая;</a:t>
            </a:r>
          </a:p>
          <a:p>
            <a:pPr lvl="1" eaLnBrk="1" hangingPunct="1"/>
            <a:r>
              <a:rPr lang="ru-RU" altLang="ru-RU" smtClean="0"/>
              <a:t>познание общих закономерностей на основе частного случая.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Теория</a:t>
            </a:r>
            <a:endParaRPr lang="ru-RU"/>
          </a:p>
        </p:txBody>
      </p:sp>
      <p:sp>
        <p:nvSpPr>
          <p:cNvPr id="9219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Смешанная методология: зачем?</a:t>
            </a:r>
            <a:br>
              <a:rPr lang="ru-RU" altLang="ru-RU" sz="4000" smtClean="0"/>
            </a:br>
            <a:r>
              <a:rPr lang="ru-RU" altLang="ru-RU" sz="2400" smtClean="0"/>
              <a:t>(</a:t>
            </a:r>
            <a:r>
              <a:rPr lang="en-US" altLang="ru-RU" sz="2400" smtClean="0"/>
              <a:t>Greene, Caracelli, Graham)</a:t>
            </a:r>
            <a:endParaRPr lang="ru-RU" altLang="ru-RU" sz="2400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00200"/>
            <a:ext cx="8218487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Триангуляция</a:t>
            </a:r>
            <a:r>
              <a:rPr lang="ru-RU" altLang="ru-RU" sz="2400" smtClean="0"/>
              <a:t>: соответствие, подтверждение результатов одних методов другими.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Дополнение</a:t>
            </a:r>
            <a:r>
              <a:rPr lang="ru-RU" altLang="ru-RU" sz="2400" smtClean="0"/>
              <a:t>: расширение, прояснение, иллюстрация результатов одних методов другими.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Развитие</a:t>
            </a:r>
            <a:r>
              <a:rPr lang="ru-RU" altLang="ru-RU" sz="2400" smtClean="0"/>
              <a:t>: использование результатов одних методов для принятия решений о развитии дальнейших исследований другими методами (напр., решений о выборке, операционализации).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Инициация</a:t>
            </a:r>
            <a:r>
              <a:rPr lang="ru-RU" altLang="ru-RU" sz="2400" smtClean="0"/>
              <a:t>: поиск парадоксов или противоречий, новых точек зрения благодаря пониманию результатов одних методов исходя из других.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b="1" smtClean="0"/>
              <a:t>Экспансия</a:t>
            </a:r>
            <a:r>
              <a:rPr lang="ru-RU" altLang="ru-RU" sz="2400" smtClean="0"/>
              <a:t>: б</a:t>
            </a:r>
            <a:r>
              <a:rPr lang="ru-RU" altLang="ru-RU" sz="2400" b="1" smtClean="0"/>
              <a:t>о</a:t>
            </a:r>
            <a:r>
              <a:rPr lang="ru-RU" altLang="ru-RU" sz="2400" smtClean="0"/>
              <a:t>льшая широта исследования благодаря использованию разных методов для решения разных отдельных вопросов.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Способы объединения качественных и количественных данных (</a:t>
            </a:r>
            <a:r>
              <a:rPr lang="en-US" altLang="ru-RU" sz="3200" smtClean="0"/>
              <a:t>Creswell)</a:t>
            </a:r>
            <a:endParaRPr lang="ru-RU" altLang="ru-RU" sz="3200" smtClean="0"/>
          </a:p>
        </p:txBody>
      </p:sp>
      <p:pic>
        <p:nvPicPr>
          <p:cNvPr id="839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457325"/>
            <a:ext cx="7151687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Примеры качественных методов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Дескриптивный феноменологический анализ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Интерпретативный феноменологический анализ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«Тематический анализ», качественный контент-анализ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Конверсационный анализ</a:t>
            </a:r>
            <a:r>
              <a:rPr lang="en-US" altLang="ru-RU" sz="2400" smtClean="0"/>
              <a:t> (conversation analysis)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Дискурс-анализ</a:t>
            </a:r>
            <a:r>
              <a:rPr lang="en-US" altLang="ru-RU" sz="2400" smtClean="0"/>
              <a:t> (discourse analysis)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Нарративный анализ и нарративное интервью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Фокус-группы</a:t>
            </a:r>
            <a:r>
              <a:rPr lang="en-US" altLang="ru-RU" sz="2400" smtClean="0"/>
              <a:t> (focus groups)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Обоснованная теория</a:t>
            </a:r>
            <a:r>
              <a:rPr lang="en-US" altLang="ru-RU" sz="2400" smtClean="0"/>
              <a:t> (grounded theory)</a:t>
            </a:r>
            <a:endParaRPr lang="ru-RU" altLang="ru-RU" sz="2400" smtClean="0"/>
          </a:p>
          <a:p>
            <a:pPr eaLnBrk="1" hangingPunct="1">
              <a:lnSpc>
                <a:spcPct val="90000"/>
              </a:lnSpc>
            </a:pPr>
            <a:r>
              <a:rPr lang="ru-RU" altLang="ru-RU" sz="2400" smtClean="0"/>
              <a:t>Исследование действием (</a:t>
            </a:r>
            <a:r>
              <a:rPr lang="en-US" altLang="ru-RU" sz="2400" smtClean="0"/>
              <a:t>action research)</a:t>
            </a:r>
            <a:endParaRPr lang="ru-RU" altLang="ru-RU" sz="2400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smtClean="0"/>
              <a:t>Процедуры повышения валидности качественных данных (</a:t>
            </a:r>
            <a:r>
              <a:rPr lang="en-US" altLang="ru-RU" sz="3200" smtClean="0"/>
              <a:t>Yardley)</a:t>
            </a:r>
            <a:endParaRPr lang="ru-RU" altLang="ru-RU" sz="320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5229225"/>
          </a:xfrm>
        </p:spPr>
        <p:txBody>
          <a:bodyPr/>
          <a:lstStyle/>
          <a:p>
            <a:pPr eaLnBrk="1" hangingPunct="1"/>
            <a:r>
              <a:rPr lang="ru-RU" altLang="ru-RU" sz="2200" b="1" smtClean="0"/>
              <a:t>Триангуляция</a:t>
            </a:r>
            <a:r>
              <a:rPr lang="ru-RU" altLang="ru-RU" sz="2200" smtClean="0"/>
              <a:t>: сопоставление данных, полученных разными методами или от разных источников.</a:t>
            </a:r>
          </a:p>
          <a:p>
            <a:pPr eaLnBrk="1" hangingPunct="1"/>
            <a:r>
              <a:rPr lang="ru-RU" altLang="ru-RU" sz="2200" b="1" smtClean="0"/>
              <a:t>Экспертное согласие</a:t>
            </a:r>
            <a:r>
              <a:rPr lang="ru-RU" altLang="ru-RU" sz="2200" smtClean="0"/>
              <a:t>: сравнение данных (картин реальности), полученных разными исследователями (экспертами).</a:t>
            </a:r>
          </a:p>
          <a:p>
            <a:pPr eaLnBrk="1" hangingPunct="1"/>
            <a:r>
              <a:rPr lang="ru-RU" altLang="ru-RU" sz="2200" b="1" smtClean="0"/>
              <a:t>Обращение к респондентам</a:t>
            </a:r>
            <a:r>
              <a:rPr lang="ru-RU" altLang="ru-RU" sz="2200" smtClean="0"/>
              <a:t>: респонденты выступают в качестве экспертов, которые оценивают валидность полученной картины реальности.</a:t>
            </a:r>
          </a:p>
          <a:p>
            <a:pPr eaLnBrk="1" hangingPunct="1"/>
            <a:r>
              <a:rPr lang="ru-RU" altLang="ru-RU" sz="2200" b="1" smtClean="0"/>
              <a:t>Анализ выпадающих случаев</a:t>
            </a:r>
            <a:r>
              <a:rPr lang="ru-RU" altLang="ru-RU" sz="2200" smtClean="0"/>
              <a:t>: выявление наблюдений (респондентов), не согласующихся с общей картиной.</a:t>
            </a:r>
          </a:p>
          <a:p>
            <a:pPr eaLnBrk="1" hangingPunct="1"/>
            <a:r>
              <a:rPr lang="ru-RU" altLang="ru-RU" sz="2200" b="1" smtClean="0"/>
              <a:t>«Бумажный след» </a:t>
            </a:r>
            <a:r>
              <a:rPr lang="ru-RU" altLang="ru-RU" sz="2200" smtClean="0"/>
              <a:t>(</a:t>
            </a:r>
            <a:r>
              <a:rPr lang="en-US" altLang="ru-RU" sz="2200" smtClean="0"/>
              <a:t>paper trail)</a:t>
            </a:r>
            <a:r>
              <a:rPr lang="ru-RU" altLang="ru-RU" sz="2200" smtClean="0"/>
              <a:t>: документированы все этапы анализа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можно проследить его ход.</a:t>
            </a:r>
          </a:p>
          <a:p>
            <a:pPr eaLnBrk="1" hangingPunct="1"/>
            <a:r>
              <a:rPr lang="ru-RU" altLang="ru-RU" sz="2200" b="1" smtClean="0">
                <a:sym typeface="Wingdings" pitchFamily="2" charset="2"/>
              </a:rPr>
              <a:t>Рефлексия </a:t>
            </a:r>
            <a:r>
              <a:rPr lang="ru-RU" altLang="ru-RU" sz="2200" smtClean="0">
                <a:sym typeface="Wingdings" pitchFamily="2" charset="2"/>
              </a:rPr>
              <a:t>собственных ценностей, ожиданий, представлений исследователя об изучаемой реальности.</a:t>
            </a:r>
            <a:endParaRPr lang="ru-RU" altLang="ru-RU" sz="2200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Виды количественных методов</a:t>
            </a:r>
          </a:p>
        </p:txBody>
      </p:sp>
      <p:sp>
        <p:nvSpPr>
          <p:cNvPr id="87043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r>
              <a:rPr lang="ru-RU" altLang="ru-RU" sz="2400" smtClean="0"/>
              <a:t>Описательные статистики</a:t>
            </a:r>
          </a:p>
          <a:p>
            <a:r>
              <a:rPr lang="ru-RU" altLang="ru-RU" sz="2400" smtClean="0"/>
              <a:t>Методы проверки гипотез:</a:t>
            </a:r>
          </a:p>
          <a:p>
            <a:pPr lvl="1"/>
            <a:r>
              <a:rPr lang="ru-RU" altLang="ru-RU" sz="2200" smtClean="0"/>
              <a:t>гипотезы о соответствии теоретическому распред-ю;</a:t>
            </a:r>
          </a:p>
          <a:p>
            <a:pPr lvl="1"/>
            <a:r>
              <a:rPr lang="ru-RU" altLang="ru-RU" sz="2200" smtClean="0"/>
              <a:t>гипотезы о различиях эмпирических распределений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критерии сравнения выборок;</a:t>
            </a:r>
          </a:p>
          <a:p>
            <a:pPr lvl="1"/>
            <a:r>
              <a:rPr lang="ru-RU" altLang="ru-RU" sz="2200" smtClean="0">
                <a:sym typeface="Wingdings" pitchFamily="2" charset="2"/>
              </a:rPr>
              <a:t>гипотезы о связях переменных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корреляционный анализ, регрессионный анализ, …</a:t>
            </a:r>
            <a:endParaRPr lang="ru-RU" altLang="ru-RU" sz="2200" smtClean="0"/>
          </a:p>
          <a:p>
            <a:r>
              <a:rPr lang="ru-RU" altLang="ru-RU" sz="2400" smtClean="0"/>
              <a:t>Методы поиска взаимосвязей:</a:t>
            </a:r>
          </a:p>
          <a:p>
            <a:pPr lvl="1"/>
            <a:r>
              <a:rPr lang="ru-RU" altLang="ru-RU" sz="2200" smtClean="0"/>
              <a:t>на наблюдаемых переменных: путевой анализ, многомерное шкалирование, эксплораторный факторный анализ, кластерный анализ, …;</a:t>
            </a:r>
          </a:p>
          <a:p>
            <a:pPr lvl="1"/>
            <a:r>
              <a:rPr lang="ru-RU" altLang="ru-RU" sz="2200" smtClean="0"/>
              <a:t>моделирование латентных переменных: структурное моделирование, </a:t>
            </a:r>
            <a:r>
              <a:rPr lang="en-US" altLang="ru-RU" sz="2200" smtClean="0"/>
              <a:t>IRT, </a:t>
            </a:r>
            <a:r>
              <a:rPr lang="ru-RU" altLang="ru-RU" sz="2200" smtClean="0"/>
              <a:t>анализ латентных классов, …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Проблемы статистических методов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Статистические методы исходят из того, что наша </a:t>
            </a:r>
            <a:r>
              <a:rPr lang="ru-RU" altLang="ru-RU" sz="2400" b="1" smtClean="0"/>
              <a:t>выборка является случайной</a:t>
            </a:r>
            <a:r>
              <a:rPr lang="ru-RU" altLang="ru-RU" sz="2400" smtClean="0"/>
              <a:t>. Если она не такова, статистические методы могут </a:t>
            </a:r>
            <a:r>
              <a:rPr lang="ru-RU" altLang="ru-RU" sz="2400" b="1" smtClean="0"/>
              <a:t>вводить нас в заблуждение</a:t>
            </a:r>
            <a:r>
              <a:rPr lang="ru-RU" altLang="ru-RU" sz="2400" smtClean="0"/>
              <a:t>.</a:t>
            </a:r>
          </a:p>
          <a:p>
            <a:pPr eaLnBrk="1" hangingPunct="1"/>
            <a:r>
              <a:rPr lang="ru-RU" altLang="ru-RU" sz="2400" smtClean="0"/>
              <a:t>Содержательная валидность выводов всех корреляционных методов зиждется на </a:t>
            </a:r>
            <a:r>
              <a:rPr lang="ru-RU" altLang="ru-RU" sz="2400" b="1" smtClean="0"/>
              <a:t>отсутствии неизмеренной третьей переменной</a:t>
            </a:r>
            <a:r>
              <a:rPr lang="ru-RU" altLang="ru-RU" sz="2400" smtClean="0"/>
              <a:t>, определяющей наши связи.</a:t>
            </a:r>
          </a:p>
          <a:p>
            <a:pPr eaLnBrk="1" hangingPunct="1"/>
            <a:r>
              <a:rPr lang="ru-RU" altLang="ru-RU" sz="2400" smtClean="0"/>
              <a:t>Возможность </a:t>
            </a:r>
            <a:r>
              <a:rPr lang="ru-RU" altLang="ru-RU" sz="2400" b="1" smtClean="0"/>
              <a:t>артефактов</a:t>
            </a:r>
            <a:r>
              <a:rPr lang="ru-RU" altLang="ru-RU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Проблема множественных сравнений</a:t>
            </a:r>
          </a:p>
        </p:txBody>
      </p:sp>
      <p:sp>
        <p:nvSpPr>
          <p:cNvPr id="89091" name="Объект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895850"/>
          </a:xfrm>
        </p:spPr>
        <p:txBody>
          <a:bodyPr/>
          <a:lstStyle/>
          <a:p>
            <a:r>
              <a:rPr lang="ru-RU" altLang="ru-RU" sz="2400" smtClean="0"/>
              <a:t>Уровень значимости = 0,05: шанс того, что такая корреляция получена случайно, составляет 1 из 20.</a:t>
            </a:r>
          </a:p>
          <a:p>
            <a:r>
              <a:rPr lang="ru-RU" altLang="ru-RU" sz="2400" smtClean="0"/>
              <a:t>Если у вас в матрице 20 корреляций, значимых на уровне 0,05, то в среднем одна из них окажется случайной.</a:t>
            </a:r>
          </a:p>
          <a:p>
            <a:r>
              <a:rPr lang="ru-RU" altLang="ru-RU" sz="2400" smtClean="0"/>
              <a:t>Чем больше статистических гипотез вы проверяете, тем более жёсткий критерий принятия решения (уровень значимости 0,01 или даже 0,001) имеет смысл брать:</a:t>
            </a:r>
          </a:p>
          <a:p>
            <a:pPr lvl="1"/>
            <a:r>
              <a:rPr lang="ru-RU" altLang="ru-RU" sz="2000" smtClean="0"/>
              <a:t>существуют поправки для множественных сравнений, например, поправка </a:t>
            </a:r>
            <a:r>
              <a:rPr lang="en-US" altLang="ru-RU" sz="2000" smtClean="0"/>
              <a:t>Holme-Bonferroni</a:t>
            </a:r>
            <a:r>
              <a:rPr lang="ru-RU" altLang="ru-RU" sz="2000" smtClean="0"/>
              <a:t>;</a:t>
            </a:r>
          </a:p>
          <a:p>
            <a:pPr lvl="1"/>
            <a:r>
              <a:rPr lang="ru-RU" altLang="ru-RU" sz="2000" smtClean="0"/>
              <a:t>при простом выборе более жёсткого критерия снижается статистическая мощность анализа.</a:t>
            </a:r>
          </a:p>
          <a:p>
            <a:endParaRPr lang="ru-RU" altLang="ru-RU" sz="2000" smtClean="0"/>
          </a:p>
          <a:p>
            <a:endParaRPr lang="ru-RU" altLang="ru-RU" sz="2400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Другие возможные артефакты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516562"/>
          </a:xfrm>
        </p:spPr>
        <p:txBody>
          <a:bodyPr/>
          <a:lstStyle/>
          <a:p>
            <a:pPr eaLnBrk="1" hangingPunct="1"/>
            <a:r>
              <a:rPr lang="ru-RU" altLang="ru-RU" sz="2000" smtClean="0"/>
              <a:t>Корреляция двух переменных может объясняться </a:t>
            </a:r>
            <a:r>
              <a:rPr lang="ru-RU" altLang="ru-RU" sz="2000" b="1" smtClean="0"/>
              <a:t>влиянием третьей переменной </a:t>
            </a:r>
            <a:r>
              <a:rPr lang="ru-RU" altLang="ru-RU" sz="2000" smtClean="0"/>
              <a:t>(пример: у детей размер ноги и </a:t>
            </a:r>
            <a:r>
              <a:rPr lang="en-US" altLang="ru-RU" sz="2000" smtClean="0"/>
              <a:t>IQ </a:t>
            </a:r>
            <a:r>
              <a:rPr lang="ru-RU" altLang="ru-RU" sz="2000" smtClean="0"/>
              <a:t>связаны друг с другом, а реальная причина – связь обеих переменных с возрастом) </a:t>
            </a:r>
            <a:r>
              <a:rPr lang="ru-RU" altLang="ru-RU" sz="2000" smtClean="0">
                <a:sym typeface="Wingdings" pitchFamily="2" charset="2"/>
              </a:rPr>
              <a:t></a:t>
            </a:r>
            <a:r>
              <a:rPr lang="en-US" altLang="ru-RU" sz="2000" smtClean="0">
                <a:sym typeface="Wingdings" pitchFamily="2" charset="2"/>
              </a:rPr>
              <a:t> </a:t>
            </a:r>
            <a:r>
              <a:rPr lang="ru-RU" altLang="ru-RU" sz="2000" smtClean="0">
                <a:sym typeface="Wingdings" pitchFamily="2" charset="2"/>
              </a:rPr>
              <a:t>расчёт частной корреляции.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Объединение двух выборок </a:t>
            </a:r>
            <a:r>
              <a:rPr lang="ru-RU" altLang="ru-RU" sz="2000" smtClean="0"/>
              <a:t>с различающимися средними по обеим переменным может приводить к возникновению ложных корреляций на объединённой выборке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>
                <a:sym typeface="Wingdings" pitchFamily="2" charset="2"/>
              </a:rPr>
              <a:t>проверять наличие различий в средних и в характере и степени взаимосвязи перед объединением.</a:t>
            </a:r>
            <a:endParaRPr lang="ru-RU" altLang="ru-RU" sz="2000" smtClean="0"/>
          </a:p>
          <a:p>
            <a:pPr eaLnBrk="1" hangingPunct="1"/>
            <a:r>
              <a:rPr lang="ru-RU" altLang="ru-RU" sz="2000" b="1" smtClean="0"/>
              <a:t>Наличие выбросов </a:t>
            </a:r>
            <a:r>
              <a:rPr lang="ru-RU" altLang="ru-RU" sz="2000" smtClean="0"/>
              <a:t>(наблюдений, существенно отклоняющихся от общих закономерностей) в данных на небольших выборках может приводить к появлению ложных корреляций или к снижению значений коэффициента корреляции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>
                <a:sym typeface="Wingdings" pitchFamily="2" charset="2"/>
              </a:rPr>
              <a:t>проверка на нормальность, анализ графика разброса.</a:t>
            </a:r>
          </a:p>
          <a:p>
            <a:pPr eaLnBrk="1" hangingPunct="1"/>
            <a:r>
              <a:rPr lang="ru-RU" altLang="ru-RU" sz="2000" b="1" smtClean="0"/>
              <a:t>Низкая надёжность </a:t>
            </a:r>
            <a:r>
              <a:rPr lang="ru-RU" altLang="ru-RU" sz="2000" smtClean="0"/>
              <a:t>наблюдаемых переменных приводит к снижению коэффициента корреляции </a:t>
            </a:r>
            <a:r>
              <a:rPr lang="en-US" altLang="ru-RU" sz="2000" smtClean="0">
                <a:sym typeface="Wingdings" pitchFamily="2" charset="2"/>
              </a:rPr>
              <a:t> </a:t>
            </a:r>
            <a:r>
              <a:rPr lang="ru-RU" altLang="ru-RU" sz="2000" smtClean="0">
                <a:sym typeface="Wingdings" pitchFamily="2" charset="2"/>
              </a:rPr>
              <a:t>коррекция аттенюации.</a:t>
            </a:r>
            <a:endParaRPr lang="ru-RU" alt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ru-RU" altLang="ru-RU" smtClean="0"/>
              <a:t>Источники артефактов</a:t>
            </a:r>
          </a:p>
        </p:txBody>
      </p:sp>
      <p:sp>
        <p:nvSpPr>
          <p:cNvPr id="91139" name="Объект 2"/>
          <p:cNvSpPr>
            <a:spLocks noGrp="1"/>
          </p:cNvSpPr>
          <p:nvPr>
            <p:ph idx="1"/>
          </p:nvPr>
        </p:nvSpPr>
        <p:spPr>
          <a:xfrm>
            <a:off x="457200" y="1254125"/>
            <a:ext cx="8229600" cy="5070475"/>
          </a:xfrm>
        </p:spPr>
        <p:txBody>
          <a:bodyPr/>
          <a:lstStyle/>
          <a:p>
            <a:r>
              <a:rPr lang="ru-RU" altLang="ru-RU" sz="2400" smtClean="0"/>
              <a:t>В исследовании не измерены (или не включены в модель) переменные, являющиеся общими причинами моделируемых переменных (</a:t>
            </a:r>
            <a:r>
              <a:rPr lang="ru-RU" altLang="ru-RU" sz="2400" smtClean="0">
                <a:sym typeface="Wingdings" pitchFamily="2" charset="2"/>
              </a:rPr>
              <a:t></a:t>
            </a:r>
            <a:r>
              <a:rPr lang="en-US" altLang="ru-RU" sz="2400" smtClean="0">
                <a:sym typeface="Wingdings" pitchFamily="2" charset="2"/>
              </a:rPr>
              <a:t> </a:t>
            </a:r>
            <a:r>
              <a:rPr lang="ru-RU" altLang="ru-RU" sz="2400" smtClean="0">
                <a:sym typeface="Wingdings" pitchFamily="2" charset="2"/>
              </a:rPr>
              <a:t>«</a:t>
            </a:r>
            <a:r>
              <a:rPr lang="en-US" altLang="ru-RU" sz="2400" smtClean="0">
                <a:sym typeface="Wingdings" pitchFamily="2" charset="2"/>
              </a:rPr>
              <a:t>spurious correlations</a:t>
            </a:r>
            <a:r>
              <a:rPr lang="ru-RU" altLang="ru-RU" sz="2400" smtClean="0">
                <a:sym typeface="Wingdings" pitchFamily="2" charset="2"/>
              </a:rPr>
              <a:t>»</a:t>
            </a:r>
            <a:r>
              <a:rPr lang="en-US" altLang="ru-RU" sz="2400" smtClean="0">
                <a:sym typeface="Wingdings" pitchFamily="2" charset="2"/>
              </a:rPr>
              <a:t>)</a:t>
            </a:r>
            <a:r>
              <a:rPr lang="ru-RU" altLang="ru-RU" sz="2400" smtClean="0"/>
              <a:t>.</a:t>
            </a:r>
          </a:p>
          <a:p>
            <a:r>
              <a:rPr lang="ru-RU" altLang="ru-RU" sz="2400" smtClean="0"/>
              <a:t>Низкая надёжность измерений (</a:t>
            </a:r>
            <a:r>
              <a:rPr lang="en-US" altLang="ru-RU" sz="2400" smtClean="0"/>
              <a:t>Loehlin, 1998) – </a:t>
            </a:r>
            <a:r>
              <a:rPr lang="ru-RU" altLang="ru-RU" sz="2400" smtClean="0"/>
              <a:t>пример с частной корреляцией:</a:t>
            </a:r>
          </a:p>
          <a:p>
            <a:endParaRPr lang="ru-RU" altLang="ru-RU" sz="2400" smtClean="0"/>
          </a:p>
        </p:txBody>
      </p:sp>
      <p:pic>
        <p:nvPicPr>
          <p:cNvPr id="911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754438"/>
            <a:ext cx="711835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Заголовок 1"/>
          <p:cNvSpPr>
            <a:spLocks noGrp="1"/>
          </p:cNvSpPr>
          <p:nvPr>
            <p:ph type="title"/>
          </p:nvPr>
        </p:nvSpPr>
        <p:spPr>
          <a:xfrm>
            <a:off x="466725" y="188913"/>
            <a:ext cx="8507413" cy="936625"/>
          </a:xfrm>
        </p:spPr>
        <p:txBody>
          <a:bodyPr/>
          <a:lstStyle/>
          <a:p>
            <a:r>
              <a:rPr lang="ru-RU" altLang="ru-RU" sz="3600" smtClean="0"/>
              <a:t>Источники артефактов: </a:t>
            </a:r>
            <a:r>
              <a:rPr lang="en-US" altLang="ru-RU" sz="3600" smtClean="0"/>
              <a:t>N </a:t>
            </a:r>
            <a:r>
              <a:rPr lang="ru-RU" altLang="ru-RU" sz="3600" smtClean="0"/>
              <a:t>выборки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063" y="1557338"/>
            <a:ext cx="3313112" cy="518477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smtClean="0"/>
              <a:t>На малой выборке может не хватить статист. мощности для отвержения плохой модели.</a:t>
            </a:r>
          </a:p>
          <a:p>
            <a:pPr>
              <a:defRPr/>
            </a:pPr>
            <a:r>
              <a:rPr lang="ru-RU" sz="2400" smtClean="0"/>
              <a:t>На малой выборке оценки параметров неточные, значимость параметров низкая.</a:t>
            </a:r>
          </a:p>
          <a:p>
            <a:pPr>
              <a:defRPr/>
            </a:pPr>
            <a:r>
              <a:rPr lang="ru-RU" sz="2400" smtClean="0"/>
              <a:t>Стоит учитывать доверительные интервалы для статистик</a:t>
            </a:r>
            <a:r>
              <a:rPr lang="en-US" sz="2400" smtClean="0"/>
              <a:t>.</a:t>
            </a:r>
            <a:endParaRPr lang="ru-RU" sz="2400"/>
          </a:p>
        </p:txBody>
      </p:sp>
      <p:pic>
        <p:nvPicPr>
          <p:cNvPr id="921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557338"/>
            <a:ext cx="47831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Зачем нам теория?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2800" smtClean="0"/>
              <a:t>Два варианта развития научного поиска:</a:t>
            </a:r>
          </a:p>
          <a:p>
            <a:pPr lvl="1" eaLnBrk="1" hangingPunct="1"/>
            <a:endParaRPr lang="ru-RU" altLang="ru-RU" sz="2200" b="1" smtClean="0"/>
          </a:p>
          <a:p>
            <a:pPr lvl="1" eaLnBrk="1" hangingPunct="1"/>
            <a:r>
              <a:rPr lang="ru-RU" altLang="ru-RU" sz="2200" b="1" smtClean="0"/>
              <a:t>Теория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Проблема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Выбор феномена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Исследование феномена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Интерпретация фактов</a:t>
            </a:r>
          </a:p>
          <a:p>
            <a:pPr lvl="1" eaLnBrk="1" hangingPunct="1"/>
            <a:endParaRPr lang="ru-RU" altLang="ru-RU" sz="2200" smtClean="0">
              <a:sym typeface="Wingdings" pitchFamily="2" charset="2"/>
            </a:endParaRPr>
          </a:p>
          <a:p>
            <a:pPr lvl="1" eaLnBrk="1" hangingPunct="1"/>
            <a:r>
              <a:rPr lang="ru-RU" altLang="ru-RU" sz="2200" smtClean="0">
                <a:sym typeface="Wingdings" pitchFamily="2" charset="2"/>
              </a:rPr>
              <a:t>Феномен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Проблема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Исследование феномена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smtClean="0">
                <a:sym typeface="Wingdings" pitchFamily="2" charset="2"/>
              </a:rPr>
              <a:t>Интерпретация фактов </a:t>
            </a:r>
            <a:r>
              <a:rPr lang="en-US" altLang="ru-RU" sz="2200" smtClean="0">
                <a:sym typeface="Wingdings" pitchFamily="2" charset="2"/>
              </a:rPr>
              <a:t> </a:t>
            </a:r>
            <a:r>
              <a:rPr lang="ru-RU" altLang="ru-RU" sz="2200" b="1" smtClean="0">
                <a:sym typeface="Wingdings" pitchFamily="2" charset="2"/>
              </a:rPr>
              <a:t>Теория</a:t>
            </a:r>
            <a:endParaRPr lang="ru-RU" altLang="ru-RU" sz="2200" b="1" smtClean="0"/>
          </a:p>
          <a:p>
            <a:pPr eaLnBrk="1" hangingPunct="1"/>
            <a:endParaRPr lang="en-US" altLang="ru-RU" sz="2600" smtClean="0"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/>
              <a:t>Артефакт объединения двух выборок (Наследов, 2004)</a:t>
            </a: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916113"/>
            <a:ext cx="5492750" cy="45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6516688" y="1916113"/>
            <a:ext cx="2087562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 каждой из выборок по отдельности корреляция отсутствует.</a:t>
            </a:r>
          </a:p>
          <a:p>
            <a:pPr>
              <a:spcBef>
                <a:spcPct val="50000"/>
              </a:spcBef>
            </a:pPr>
            <a:r>
              <a:rPr lang="ru-RU" altLang="ru-RU"/>
              <a:t>В объединённой выборке она наблюдается.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Многоуровневый анализ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257800"/>
          </a:xfrm>
        </p:spPr>
        <p:txBody>
          <a:bodyPr/>
          <a:lstStyle/>
          <a:p>
            <a:pPr eaLnBrk="1" hangingPunct="1"/>
            <a:r>
              <a:rPr lang="ru-RU" altLang="ru-RU" sz="2800" smtClean="0"/>
              <a:t>Кросс-культурное исследование </a:t>
            </a:r>
            <a:r>
              <a:rPr lang="en-US" altLang="ru-RU" sz="2800" smtClean="0">
                <a:sym typeface="Wingdings" pitchFamily="2" charset="2"/>
              </a:rPr>
              <a:t></a:t>
            </a:r>
            <a:r>
              <a:rPr lang="ru-RU" altLang="ru-RU" sz="2800" smtClean="0"/>
              <a:t> пример многоуровневых данных, когда в рамках общей выборки есть группы наблюдений (индивидов), свойства которых связаны друг с другом.</a:t>
            </a:r>
          </a:p>
          <a:p>
            <a:pPr eaLnBrk="1" hangingPunct="1"/>
            <a:r>
              <a:rPr lang="ru-RU" altLang="ru-RU" sz="2800" b="1" smtClean="0"/>
              <a:t>Обычные статистические методы исходят из того, что наблюдения (= чаще всего индивиды) попарно независимы</a:t>
            </a:r>
            <a:r>
              <a:rPr lang="ru-RU" altLang="ru-RU" sz="2800" smtClean="0"/>
              <a:t>, и применение этих методов к подобным выборкам будет приводить к артефактам.</a:t>
            </a:r>
          </a:p>
          <a:p>
            <a:pPr eaLnBrk="1" hangingPunct="1"/>
            <a:r>
              <a:rPr lang="ru-RU" altLang="ru-RU" sz="2800" smtClean="0"/>
              <a:t>В таких случаях необходим многоуровневый анализ.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Виды пропущенных данных</a:t>
            </a:r>
          </a:p>
        </p:txBody>
      </p:sp>
      <p:sp>
        <p:nvSpPr>
          <p:cNvPr id="95235" name="Объект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257800"/>
          </a:xfrm>
        </p:spPr>
        <p:txBody>
          <a:bodyPr/>
          <a:lstStyle/>
          <a:p>
            <a:r>
              <a:rPr lang="en-US" altLang="ru-RU" sz="2800" b="1" smtClean="0"/>
              <a:t>MCAR (Missing Completely At Random)</a:t>
            </a:r>
            <a:r>
              <a:rPr lang="en-US" altLang="ru-RU" sz="2800" smtClean="0"/>
              <a:t>: </a:t>
            </a:r>
            <a:r>
              <a:rPr lang="ru-RU" altLang="ru-RU" sz="2800" smtClean="0"/>
              <a:t>пропущенность ни от чего не зависит </a:t>
            </a:r>
            <a:br>
              <a:rPr lang="ru-RU" altLang="ru-RU" sz="2800" smtClean="0"/>
            </a:br>
            <a:r>
              <a:rPr lang="ru-RU" altLang="ru-RU" sz="2800" smtClean="0"/>
              <a:t>(на практике это бывает редко).</a:t>
            </a:r>
          </a:p>
          <a:p>
            <a:r>
              <a:rPr lang="en-US" altLang="ru-RU" sz="2800" b="1" smtClean="0"/>
              <a:t>MAR (Missing At Random)</a:t>
            </a:r>
            <a:r>
              <a:rPr lang="en-US" altLang="ru-RU" sz="2800" smtClean="0"/>
              <a:t>: </a:t>
            </a:r>
            <a:r>
              <a:rPr lang="ru-RU" altLang="ru-RU" sz="2800" smtClean="0"/>
              <a:t>пропущенность зависит от значений других измеренных переменных (</a:t>
            </a:r>
            <a:r>
              <a:rPr lang="en-US" altLang="ru-RU" sz="2800" smtClean="0"/>
              <a:t>x-variables)</a:t>
            </a:r>
            <a:r>
              <a:rPr lang="ru-RU" altLang="ru-RU" sz="2800" smtClean="0"/>
              <a:t>.</a:t>
            </a:r>
          </a:p>
          <a:p>
            <a:r>
              <a:rPr lang="en-US" altLang="ru-RU" sz="2800" b="1" smtClean="0"/>
              <a:t>NMAR (Not Missing At Random)</a:t>
            </a:r>
            <a:r>
              <a:rPr lang="en-US" altLang="ru-RU" sz="2800" smtClean="0"/>
              <a:t>: </a:t>
            </a:r>
            <a:r>
              <a:rPr lang="ru-RU" altLang="ru-RU" sz="2800" smtClean="0"/>
              <a:t>пропущенность зависит от значений неизмеренных переменных, значения которых мы пытаемся оценить</a:t>
            </a:r>
            <a:r>
              <a:rPr lang="en-US" altLang="ru-RU" sz="2800" smtClean="0"/>
              <a:t> (y-variables)</a:t>
            </a:r>
            <a:r>
              <a:rPr lang="ru-RU" altLang="ru-RU" sz="28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Примеры: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mtClean="0"/>
              <a:t>MCAR – </a:t>
            </a:r>
            <a:r>
              <a:rPr lang="ru-RU" smtClean="0"/>
              <a:t>некоторые люди случайно отвлеклись при заполнении теста или не пришли на один из замеров;</a:t>
            </a:r>
          </a:p>
          <a:p>
            <a:pPr>
              <a:defRPr/>
            </a:pPr>
            <a:r>
              <a:rPr lang="en-US" smtClean="0"/>
              <a:t>MAR – </a:t>
            </a:r>
            <a:r>
              <a:rPr lang="ru-RU" smtClean="0"/>
              <a:t>тест не заполнили некоторые люди с низкой </a:t>
            </a:r>
            <a:r>
              <a:rPr lang="en-US" smtClean="0"/>
              <a:t>Conscientiousness</a:t>
            </a:r>
            <a:r>
              <a:rPr lang="ru-RU" smtClean="0"/>
              <a:t>, которую мы померили, или на пост-тест не пришли люди с высокими показателями претеста;</a:t>
            </a:r>
          </a:p>
          <a:p>
            <a:pPr>
              <a:defRPr/>
            </a:pPr>
            <a:r>
              <a:rPr lang="en-US" smtClean="0"/>
              <a:t>NMAR – </a:t>
            </a:r>
            <a:r>
              <a:rPr lang="ru-RU" smtClean="0"/>
              <a:t>на пост-тест не пришли люди, которым не помог тренинг, эффективность которого нас интересует.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Работа с пропущенными данными: 1. Выявление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557338"/>
            <a:ext cx="8496300" cy="540067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ru-RU" sz="2400" smtClean="0"/>
              <a:t>Подсчитать долю пропущенных данных: чем она больше, </a:t>
            </a:r>
            <a:r>
              <a:rPr lang="ru-RU" sz="2400"/>
              <a:t>тем важнее с ними правильно обойтись при анализе.</a:t>
            </a:r>
          </a:p>
          <a:p>
            <a:pPr>
              <a:defRPr/>
            </a:pPr>
            <a:r>
              <a:rPr lang="ru-RU" sz="2400" smtClean="0"/>
              <a:t>Проверка допущения </a:t>
            </a:r>
            <a:r>
              <a:rPr lang="en-US" sz="2400" smtClean="0"/>
              <a:t>MCAR: 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en-US" sz="2400" smtClean="0"/>
              <a:t>Little’s test </a:t>
            </a:r>
            <a:r>
              <a:rPr lang="ru-RU" sz="2400" smtClean="0"/>
              <a:t>в </a:t>
            </a:r>
            <a:r>
              <a:rPr lang="en-US" sz="2400" smtClean="0"/>
              <a:t>SPSS (</a:t>
            </a:r>
            <a:r>
              <a:rPr lang="ru-RU" sz="2400" smtClean="0"/>
              <a:t>значим </a:t>
            </a:r>
            <a:r>
              <a:rPr lang="en-US" sz="2400" smtClean="0"/>
              <a:t>=&gt; </a:t>
            </a:r>
            <a:r>
              <a:rPr lang="ru-RU" sz="2400" smtClean="0"/>
              <a:t>не </a:t>
            </a:r>
            <a:r>
              <a:rPr lang="en-US" sz="2400" smtClean="0"/>
              <a:t>MCAR).</a:t>
            </a:r>
          </a:p>
          <a:p>
            <a:pPr>
              <a:defRPr/>
            </a:pPr>
            <a:r>
              <a:rPr lang="ru-RU" sz="2400" smtClean="0"/>
              <a:t>Проверка </a:t>
            </a:r>
            <a:r>
              <a:rPr lang="en-US" sz="2400" smtClean="0"/>
              <a:t>MAR: </a:t>
            </a:r>
          </a:p>
          <a:p>
            <a:pPr lvl="1">
              <a:defRPr/>
            </a:pPr>
            <a:r>
              <a:rPr lang="en-US" sz="2000" smtClean="0"/>
              <a:t>1) </a:t>
            </a:r>
            <a:r>
              <a:rPr lang="ru-RU" sz="2000" smtClean="0"/>
              <a:t>создаём для каждой переменной </a:t>
            </a:r>
            <a:r>
              <a:rPr lang="en-US" sz="2000" smtClean="0"/>
              <a:t>dummy variable, </a:t>
            </a:r>
            <a:r>
              <a:rPr lang="ru-RU" sz="2000" smtClean="0"/>
              <a:t>обозначающую пропущенность</a:t>
            </a:r>
            <a:r>
              <a:rPr lang="en-US" sz="2000" smtClean="0"/>
              <a:t> (</a:t>
            </a:r>
            <a:r>
              <a:rPr lang="ru-RU" sz="2000" smtClean="0"/>
              <a:t>напр., 1</a:t>
            </a:r>
            <a:r>
              <a:rPr lang="en-US" sz="2000" smtClean="0"/>
              <a:t>=</a:t>
            </a:r>
            <a:r>
              <a:rPr lang="ru-RU" sz="2000" smtClean="0"/>
              <a:t>значение пропущено, 0=значение есть)</a:t>
            </a:r>
            <a:r>
              <a:rPr lang="en-US" sz="2000" smtClean="0"/>
              <a:t>;</a:t>
            </a:r>
          </a:p>
          <a:p>
            <a:pPr lvl="1">
              <a:defRPr/>
            </a:pPr>
            <a:r>
              <a:rPr lang="en-US" sz="2000" smtClean="0"/>
              <a:t>2)</a:t>
            </a:r>
            <a:r>
              <a:rPr lang="ru-RU" sz="2000" smtClean="0"/>
              <a:t> смотрим, есть ли значимые корреляции между переменными пропущенности (если да, то какова их факторная структура);</a:t>
            </a:r>
          </a:p>
          <a:p>
            <a:pPr lvl="1">
              <a:defRPr/>
            </a:pPr>
            <a:r>
              <a:rPr lang="ru-RU" sz="2000" smtClean="0"/>
              <a:t>3) смотрим, коррелирует ли пропущенность со значениями измеренных переменных (если да, то имеет место как минимум </a:t>
            </a:r>
            <a:r>
              <a:rPr lang="en-US" sz="2000" smtClean="0"/>
              <a:t>MAR</a:t>
            </a:r>
            <a:r>
              <a:rPr lang="ru-RU" sz="2000" smtClean="0"/>
              <a:t>, или есть какая-то 3-я переменная, которая может определять это всё – надо это теоретически осмыслить</a:t>
            </a:r>
            <a:r>
              <a:rPr lang="en-US" sz="2000" smtClean="0"/>
              <a:t>).</a:t>
            </a: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Работа с пропущенными данными: 2. Коррекция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412875"/>
            <a:ext cx="8496300" cy="5256213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400" smtClean="0"/>
              <a:t>Слабые методы, пригодные при условии </a:t>
            </a:r>
            <a:r>
              <a:rPr lang="en-US" sz="2400" smtClean="0"/>
              <a:t>MCAR</a:t>
            </a:r>
            <a:r>
              <a:rPr lang="ru-RU" sz="2400" smtClean="0"/>
              <a:t> и</a:t>
            </a:r>
            <a:r>
              <a:rPr lang="en-US" sz="2400" smtClean="0"/>
              <a:t>/</a:t>
            </a:r>
            <a:r>
              <a:rPr lang="ru-RU" sz="2400" smtClean="0"/>
              <a:t>или небольшом количестве пропущенных значений</a:t>
            </a:r>
            <a:r>
              <a:rPr lang="en-US" sz="2400" smtClean="0"/>
              <a:t>:</a:t>
            </a:r>
            <a:endParaRPr lang="ru-RU" sz="2400" smtClean="0"/>
          </a:p>
          <a:p>
            <a:pPr lvl="1">
              <a:defRPr/>
            </a:pPr>
            <a:r>
              <a:rPr lang="en-US" sz="2000" b="1" smtClean="0"/>
              <a:t>casewise/listwise deletion</a:t>
            </a:r>
            <a:r>
              <a:rPr lang="en-US" sz="2000" smtClean="0"/>
              <a:t> </a:t>
            </a: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ru-RU" sz="2000" smtClean="0">
                <a:sym typeface="Wingdings" panose="05000000000000000000" pitchFamily="2" charset="2"/>
              </a:rPr>
              <a:t>теряется много данных;</a:t>
            </a:r>
            <a:endParaRPr lang="en-US" sz="2000" smtClean="0"/>
          </a:p>
          <a:p>
            <a:pPr lvl="1">
              <a:defRPr/>
            </a:pPr>
            <a:r>
              <a:rPr lang="en-US" sz="2000" b="1" smtClean="0"/>
              <a:t>pairwise matrix</a:t>
            </a:r>
            <a:r>
              <a:rPr lang="ru-RU" sz="2000" b="1" smtClean="0"/>
              <a:t> </a:t>
            </a: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ru-RU" sz="2000" smtClean="0">
                <a:sym typeface="Wingdings" panose="05000000000000000000" pitchFamily="2" charset="2"/>
              </a:rPr>
              <a:t>хорош только если пропущенных очень мало;</a:t>
            </a:r>
            <a:endParaRPr lang="en-US" sz="2000" smtClean="0"/>
          </a:p>
          <a:p>
            <a:pPr lvl="1">
              <a:defRPr/>
            </a:pPr>
            <a:r>
              <a:rPr lang="en-US" sz="2000" b="1" smtClean="0"/>
              <a:t>mean imputation</a:t>
            </a:r>
            <a:r>
              <a:rPr lang="ru-RU" sz="2000" smtClean="0"/>
              <a:t>: замена пропущенных значений средними</a:t>
            </a:r>
            <a:r>
              <a:rPr lang="en-US" sz="2000" smtClean="0"/>
              <a:t> </a:t>
            </a: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ru-RU" sz="2000" smtClean="0">
                <a:sym typeface="Wingdings" panose="05000000000000000000" pitchFamily="2" charset="2"/>
              </a:rPr>
              <a:t>уменьшает дисперсию, крайне не рекомендуется;</a:t>
            </a:r>
          </a:p>
          <a:p>
            <a:pPr lvl="1">
              <a:defRPr/>
            </a:pPr>
            <a:r>
              <a:rPr lang="en-US" sz="2000" b="1" smtClean="0">
                <a:sym typeface="Wingdings" panose="05000000000000000000" pitchFamily="2" charset="2"/>
              </a:rPr>
              <a:t>regression imputation (</a:t>
            </a:r>
            <a:r>
              <a:rPr lang="ru-RU" sz="2000" b="1" smtClean="0">
                <a:sym typeface="Wingdings" panose="05000000000000000000" pitchFamily="2" charset="2"/>
              </a:rPr>
              <a:t>факультативно: </a:t>
            </a:r>
            <a:r>
              <a:rPr lang="en-US" sz="2000" b="1" smtClean="0">
                <a:sym typeface="Wingdings" panose="05000000000000000000" pitchFamily="2" charset="2"/>
              </a:rPr>
              <a:t>+error term)</a:t>
            </a:r>
            <a:r>
              <a:rPr lang="ru-RU" sz="2000" smtClean="0">
                <a:sym typeface="Wingdings" panose="05000000000000000000" pitchFamily="2" charset="2"/>
              </a:rPr>
              <a:t>, или</a:t>
            </a:r>
            <a:r>
              <a:rPr lang="en-US" sz="2000" smtClean="0">
                <a:sym typeface="Wingdings" panose="05000000000000000000" pitchFamily="2" charset="2"/>
              </a:rPr>
              <a:t> </a:t>
            </a:r>
            <a:r>
              <a:rPr lang="ru-RU" sz="2000" smtClean="0">
                <a:sym typeface="Wingdings" panose="05000000000000000000" pitchFamily="2" charset="2"/>
              </a:rPr>
              <a:t>предсказание пропущенных с введением ошибки (факультативно) </a:t>
            </a:r>
            <a:r>
              <a:rPr lang="en-US" sz="2000" smtClean="0">
                <a:sym typeface="Wingdings" panose="05000000000000000000" pitchFamily="2" charset="2"/>
              </a:rPr>
              <a:t> </a:t>
            </a:r>
            <a:r>
              <a:rPr lang="ru-RU" sz="2000" smtClean="0">
                <a:sym typeface="Wingdings" panose="05000000000000000000" pitchFamily="2" charset="2"/>
              </a:rPr>
              <a:t>не так уж плохо, если очень нужно.</a:t>
            </a:r>
          </a:p>
          <a:p>
            <a:pPr>
              <a:defRPr/>
            </a:pPr>
            <a:r>
              <a:rPr lang="ru-RU" sz="2400" smtClean="0"/>
              <a:t>Сильные методы, пригодные при </a:t>
            </a:r>
            <a:r>
              <a:rPr lang="en-US" sz="2400" smtClean="0"/>
              <a:t>MAR:</a:t>
            </a:r>
          </a:p>
          <a:p>
            <a:pPr lvl="1">
              <a:defRPr/>
            </a:pPr>
            <a:r>
              <a:rPr lang="en-US" sz="2000" b="1" smtClean="0">
                <a:sym typeface="Wingdings" panose="05000000000000000000" pitchFamily="2" charset="2"/>
              </a:rPr>
              <a:t>EM imputation</a:t>
            </a:r>
            <a:r>
              <a:rPr lang="en-US" sz="2000" smtClean="0">
                <a:sym typeface="Wingdings" panose="05000000000000000000" pitchFamily="2" charset="2"/>
              </a:rPr>
              <a:t>: </a:t>
            </a:r>
            <a:r>
              <a:rPr lang="ru-RU" sz="2000" smtClean="0">
                <a:sym typeface="Wingdings" panose="05000000000000000000" pitchFamily="2" charset="2"/>
              </a:rPr>
              <a:t>итеративная регрессия (пропущенные значения каждой переменной восстанавливаются на основе всех остальных по кругу, пока алгоритм не сойдётся на стабильных значениях) – можно делать в </a:t>
            </a:r>
            <a:r>
              <a:rPr lang="en-US" sz="2000" smtClean="0">
                <a:sym typeface="Wingdings" panose="05000000000000000000" pitchFamily="2" charset="2"/>
              </a:rPr>
              <a:t>SPSS;</a:t>
            </a:r>
            <a:endParaRPr lang="ru-RU" sz="2000" smtClean="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ru-RU" sz="2000">
                <a:sym typeface="Wingdings" panose="05000000000000000000" pitchFamily="2" charset="2"/>
              </a:rPr>
              <a:t>б</a:t>
            </a:r>
            <a:r>
              <a:rPr lang="ru-RU" sz="2000" smtClean="0">
                <a:sym typeface="Wingdings" panose="05000000000000000000" pitchFamily="2" charset="2"/>
              </a:rPr>
              <a:t>олее сложные: </a:t>
            </a:r>
          </a:p>
          <a:p>
            <a:pPr lvl="2">
              <a:defRPr/>
            </a:pPr>
            <a:r>
              <a:rPr lang="en-US" sz="1600" b="1" smtClean="0">
                <a:sym typeface="Wingdings" panose="05000000000000000000" pitchFamily="2" charset="2"/>
              </a:rPr>
              <a:t>Multiple Imputation</a:t>
            </a:r>
            <a:r>
              <a:rPr lang="en-US" sz="1600" smtClean="0">
                <a:sym typeface="Wingdings" panose="05000000000000000000" pitchFamily="2" charset="2"/>
              </a:rPr>
              <a:t> (</a:t>
            </a:r>
            <a:r>
              <a:rPr lang="ru-RU" sz="1600" smtClean="0">
                <a:sym typeface="Wingdings" panose="05000000000000000000" pitchFamily="2" charset="2"/>
              </a:rPr>
              <a:t>генерируется несколько наборов данных, где пропущенные заменены ожидаемыми случайными значениями из распределений, результаты оценки моделей сравниваются)</a:t>
            </a:r>
            <a:r>
              <a:rPr lang="en-US" sz="1600" smtClean="0">
                <a:sym typeface="Wingdings" panose="05000000000000000000" pitchFamily="2" charset="2"/>
              </a:rPr>
              <a:t>.</a:t>
            </a:r>
            <a:endParaRPr lang="ru-RU" sz="1600" smtClean="0">
              <a:sym typeface="Wingdings" panose="05000000000000000000" pitchFamily="2" charset="2"/>
            </a:endParaRPr>
          </a:p>
          <a:p>
            <a:pPr lvl="2">
              <a:defRPr/>
            </a:pPr>
            <a:r>
              <a:rPr lang="en-US" sz="1600" b="1" smtClean="0"/>
              <a:t>Full-Information Maximum Likelihood</a:t>
            </a:r>
            <a:r>
              <a:rPr lang="ru-RU" sz="1600"/>
              <a:t> </a:t>
            </a:r>
            <a:r>
              <a:rPr lang="ru-RU" sz="1600" smtClean="0"/>
              <a:t>(в структурном моделировании): метод максимального праводоподобия с использованием только имеющейся информации, при этом пропущенные данные не заменяются как таковые:</a:t>
            </a:r>
          </a:p>
          <a:p>
            <a:pPr>
              <a:defRPr/>
            </a:pPr>
            <a:r>
              <a:rPr lang="ru-RU" sz="2400" smtClean="0"/>
              <a:t>Если </a:t>
            </a:r>
            <a:r>
              <a:rPr lang="en-US" sz="2400" smtClean="0"/>
              <a:t>NMAR: </a:t>
            </a:r>
            <a:r>
              <a:rPr lang="ru-RU" sz="2400" smtClean="0"/>
              <a:t>использовать сильные методы и думать содержательно о том, почему данные пропущены.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4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mtClean="0"/>
              <a:t>Работа с пропущенными данными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57610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sz="2400" smtClean="0"/>
              <a:t>Сильные методы, пригодные при </a:t>
            </a:r>
            <a:r>
              <a:rPr lang="en-US" sz="2400" smtClean="0"/>
              <a:t>MAR:</a:t>
            </a:r>
          </a:p>
          <a:p>
            <a:pPr lvl="1">
              <a:defRPr/>
            </a:pPr>
            <a:r>
              <a:rPr lang="en-US" sz="2000" b="1">
                <a:sym typeface="Wingdings" panose="05000000000000000000" pitchFamily="2" charset="2"/>
              </a:rPr>
              <a:t>EM imputation</a:t>
            </a:r>
            <a:r>
              <a:rPr lang="en-US" sz="2000">
                <a:sym typeface="Wingdings" panose="05000000000000000000" pitchFamily="2" charset="2"/>
              </a:rPr>
              <a:t>: </a:t>
            </a:r>
            <a:r>
              <a:rPr lang="ru-RU" sz="2000">
                <a:sym typeface="Wingdings" panose="05000000000000000000" pitchFamily="2" charset="2"/>
              </a:rPr>
              <a:t>итеративная регрессия (пропущенные значения каждой переменной </a:t>
            </a:r>
            <a:r>
              <a:rPr lang="ru-RU" sz="2000" smtClean="0">
                <a:sym typeface="Wingdings" panose="05000000000000000000" pitchFamily="2" charset="2"/>
              </a:rPr>
              <a:t>восстанавливаются </a:t>
            </a:r>
            <a:r>
              <a:rPr lang="ru-RU" sz="2000">
                <a:sym typeface="Wingdings" panose="05000000000000000000" pitchFamily="2" charset="2"/>
              </a:rPr>
              <a:t>на основе всех </a:t>
            </a:r>
            <a:r>
              <a:rPr lang="ru-RU" sz="2000" smtClean="0">
                <a:sym typeface="Wingdings" panose="05000000000000000000" pitchFamily="2" charset="2"/>
              </a:rPr>
              <a:t>остальных по кругу, пока алгоритм не сойдётся на стабильных значениях)</a:t>
            </a:r>
            <a:r>
              <a:rPr lang="ru-RU" sz="2000">
                <a:sym typeface="Wingdings" panose="05000000000000000000" pitchFamily="2" charset="2"/>
              </a:rPr>
              <a:t> </a:t>
            </a:r>
            <a:r>
              <a:rPr lang="ru-RU" sz="2000" smtClean="0">
                <a:sym typeface="Wingdings" panose="05000000000000000000" pitchFamily="2" charset="2"/>
              </a:rPr>
              <a:t>– можно делать в </a:t>
            </a:r>
            <a:r>
              <a:rPr lang="en-US" sz="2000" smtClean="0">
                <a:sym typeface="Wingdings" panose="05000000000000000000" pitchFamily="2" charset="2"/>
              </a:rPr>
              <a:t>SPSS;</a:t>
            </a:r>
            <a:endParaRPr lang="ru-RU" sz="200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sz="2000" b="1" smtClean="0">
                <a:sym typeface="Wingdings" panose="05000000000000000000" pitchFamily="2" charset="2"/>
              </a:rPr>
              <a:t>MI </a:t>
            </a:r>
            <a:r>
              <a:rPr lang="en-US" sz="2000" b="1">
                <a:sym typeface="Wingdings" panose="05000000000000000000" pitchFamily="2" charset="2"/>
              </a:rPr>
              <a:t>imputation</a:t>
            </a:r>
            <a:r>
              <a:rPr lang="en-US" sz="2000">
                <a:sym typeface="Wingdings" panose="05000000000000000000" pitchFamily="2" charset="2"/>
              </a:rPr>
              <a:t>: </a:t>
            </a:r>
            <a:r>
              <a:rPr lang="ru-RU" sz="2000">
                <a:sym typeface="Wingdings" panose="05000000000000000000" pitchFamily="2" charset="2"/>
              </a:rPr>
              <a:t>генерируется несколько наборов данных, где пропущенные заменены ожидаемыми случайными значениями из распределений, результаты проверки модели </a:t>
            </a:r>
            <a:r>
              <a:rPr lang="ru-RU" sz="2000" smtClean="0">
                <a:sym typeface="Wingdings" panose="05000000000000000000" pitchFamily="2" charset="2"/>
              </a:rPr>
              <a:t>сравниваются</a:t>
            </a:r>
            <a:r>
              <a:rPr lang="en-US" sz="2000" smtClean="0">
                <a:sym typeface="Wingdings" panose="05000000000000000000" pitchFamily="2" charset="2"/>
              </a:rPr>
              <a:t> (Mplus</a:t>
            </a:r>
            <a:r>
              <a:rPr lang="ru-RU" sz="2000" smtClean="0">
                <a:sym typeface="Wingdings" panose="05000000000000000000" pitchFamily="2" charset="2"/>
              </a:rPr>
              <a:t> с</a:t>
            </a:r>
            <a:r>
              <a:rPr lang="en-US" sz="2000" smtClean="0">
                <a:sym typeface="Wingdings" panose="05000000000000000000" pitchFamily="2" charset="2"/>
              </a:rPr>
              <a:t> Estimator=BAYES </a:t>
            </a:r>
            <a:r>
              <a:rPr lang="ru-RU" sz="2000" smtClean="0">
                <a:sym typeface="Wingdings" panose="05000000000000000000" pitchFamily="2" charset="2"/>
              </a:rPr>
              <a:t>– годится для </a:t>
            </a:r>
            <a:r>
              <a:rPr lang="ru-RU" sz="2000" i="1" smtClean="0">
                <a:sym typeface="Wingdings" panose="05000000000000000000" pitchFamily="2" charset="2"/>
              </a:rPr>
              <a:t>любых</a:t>
            </a:r>
            <a:r>
              <a:rPr lang="ru-RU" sz="2000" smtClean="0">
                <a:sym typeface="Wingdings" panose="05000000000000000000" pitchFamily="2" charset="2"/>
              </a:rPr>
              <a:t> распределений)</a:t>
            </a:r>
            <a:r>
              <a:rPr lang="en-US" sz="2000" smtClean="0">
                <a:sym typeface="Wingdings" panose="05000000000000000000" pitchFamily="2" charset="2"/>
              </a:rPr>
              <a:t>.</a:t>
            </a:r>
            <a:endParaRPr lang="ru-RU" sz="2000"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en-US" sz="2000" b="1" smtClean="0"/>
              <a:t>Full-Information Maximum Likelihood</a:t>
            </a:r>
            <a:r>
              <a:rPr lang="ru-RU" sz="2000" smtClean="0"/>
              <a:t>: метод максимального праводоподобия с использованием только имеющейся информации, при этом пропущенные данные не заменяются как таковые:</a:t>
            </a:r>
          </a:p>
          <a:p>
            <a:pPr lvl="2">
              <a:defRPr/>
            </a:pPr>
            <a:r>
              <a:rPr lang="en-US" sz="1600" smtClean="0"/>
              <a:t>EQS: </a:t>
            </a:r>
            <a:r>
              <a:rPr lang="ru-RU" sz="1600" smtClean="0"/>
              <a:t>надо создать </a:t>
            </a:r>
            <a:r>
              <a:rPr lang="en-US" sz="1600" smtClean="0"/>
              <a:t>dummy variable V999 </a:t>
            </a:r>
            <a:r>
              <a:rPr lang="ru-RU" sz="1600" smtClean="0"/>
              <a:t>с нагрузками на все переменные</a:t>
            </a:r>
            <a:endParaRPr lang="en-US" sz="1600" smtClean="0"/>
          </a:p>
          <a:p>
            <a:pPr lvl="2">
              <a:defRPr/>
            </a:pPr>
            <a:r>
              <a:rPr lang="en-US" sz="1600" smtClean="0"/>
              <a:t>Mplus: </a:t>
            </a:r>
            <a:r>
              <a:rPr lang="ru-RU" sz="1600" smtClean="0"/>
              <a:t>используется по умолчанию</a:t>
            </a:r>
            <a:r>
              <a:rPr lang="en-US" sz="1600" smtClean="0"/>
              <a:t> </a:t>
            </a:r>
            <a:r>
              <a:rPr lang="ru-RU" sz="1600" smtClean="0"/>
              <a:t>при методах оценки </a:t>
            </a:r>
            <a:r>
              <a:rPr lang="en-US" sz="1600" smtClean="0"/>
              <a:t>ML/MLR</a:t>
            </a:r>
            <a:r>
              <a:rPr lang="ru-RU" sz="1600"/>
              <a:t> </a:t>
            </a: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smtClean="0"/>
              <a:t>(</a:t>
            </a:r>
            <a:r>
              <a:rPr lang="en-US" sz="1600" smtClean="0"/>
              <a:t>WLSMV </a:t>
            </a:r>
            <a:r>
              <a:rPr lang="ru-RU" sz="1600" smtClean="0"/>
              <a:t>всегда исходит из допущения </a:t>
            </a:r>
            <a:r>
              <a:rPr lang="en-US" sz="1600" smtClean="0"/>
              <a:t>MCAR</a:t>
            </a:r>
            <a:r>
              <a:rPr lang="ru-RU" sz="1600" smtClean="0"/>
              <a:t>!)</a:t>
            </a:r>
          </a:p>
          <a:p>
            <a:pPr>
              <a:defRPr/>
            </a:pPr>
            <a:r>
              <a:rPr lang="ru-RU" sz="2400" smtClean="0"/>
              <a:t>Если </a:t>
            </a:r>
            <a:r>
              <a:rPr lang="en-US" sz="2400" smtClean="0"/>
              <a:t>NMAR: </a:t>
            </a:r>
            <a:r>
              <a:rPr lang="ru-RU" sz="2400" smtClean="0"/>
              <a:t>использовать сильные методы и думать содержательно о том, почему данные пропущены.</a:t>
            </a:r>
            <a:endParaRPr lang="en-US" sz="2400"/>
          </a:p>
          <a:p>
            <a:pPr>
              <a:defRPr/>
            </a:pPr>
            <a:endParaRPr lang="ru-RU" sz="2400" smtClean="0"/>
          </a:p>
          <a:p>
            <a:pPr>
              <a:defRPr/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/>
          <a:lstStyle/>
          <a:p>
            <a:r>
              <a:rPr lang="ru-RU" altLang="ru-RU" smtClean="0"/>
              <a:t>Кросс-валидизация</a:t>
            </a:r>
          </a:p>
        </p:txBody>
      </p:sp>
      <p:sp>
        <p:nvSpPr>
          <p:cNvPr id="100355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r>
              <a:rPr lang="ru-RU" altLang="ru-RU" sz="2400" smtClean="0"/>
              <a:t>Если модель эксплораторная (построена отталкиваясь от данных), </a:t>
            </a:r>
            <a:r>
              <a:rPr lang="ru-RU" altLang="ru-RU" sz="2400" b="1" smtClean="0"/>
              <a:t>её кросс-валидизация необходима</a:t>
            </a:r>
            <a:r>
              <a:rPr lang="ru-RU" altLang="ru-RU" sz="2400" smtClean="0"/>
              <a:t> (иначе модель может включать артефакты = особенности конкретной выборки).</a:t>
            </a:r>
          </a:p>
          <a:p>
            <a:r>
              <a:rPr lang="ru-RU" altLang="ru-RU" sz="2400" smtClean="0"/>
              <a:t>Самый простой способ – делим выборку случайно пополам, на одной половине строим модель, на другой – проверяем.</a:t>
            </a:r>
          </a:p>
          <a:p>
            <a:r>
              <a:rPr lang="ru-RU" altLang="ru-RU" sz="2400" smtClean="0"/>
              <a:t>Для некоторых методов возможен </a:t>
            </a:r>
            <a:r>
              <a:rPr lang="en-US" altLang="ru-RU" sz="2400" smtClean="0"/>
              <a:t>bootstrapping (</a:t>
            </a:r>
            <a:r>
              <a:rPr lang="ru-RU" altLang="ru-RU" sz="2400" smtClean="0"/>
              <a:t>из выборки выбирается много случайных подвыборок </a:t>
            </a:r>
            <a:r>
              <a:rPr lang="en-US" altLang="ru-RU" sz="2400" smtClean="0">
                <a:sym typeface="Wingdings" pitchFamily="2" charset="2"/>
              </a:rPr>
              <a:t> </a:t>
            </a:r>
            <a:r>
              <a:rPr lang="ru-RU" altLang="ru-RU" sz="2400" smtClean="0">
                <a:sym typeface="Wingdings" pitchFamily="2" charset="2"/>
              </a:rPr>
              <a:t>более точные оценки ошибок и эффектов).</a:t>
            </a:r>
            <a:endParaRPr lang="ru-RU" altLang="ru-RU" sz="2400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http://lurkmore.so/images/6/65/Stalin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1989138"/>
            <a:ext cx="2339975" cy="309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ьная выноска 3"/>
          <p:cNvSpPr/>
          <p:nvPr/>
        </p:nvSpPr>
        <p:spPr>
          <a:xfrm>
            <a:off x="3563938" y="260350"/>
            <a:ext cx="4968875" cy="2951163"/>
          </a:xfrm>
          <a:prstGeom prst="wedgeEllipseCallout">
            <a:avLst>
              <a:gd name="adj1" fmla="val -83780"/>
              <a:gd name="adj2" fmla="val 442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>
                <a:solidFill>
                  <a:schemeClr val="tx1"/>
                </a:solidFill>
              </a:rPr>
              <a:t>«Попытка </a:t>
            </a:r>
            <a:r>
              <a:rPr lang="ru-RU" sz="2000" b="1">
                <a:solidFill>
                  <a:schemeClr val="tx1"/>
                </a:solidFill>
              </a:rPr>
              <a:t>подогнать цифру</a:t>
            </a:r>
            <a:r>
              <a:rPr lang="ru-RU" sz="2000">
                <a:solidFill>
                  <a:schemeClr val="tx1"/>
                </a:solidFill>
              </a:rPr>
              <a:t> под то или другое </a:t>
            </a:r>
            <a:r>
              <a:rPr lang="ru-RU" sz="2000" b="1">
                <a:solidFill>
                  <a:schemeClr val="tx1"/>
                </a:solidFill>
              </a:rPr>
              <a:t>предвзятое</a:t>
            </a:r>
            <a:r>
              <a:rPr lang="ru-RU" sz="2000">
                <a:solidFill>
                  <a:schemeClr val="tx1"/>
                </a:solidFill>
              </a:rPr>
              <a:t> мнение есть </a:t>
            </a:r>
            <a:r>
              <a:rPr lang="ru-RU" sz="2000" b="1">
                <a:solidFill>
                  <a:schemeClr val="tx1"/>
                </a:solidFill>
              </a:rPr>
              <a:t>преступление</a:t>
            </a:r>
            <a:r>
              <a:rPr lang="ru-RU" sz="2000">
                <a:solidFill>
                  <a:schemeClr val="tx1"/>
                </a:solidFill>
              </a:rPr>
              <a:t> уголовного характера» -- И. В. Сталин</a:t>
            </a:r>
          </a:p>
        </p:txBody>
      </p:sp>
      <p:sp>
        <p:nvSpPr>
          <p:cNvPr id="101380" name="TextBox 4"/>
          <p:cNvSpPr txBox="1">
            <a:spLocks noChangeArrowheads="1"/>
          </p:cNvSpPr>
          <p:nvPr/>
        </p:nvSpPr>
        <p:spPr bwMode="auto">
          <a:xfrm>
            <a:off x="3563938" y="3535363"/>
            <a:ext cx="51117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/>
              <a:t>(А попытка представить модель, полученную в результате долгих мучений с данными, как исходную теоретически обоснованную гипотезу – всего лишь мелкое научное жульничество) – ЕО</a:t>
            </a:r>
          </a:p>
        </p:txBody>
      </p:sp>
      <p:pic>
        <p:nvPicPr>
          <p:cNvPr id="101381" name="Picture 6" descr="http://i.i.cbsi.com/cnwk.1d/i/tim/2010/09/24/pink_water_pistol_370x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3878263"/>
            <a:ext cx="15113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Советы В. М. Аллахвердова</a:t>
            </a:r>
            <a:br>
              <a:rPr lang="ru-RU" altLang="ru-RU" smtClean="0"/>
            </a:br>
            <a:r>
              <a:rPr lang="ru-RU" altLang="ru-RU" sz="2200" smtClean="0"/>
              <a:t>(2005: «Блеск и нищета эмпирической психологии»)</a:t>
            </a:r>
            <a:endParaRPr lang="ru-RU" altLang="ru-RU" smtClean="0"/>
          </a:p>
        </p:txBody>
      </p:sp>
      <p:sp>
        <p:nvSpPr>
          <p:cNvPr id="10240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r>
              <a:rPr lang="ru-RU" altLang="ru-RU" sz="2000" smtClean="0"/>
              <a:t>«Осмысленность вычислений статистических параметров не определяется используемыми математическими методами, </a:t>
            </a:r>
            <a:r>
              <a:rPr lang="ru-RU" altLang="ru-RU" sz="2000" b="1" smtClean="0"/>
              <a:t>правомерность применения математического аппарата должна специально содержательно обосновываться </a:t>
            </a:r>
            <a:r>
              <a:rPr lang="ru-RU" altLang="ru-RU" sz="2000" smtClean="0"/>
              <a:t>и проверяться».</a:t>
            </a:r>
          </a:p>
          <a:p>
            <a:r>
              <a:rPr lang="ru-RU" altLang="ru-RU" sz="2000" b="1" smtClean="0"/>
              <a:t>Любое обобщение </a:t>
            </a:r>
            <a:r>
              <a:rPr lang="ru-RU" altLang="ru-RU" sz="2000" smtClean="0"/>
              <a:t>полученных эмпирических результатов является </a:t>
            </a:r>
            <a:r>
              <a:rPr lang="ru-RU" altLang="ru-RU" sz="2000" b="1" smtClean="0"/>
              <a:t>внеэмпирической </a:t>
            </a:r>
            <a:r>
              <a:rPr lang="ru-RU" altLang="ru-RU" sz="2000" smtClean="0"/>
              <a:t>интерпретацией и должно независимо </a:t>
            </a:r>
            <a:r>
              <a:rPr lang="ru-RU" altLang="ru-RU" sz="2000" b="1" smtClean="0"/>
              <a:t>проверяться</a:t>
            </a:r>
            <a:r>
              <a:rPr lang="ru-RU" altLang="ru-RU" sz="2000" smtClean="0"/>
              <a:t>.</a:t>
            </a:r>
          </a:p>
          <a:p>
            <a:r>
              <a:rPr lang="ru-RU" altLang="ru-RU" sz="2000" b="1" smtClean="0"/>
              <a:t>Фиксируйте алгоритм обработки данных до начала анализа</a:t>
            </a:r>
            <a:r>
              <a:rPr lang="ru-RU" altLang="ru-RU" sz="2000" smtClean="0"/>
              <a:t>. Если в ходе анализа выяснится, что другой алгоритм работает лучше, применяйте его ко всем данным последовательно.</a:t>
            </a:r>
          </a:p>
          <a:p>
            <a:r>
              <a:rPr lang="ru-RU" altLang="ru-RU" sz="2000" smtClean="0"/>
              <a:t>Из всех </a:t>
            </a:r>
            <a:r>
              <a:rPr lang="ru-RU" altLang="ru-RU" sz="2000" b="1" smtClean="0"/>
              <a:t>способов обработки данных начинайте с простых </a:t>
            </a:r>
            <a:r>
              <a:rPr lang="ru-RU" altLang="ru-RU" sz="2000" smtClean="0"/>
              <a:t>(например, описательных статистик, анализа распределений, корреляций, сравнения средних), чтобы лучше понять ваши данные, и только потом переходите к более сложным.</a:t>
            </a:r>
          </a:p>
          <a:p>
            <a:endParaRPr lang="ru-RU" altLang="ru-RU" sz="2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6813</Words>
  <Application>Microsoft Office PowerPoint</Application>
  <PresentationFormat>Экран (4:3)</PresentationFormat>
  <Paragraphs>726</Paragraphs>
  <Slides>131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131</vt:i4>
      </vt:variant>
    </vt:vector>
  </HeadingPairs>
  <TitlesOfParts>
    <vt:vector size="136" baseType="lpstr">
      <vt:lpstr>Arial</vt:lpstr>
      <vt:lpstr>Calibri</vt:lpstr>
      <vt:lpstr>Wingdings</vt:lpstr>
      <vt:lpstr>Оформление по умолчанию</vt:lpstr>
      <vt:lpstr>Graph</vt:lpstr>
      <vt:lpstr>Основные проблемные аспекты методологии научных исследований: как сделать хорошее исследование?</vt:lpstr>
      <vt:lpstr>С чего начинается исследование?</vt:lpstr>
      <vt:lpstr>Этапы научного исследования (самая простая из сотен тысяч разных схем)</vt:lpstr>
      <vt:lpstr>Научная проблема</vt:lpstr>
      <vt:lpstr>Вопросы и типы исследования</vt:lpstr>
      <vt:lpstr>По цели исследования бывают…</vt:lpstr>
      <vt:lpstr>Выбор проблемы исследования</vt:lpstr>
      <vt:lpstr>Теория</vt:lpstr>
      <vt:lpstr>Зачем нам теория?</vt:lpstr>
      <vt:lpstr>Зачем нам нужен  теоретический обзор?</vt:lpstr>
      <vt:lpstr>Виды теоретических обзоров</vt:lpstr>
      <vt:lpstr>Характеристики хорошего обзора</vt:lpstr>
      <vt:lpstr>Варианты организации обзора</vt:lpstr>
      <vt:lpstr>Этапы создания обзора</vt:lpstr>
      <vt:lpstr>Ресурсы для поиска литературы</vt:lpstr>
      <vt:lpstr>Презентация PowerPoint</vt:lpstr>
      <vt:lpstr>Как быстро сориентироваться в теме?</vt:lpstr>
      <vt:lpstr>Рекомендуемый алгоритм поиска</vt:lpstr>
      <vt:lpstr>Создание обзора</vt:lpstr>
      <vt:lpstr>ГИПОТЕЗЫ</vt:lpstr>
      <vt:lpstr>От вопроса к гипотезе</vt:lpstr>
      <vt:lpstr>Определения понятий</vt:lpstr>
      <vt:lpstr>От понятия к определению</vt:lpstr>
      <vt:lpstr>Гипотезы</vt:lpstr>
      <vt:lpstr>Нужны ли нам гипотезы?</vt:lpstr>
      <vt:lpstr>Предмет и объект</vt:lpstr>
      <vt:lpstr>Гипотезы</vt:lpstr>
      <vt:lpstr>МЕТОДЫ</vt:lpstr>
      <vt:lpstr>Вопросы о методе</vt:lpstr>
      <vt:lpstr>План исследования</vt:lpstr>
      <vt:lpstr>Виды переменных – по отношению к гипотезам</vt:lpstr>
      <vt:lpstr>Типы исследований</vt:lpstr>
      <vt:lpstr>Виды экспериментальных планов</vt:lpstr>
      <vt:lpstr>Экспериментальные планы для одной независимой переменной (Д. Кэмпбелл)</vt:lpstr>
      <vt:lpstr>Кросс- и интра-</vt:lpstr>
      <vt:lpstr>Восемь угроз внутренней валидности по Д. Кэмпбеллу</vt:lpstr>
      <vt:lpstr>Четыре угрозы внешней валидности (репрезентативности) по Д. Кэмпбеллу</vt:lpstr>
      <vt:lpstr>Квазиэксперимент</vt:lpstr>
      <vt:lpstr>Корреляционный план исследования</vt:lpstr>
      <vt:lpstr>Планы корреляционных исследований</vt:lpstr>
      <vt:lpstr>Анализ динамических процессов в рамках корреляционного плана</vt:lpstr>
      <vt:lpstr>Метод поперечно-последовательных срезов</vt:lpstr>
      <vt:lpstr>Выбор плана</vt:lpstr>
      <vt:lpstr>ПЕРЕМЕННЫЕ</vt:lpstr>
      <vt:lpstr>Измерение</vt:lpstr>
      <vt:lpstr>Специфика психологических измерений</vt:lpstr>
      <vt:lpstr>Виды шкал</vt:lpstr>
      <vt:lpstr>Особенности психологических измерений</vt:lpstr>
      <vt:lpstr>Надёжность измерения</vt:lpstr>
      <vt:lpstr>Связь надёжности теста с его стандартной ошибкой измерения</vt:lpstr>
      <vt:lpstr>Некоторые проблемы классической тестовой теории (CTT)</vt:lpstr>
      <vt:lpstr>Item Response Theory: современная альтернатива CTT</vt:lpstr>
      <vt:lpstr>Достоинства IRT по сравнению с CTT</vt:lpstr>
      <vt:lpstr>Методы оценки надёжности</vt:lpstr>
      <vt:lpstr>Разновидности ошибки</vt:lpstr>
      <vt:lpstr>Виды валидности теста – 1</vt:lpstr>
      <vt:lpstr>Виды валидности теста – 2</vt:lpstr>
      <vt:lpstr>Валидность теста?</vt:lpstr>
      <vt:lpstr>Что угрожает валидности решений?</vt:lpstr>
      <vt:lpstr>Чтобы снизить случайную ошибку (Guilford, 1959, Клайн, 1994):</vt:lpstr>
      <vt:lpstr>Виды систематической ошибки (bias) в пунктах субъективной оценки</vt:lpstr>
      <vt:lpstr>Борьба с bias в опросниках, (методиках самоотчета):</vt:lpstr>
      <vt:lpstr>Межгрупповая ошибка (bias)</vt:lpstr>
      <vt:lpstr>Установление эквивалентности инструментов</vt:lpstr>
      <vt:lpstr>Переменные</vt:lpstr>
      <vt:lpstr>ВЫБОРКА</vt:lpstr>
      <vt:lpstr>Создание выборки</vt:lpstr>
      <vt:lpstr>Статистическая мощность анализа</vt:lpstr>
      <vt:lpstr>Уровень значимости</vt:lpstr>
      <vt:lpstr>Статистическая мощность анализа</vt:lpstr>
      <vt:lpstr>Зависимость статистической мощности от размера выборки</vt:lpstr>
      <vt:lpstr>Зависимость статистической мощности от силы взаимосвязи</vt:lpstr>
      <vt:lpstr>Исследования в Интернет</vt:lpstr>
      <vt:lpstr>Интернет в России</vt:lpstr>
      <vt:lpstr>Проблема репрезентативности</vt:lpstr>
      <vt:lpstr>Выборка</vt:lpstr>
      <vt:lpstr>АНАЛИЗ ДАННЫХ</vt:lpstr>
      <vt:lpstr>Шаги выбора метода</vt:lpstr>
      <vt:lpstr>Два вида методов</vt:lpstr>
      <vt:lpstr>Смешанная методология: зачем? (Greene, Caracelli, Graham)</vt:lpstr>
      <vt:lpstr>Способы объединения качественных и количественных данных (Creswell)</vt:lpstr>
      <vt:lpstr>Примеры качественных методов</vt:lpstr>
      <vt:lpstr>Процедуры повышения валидности качественных данных (Yardley)</vt:lpstr>
      <vt:lpstr>Виды количественных методов</vt:lpstr>
      <vt:lpstr>Проблемы статистических методов</vt:lpstr>
      <vt:lpstr>Проблема множественных сравнений</vt:lpstr>
      <vt:lpstr>Другие возможные артефакты</vt:lpstr>
      <vt:lpstr>Источники артефактов</vt:lpstr>
      <vt:lpstr>Источники артефактов: N выборки</vt:lpstr>
      <vt:lpstr>Артефакт объединения двух выборок (Наследов, 2004)</vt:lpstr>
      <vt:lpstr>Многоуровневый анализ</vt:lpstr>
      <vt:lpstr>Виды пропущенных данных</vt:lpstr>
      <vt:lpstr>Примеры:</vt:lpstr>
      <vt:lpstr>Работа с пропущенными данными: 1. Выявление</vt:lpstr>
      <vt:lpstr>Работа с пропущенными данными: 2. Коррекция</vt:lpstr>
      <vt:lpstr>Работа с пропущенными данными</vt:lpstr>
      <vt:lpstr>Кросс-валидизация</vt:lpstr>
      <vt:lpstr>Презентация PowerPoint</vt:lpstr>
      <vt:lpstr>Советы В. М. Аллахвердова (2005: «Блеск и нищета эмпирической психологии»)</vt:lpstr>
      <vt:lpstr>Проблема факторного анализа </vt:lpstr>
      <vt:lpstr>Выбор метода</vt:lpstr>
      <vt:lpstr>НАПИСАНИЕ ТЕКСТА</vt:lpstr>
      <vt:lpstr>Виды текстов по содержанию</vt:lpstr>
      <vt:lpstr>Структура статьи с эмпирическим исследованием (по APA)</vt:lpstr>
      <vt:lpstr>Представление эмпирических данных по стандартам APA</vt:lpstr>
      <vt:lpstr>Советы по представлению данных эмпирического исследования</vt:lpstr>
      <vt:lpstr>Этические стандарты</vt:lpstr>
      <vt:lpstr>Только один вопрос</vt:lpstr>
      <vt:lpstr>ГДЕ ПУБЛИКОВАТЬ?</vt:lpstr>
      <vt:lpstr>Куда податься?</vt:lpstr>
      <vt:lpstr>Качество публикаций</vt:lpstr>
      <vt:lpstr>Рецензирование</vt:lpstr>
      <vt:lpstr>Оценка</vt:lpstr>
      <vt:lpstr>Презентация PowerPoint</vt:lpstr>
      <vt:lpstr>Возражения рецензентов</vt:lpstr>
      <vt:lpstr>Выбор журнала</vt:lpstr>
      <vt:lpstr>Цитирование</vt:lpstr>
      <vt:lpstr>Типичные ошибки</vt:lpstr>
      <vt:lpstr>Оценка своего исследования</vt:lpstr>
      <vt:lpstr>Типичные ошибки авторов</vt:lpstr>
      <vt:lpstr>Типичные ошибки авторов</vt:lpstr>
      <vt:lpstr>Типичные ошибки авторов</vt:lpstr>
      <vt:lpstr>Типичные ошибки авторов</vt:lpstr>
      <vt:lpstr>Типичные ошибки авторов</vt:lpstr>
      <vt:lpstr>Sternberg: Критерии качества теорий</vt:lpstr>
      <vt:lpstr>Sternberg &amp; Grigorenko: Методы</vt:lpstr>
      <vt:lpstr>Sternberg &amp; Grigorenko: Методы</vt:lpstr>
      <vt:lpstr>Sternberg &amp; Grigorenko: Методы</vt:lpstr>
      <vt:lpstr>Sternberg &amp; Grigorenko: Методы</vt:lpstr>
      <vt:lpstr>Sternberg &amp; Grigorenko: Методы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2. Естественно-научная и гуманитарная парадигмы психологии</dc:title>
  <dc:creator>Evgeny Osin</dc:creator>
  <cp:lastModifiedBy>Ryde</cp:lastModifiedBy>
  <cp:revision>237</cp:revision>
  <dcterms:created xsi:type="dcterms:W3CDTF">2011-09-08T06:01:33Z</dcterms:created>
  <dcterms:modified xsi:type="dcterms:W3CDTF">2013-10-26T05:23:15Z</dcterms:modified>
</cp:coreProperties>
</file>