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59" r:id="rId5"/>
    <p:sldId id="258" r:id="rId6"/>
    <p:sldId id="293" r:id="rId7"/>
    <p:sldId id="295" r:id="rId8"/>
    <p:sldId id="291" r:id="rId9"/>
    <p:sldId id="292" r:id="rId10"/>
    <p:sldId id="296" r:id="rId11"/>
    <p:sldId id="270" r:id="rId12"/>
    <p:sldId id="294" r:id="rId13"/>
    <p:sldId id="288" r:id="rId14"/>
    <p:sldId id="28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72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064FF-D26B-4F42-AC56-73946ADD16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24B45-350D-4C5A-9E69-2697D040AD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12194-AA47-4438-9BFD-2A37623011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5931E-50D8-4897-93E4-1AEEE16F16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C4C2B-9A63-43D7-AFA6-B93AA28D9C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1F7C6-04AF-4F63-9475-35B65AD63F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BFF02-7C60-4718-9A93-E6FFC8ABCE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149FF-ECF4-48B6-8110-6B77EEA602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5191F-33A9-480B-BED4-BF03880A88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5BE76-D52B-4C65-9E40-B17B8AF971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9B8C3-2DE5-4276-A6F4-D7EFF10CCB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E39A5B-14A6-46D6-93F6-E2D2B6181FF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133600"/>
            <a:ext cx="7772400" cy="1470025"/>
          </a:xfrm>
        </p:spPr>
        <p:txBody>
          <a:bodyPr/>
          <a:lstStyle/>
          <a:p>
            <a:r>
              <a:rPr lang="ru-RU" u="sng"/>
              <a:t>Научная публикация:</a:t>
            </a:r>
            <a:br>
              <a:rPr lang="ru-RU" u="sng"/>
            </a:br>
            <a:r>
              <a:rPr lang="ru-RU" u="sng"/>
              <a:t>от исследования к статье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5105400"/>
            <a:ext cx="7624762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r>
              <a:rPr lang="ru-RU" sz="1800"/>
              <a:t>Методология исследования в научной и учебной деятельности</a:t>
            </a:r>
          </a:p>
          <a:p>
            <a:pPr>
              <a:lnSpc>
                <a:spcPct val="80000"/>
              </a:lnSpc>
            </a:pPr>
            <a:r>
              <a:rPr lang="ru-RU" sz="1800"/>
              <a:t>НИУ-ВШЭ – Нижний Новгород, </a:t>
            </a:r>
          </a:p>
          <a:p>
            <a:pPr>
              <a:lnSpc>
                <a:spcPct val="80000"/>
              </a:lnSpc>
            </a:pPr>
            <a:r>
              <a:rPr lang="ru-RU" sz="1800"/>
              <a:t>10 октября 2013 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567363" y="4149725"/>
            <a:ext cx="31321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 b="1"/>
              <a:t>Демин Максим</a:t>
            </a:r>
            <a:r>
              <a:rPr lang="ru-RU"/>
              <a:t> </a:t>
            </a:r>
          </a:p>
          <a:p>
            <a:pPr algn="r"/>
            <a:r>
              <a:rPr lang="ru-RU"/>
              <a:t>НИУ ВШЭ</a:t>
            </a:r>
            <a:r>
              <a:rPr lang="en-US"/>
              <a:t>-</a:t>
            </a:r>
            <a:r>
              <a:rPr lang="ru-RU"/>
              <a:t>Санкт-Петербург</a:t>
            </a:r>
          </a:p>
          <a:p>
            <a:pPr algn="r"/>
            <a:r>
              <a:rPr lang="ru-RU"/>
              <a:t>Факультет социологии</a:t>
            </a:r>
          </a:p>
          <a:p>
            <a:pPr algn="r"/>
            <a:r>
              <a:rPr lang="en-US"/>
              <a:t>mdemin@hse.ru</a:t>
            </a:r>
            <a:endParaRPr lang="ru-RU"/>
          </a:p>
        </p:txBody>
      </p:sp>
      <p:pic>
        <p:nvPicPr>
          <p:cNvPr id="2055" name="Picture 7" descr="small_hse_black_sp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1641475" cy="172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Цитировать: «зачем» и «как»?</a:t>
            </a:r>
            <a:br>
              <a:rPr lang="ru-RU" sz="4000"/>
            </a:br>
            <a:endParaRPr lang="ru-RU" sz="40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ru-RU" dirty="0"/>
              <a:t>Цитирование как поведенческая </a:t>
            </a:r>
            <a:r>
              <a:rPr lang="ru-RU" dirty="0" smtClean="0"/>
              <a:t>стратегия </a:t>
            </a:r>
            <a:endParaRPr lang="ru-RU" dirty="0"/>
          </a:p>
          <a:p>
            <a:pPr marL="609600" indent="-609600">
              <a:buFontTx/>
              <a:buNone/>
            </a:pPr>
            <a:r>
              <a:rPr lang="ru-RU" dirty="0"/>
              <a:t>Ссылка как сигнал</a:t>
            </a:r>
          </a:p>
          <a:p>
            <a:pPr marL="609600" indent="-609600">
              <a:buFontTx/>
              <a:buNone/>
            </a:pPr>
            <a:r>
              <a:rPr lang="ru-RU" dirty="0"/>
              <a:t>Цитата и «эффект присвоение»  </a:t>
            </a:r>
          </a:p>
          <a:p>
            <a:pPr marL="609600" indent="-609600">
              <a:buFontTx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29600" cy="4525963"/>
          </a:xfrm>
        </p:spPr>
        <p:txBody>
          <a:bodyPr/>
          <a:lstStyle/>
          <a:p>
            <a:r>
              <a:rPr lang="ru-RU" dirty="0"/>
              <a:t>Михаил </a:t>
            </a:r>
            <a:r>
              <a:rPr lang="ru-RU" dirty="0" smtClean="0"/>
              <a:t>Локшин </a:t>
            </a:r>
            <a:r>
              <a:rPr lang="ru-RU" dirty="0"/>
              <a:t>«Использование научного метода в российских исследованиях в области бедности» // </a:t>
            </a:r>
            <a:r>
              <a:rPr lang="ru-RU" dirty="0" err="1"/>
              <a:t>Полит.ру</a:t>
            </a:r>
            <a:r>
              <a:rPr lang="ru-RU" dirty="0"/>
              <a:t>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522538"/>
            <a:ext cx="7605712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Самоцитирование: </a:t>
            </a:r>
            <a:r>
              <a:rPr lang="en-US" sz="4000"/>
              <a:t>pro et contra</a:t>
            </a:r>
            <a:endParaRPr lang="ru-RU" sz="40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8" name="Picture 4" descr="20081126234321!ESCHER_drawing_ha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484313"/>
            <a:ext cx="5151438" cy="442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Литература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Радаев В.В. Как организовать и представить исследовательский проект: 75 простых правил / М.: ИНФРА – М, 2001.</a:t>
            </a:r>
          </a:p>
          <a:p>
            <a:pPr>
              <a:lnSpc>
                <a:spcPct val="90000"/>
              </a:lnSpc>
            </a:pPr>
            <a:r>
              <a:rPr lang="ru-RU"/>
              <a:t>Эко У. Как написать дипломную работу (Пер. с ит. Е.Костюкович) М.: Университете книжный дом, 2003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 Craft of Research (Chicago Guides to Writing, Editing, and Publishing), Booth W.C., Colomb G.G., Williams, 3 Ed. Chicago, 2008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616585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ru-RU"/>
          </a:p>
        </p:txBody>
      </p:sp>
      <p:pic>
        <p:nvPicPr>
          <p:cNvPr id="35845" name="Picture 5" descr="Go-Hard-or-Go-Home-Basketball-Design__713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33375"/>
            <a:ext cx="6048375" cy="604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/>
              <a:t>Зачем люди пишут статьи?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Журнал: что это? 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Публикационное поведение: как вести себя хорошо? 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Цитировать: «зачем» и «как»?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Академическая доблесть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8" name="Picture 4" descr="images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12875"/>
            <a:ext cx="3141663" cy="3887788"/>
          </a:xfrm>
          <a:prstGeom prst="rect">
            <a:avLst/>
          </a:prstGeom>
          <a:noFill/>
        </p:spPr>
      </p:pic>
      <p:pic>
        <p:nvPicPr>
          <p:cNvPr id="36869" name="Picture 5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349500"/>
            <a:ext cx="3451225" cy="2497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Главное правило: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«Обрати самое серьезное внимание на то, чтобы одеваться так</a:t>
            </a:r>
            <a:r>
              <a:rPr lang="ru-RU" dirty="0" smtClean="0"/>
              <a:t>, </a:t>
            </a:r>
            <a:r>
              <a:rPr lang="ru-RU" dirty="0"/>
              <a:t>как  все  уважающие себя люди твоего возраста оделись бы, идя туда, куда идешь ты».</a:t>
            </a:r>
          </a:p>
          <a:p>
            <a:pPr>
              <a:buFontTx/>
              <a:buNone/>
            </a:pPr>
            <a:endParaRPr lang="ru-RU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95288" y="5516563"/>
            <a:ext cx="3057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600" b="1"/>
              <a:t>Филип Чистерфильд </a:t>
            </a:r>
            <a:endParaRPr lang="en-US" sz="1600" b="1"/>
          </a:p>
          <a:p>
            <a:pPr>
              <a:spcBef>
                <a:spcPct val="20000"/>
              </a:spcBef>
            </a:pPr>
            <a:r>
              <a:rPr lang="ru-RU" sz="1600" b="1">
                <a:latin typeface="Bodoni MT Black" pitchFamily="18" charset="0"/>
                <a:ea typeface="ＭＳ Ｐゴシック" pitchFamily="34" charset="-128"/>
              </a:rPr>
              <a:t>(1694-1773)</a:t>
            </a:r>
            <a:endParaRPr lang="ru-RU" sz="1600" b="1">
              <a:latin typeface="Bodoni MT Black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600" b="1">
                <a:latin typeface="Bodoni MT Black" pitchFamily="18" charset="0"/>
                <a:ea typeface="ＭＳ Ｐゴシック" pitchFamily="34" charset="-128"/>
              </a:rPr>
              <a:t> «Письма к сыну» </a:t>
            </a:r>
          </a:p>
        </p:txBody>
      </p:sp>
      <p:pic>
        <p:nvPicPr>
          <p:cNvPr id="5126" name="Picture 6" descr="2012_10_18_sa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350" y="3467100"/>
            <a:ext cx="558165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Журнал </a:t>
            </a:r>
            <a:r>
              <a:rPr lang="ru-RU" sz="3200" dirty="0" smtClean="0">
                <a:solidFill>
                  <a:schemeClr val="tx1"/>
                </a:solidFill>
              </a:rPr>
              <a:t>- это </a:t>
            </a:r>
            <a:r>
              <a:rPr lang="ru-RU" sz="3200" dirty="0">
                <a:solidFill>
                  <a:schemeClr val="tx1"/>
                </a:solidFill>
              </a:rPr>
              <a:t>средство коммуникации и </a:t>
            </a:r>
            <a:r>
              <a:rPr lang="ru-RU" sz="3200" dirty="0" smtClean="0">
                <a:solidFill>
                  <a:schemeClr val="tx1"/>
                </a:solidFill>
              </a:rPr>
              <a:t>распределения </a:t>
            </a:r>
            <a:r>
              <a:rPr lang="ru-RU" sz="3200" dirty="0">
                <a:solidFill>
                  <a:schemeClr val="tx1"/>
                </a:solidFill>
              </a:rPr>
              <a:t>престижа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</p:txBody>
      </p:sp>
      <p:pic>
        <p:nvPicPr>
          <p:cNvPr id="4101" name="Picture 5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3424237" cy="4679950"/>
          </a:xfrm>
          <a:prstGeom prst="rect">
            <a:avLst/>
          </a:prstGeom>
          <a:noFill/>
        </p:spPr>
      </p:pic>
      <p:pic>
        <p:nvPicPr>
          <p:cNvPr id="4102" name="Picture 6" descr="Hogarth_1745_Marriage-a-la-Mode 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297113"/>
            <a:ext cx="4464050" cy="3386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Как формируется журнальный портфель?</a:t>
            </a:r>
            <a:br>
              <a:rPr lang="ru-RU" sz="2800"/>
            </a:br>
            <a:endParaRPr lang="ru-RU" sz="28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  <a:p>
            <a:r>
              <a:rPr lang="ru-RU"/>
              <a:t>Научные сети</a:t>
            </a:r>
          </a:p>
          <a:p>
            <a:r>
              <a:rPr lang="ru-RU"/>
              <a:t>Перепроизводство научного знания </a:t>
            </a:r>
          </a:p>
          <a:p>
            <a:pPr>
              <a:buFontTx/>
              <a:buNone/>
            </a:pPr>
            <a:r>
              <a:rPr lang="ru-RU"/>
              <a:t>  </a:t>
            </a:r>
          </a:p>
          <a:p>
            <a:endParaRPr lang="ru-RU"/>
          </a:p>
        </p:txBody>
      </p:sp>
      <p:pic>
        <p:nvPicPr>
          <p:cNvPr id="40964" name="Picture 4" descr="392_300_10835_ib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573463"/>
            <a:ext cx="37338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Кирчик О. И. «Незаметная» наука: паттерны интернационализации российских научных публикаций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/>
              <a:t>Журнал-трибуна 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/>
              <a:t>Журнал-арена </a:t>
            </a:r>
          </a:p>
        </p:txBody>
      </p:sp>
      <p:pic>
        <p:nvPicPr>
          <p:cNvPr id="37895" name="Picture 7" descr="Baltermants30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36838"/>
            <a:ext cx="3529012" cy="3168650"/>
          </a:xfrm>
          <a:prstGeom prst="rect">
            <a:avLst/>
          </a:prstGeom>
          <a:noFill/>
        </p:spPr>
      </p:pic>
      <p:pic>
        <p:nvPicPr>
          <p:cNvPr id="37896" name="Picture 8" descr="30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9500"/>
            <a:ext cx="3970338" cy="364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FhUx__JdYT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7488238" cy="5668963"/>
          </a:xfrm>
          <a:prstGeom prst="rect">
            <a:avLst/>
          </a:prstGeom>
          <a:noFill/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39750" y="5943928"/>
            <a:ext cx="67169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 b="1" dirty="0" err="1">
                <a:latin typeface="Times New Roman" pitchFamily="18" charset="0"/>
              </a:rPr>
              <a:t>Фотиади</a:t>
            </a:r>
            <a:r>
              <a:rPr lang="ru-RU" sz="1400" b="1" dirty="0">
                <a:latin typeface="Times New Roman" pitchFamily="18" charset="0"/>
              </a:rPr>
              <a:t> М.Ф. </a:t>
            </a:r>
            <a:r>
              <a:rPr lang="ru-RU" sz="1400" b="1" dirty="0" smtClean="0">
                <a:latin typeface="Times New Roman" pitchFamily="18" charset="0"/>
              </a:rPr>
              <a:t>Курсовая </a:t>
            </a:r>
            <a:r>
              <a:rPr lang="ru-RU" sz="1400" b="1" dirty="0">
                <a:latin typeface="Times New Roman" pitchFamily="18" charset="0"/>
              </a:rPr>
              <a:t>работа «Русская философия в революционную эпоху: </a:t>
            </a:r>
          </a:p>
          <a:p>
            <a:r>
              <a:rPr lang="ru-RU" sz="1400" b="1" dirty="0" err="1">
                <a:latin typeface="Times New Roman" pitchFamily="18" charset="0"/>
              </a:rPr>
              <a:t>наукометрический</a:t>
            </a:r>
            <a:r>
              <a:rPr lang="ru-RU" sz="1400" b="1" dirty="0">
                <a:latin typeface="Times New Roman" pitchFamily="18" charset="0"/>
              </a:rPr>
              <a:t> анализ философской периодики первой половины XX века»</a:t>
            </a:r>
            <a:r>
              <a:rPr lang="ru-RU" sz="14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272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Bodoni MT Black</vt:lpstr>
      <vt:lpstr>Times New Roman</vt:lpstr>
      <vt:lpstr>Оформление по умолчанию</vt:lpstr>
      <vt:lpstr>Научная публикация: от исследования к статье</vt:lpstr>
      <vt:lpstr>Презентация PowerPoint</vt:lpstr>
      <vt:lpstr>Академическая доблесть</vt:lpstr>
      <vt:lpstr>Главное правило:</vt:lpstr>
      <vt:lpstr>Журнал - это средство коммуникации и распределения престижа</vt:lpstr>
      <vt:lpstr>Как формируется журнальный портфель? </vt:lpstr>
      <vt:lpstr>Кирчик О. И. «Незаметная» наука: паттерны интернационализации российских научных публикаций</vt:lpstr>
      <vt:lpstr>Презентация PowerPoint</vt:lpstr>
      <vt:lpstr>Презентация PowerPoint</vt:lpstr>
      <vt:lpstr>Цитировать: «зачем» и «как»? </vt:lpstr>
      <vt:lpstr>Презентация PowerPoint</vt:lpstr>
      <vt:lpstr>Самоцитирование: pro et contra</vt:lpstr>
      <vt:lpstr>Литература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Maxim Demin</dc:creator>
  <cp:lastModifiedBy>Ryde</cp:lastModifiedBy>
  <cp:revision>7</cp:revision>
  <dcterms:created xsi:type="dcterms:W3CDTF">2013-10-09T19:00:58Z</dcterms:created>
  <dcterms:modified xsi:type="dcterms:W3CDTF">2013-10-26T05:24:21Z</dcterms:modified>
</cp:coreProperties>
</file>