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2" r:id="rId10"/>
    <p:sldId id="277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5128" autoAdjust="0"/>
  </p:normalViewPr>
  <p:slideViewPr>
    <p:cSldViewPr>
      <p:cViewPr varScale="1">
        <p:scale>
          <a:sx n="42" d="100"/>
          <a:sy n="42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CD923-AFFF-4BAB-9DC2-332591898A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CF6BE4-83B0-40E6-ACD0-844B055F3CB1}">
      <dgm:prSet phldrT="[Текст]"/>
      <dgm:spPr/>
      <dgm:t>
        <a:bodyPr/>
        <a:lstStyle/>
        <a:p>
          <a:r>
            <a:rPr lang="ru-RU" dirty="0" smtClean="0"/>
            <a:t>Пермь </a:t>
          </a:r>
          <a:endParaRPr lang="ru-RU" dirty="0"/>
        </a:p>
      </dgm:t>
    </dgm:pt>
    <dgm:pt modelId="{FB1B0488-5337-4859-9DEA-73BD6B745A4C}" type="parTrans" cxnId="{F48EA1C2-A534-4A86-9CE9-27E5B7F052F2}">
      <dgm:prSet/>
      <dgm:spPr/>
      <dgm:t>
        <a:bodyPr/>
        <a:lstStyle/>
        <a:p>
          <a:endParaRPr lang="ru-RU"/>
        </a:p>
      </dgm:t>
    </dgm:pt>
    <dgm:pt modelId="{E2BEFB3E-92F5-4B6F-AA9D-DCC4FFFDCDB6}" type="sibTrans" cxnId="{F48EA1C2-A534-4A86-9CE9-27E5B7F052F2}">
      <dgm:prSet/>
      <dgm:spPr/>
      <dgm:t>
        <a:bodyPr/>
        <a:lstStyle/>
        <a:p>
          <a:endParaRPr lang="ru-RU"/>
        </a:p>
      </dgm:t>
    </dgm:pt>
    <dgm:pt modelId="{8A5A2D7B-BA7E-4BCB-81C7-3576ACEE3062}">
      <dgm:prSet phldrT="[Текст]"/>
      <dgm:spPr/>
      <dgm:t>
        <a:bodyPr/>
        <a:lstStyle/>
        <a:p>
          <a:r>
            <a:rPr lang="ru-RU" dirty="0" smtClean="0"/>
            <a:t>Н. Новгород</a:t>
          </a:r>
          <a:endParaRPr lang="ru-RU" dirty="0"/>
        </a:p>
      </dgm:t>
    </dgm:pt>
    <dgm:pt modelId="{22269E1F-0A60-4449-A351-6D1D2A97917A}" type="parTrans" cxnId="{240509FD-41EF-4172-8A9A-230579E4CE1C}">
      <dgm:prSet/>
      <dgm:spPr/>
      <dgm:t>
        <a:bodyPr/>
        <a:lstStyle/>
        <a:p>
          <a:endParaRPr lang="ru-RU"/>
        </a:p>
      </dgm:t>
    </dgm:pt>
    <dgm:pt modelId="{37CD4654-1FEF-47F8-846F-CE41BA1E823E}" type="sibTrans" cxnId="{240509FD-41EF-4172-8A9A-230579E4CE1C}">
      <dgm:prSet/>
      <dgm:spPr/>
      <dgm:t>
        <a:bodyPr/>
        <a:lstStyle/>
        <a:p>
          <a:endParaRPr lang="ru-RU"/>
        </a:p>
      </dgm:t>
    </dgm:pt>
    <dgm:pt modelId="{FCF2E464-9A89-48D7-82F5-5BE622E30B90}">
      <dgm:prSet phldrT="[Текст]"/>
      <dgm:spPr/>
      <dgm:t>
        <a:bodyPr/>
        <a:lstStyle/>
        <a:p>
          <a:r>
            <a:rPr lang="ru-RU" dirty="0" smtClean="0"/>
            <a:t>Москва</a:t>
          </a:r>
          <a:endParaRPr lang="ru-RU" dirty="0"/>
        </a:p>
      </dgm:t>
    </dgm:pt>
    <dgm:pt modelId="{8387FFD2-8275-4945-97B2-E47096EBB5C8}" type="parTrans" cxnId="{D5740884-2C5C-4E5C-AEAB-1A6483BB7A15}">
      <dgm:prSet/>
      <dgm:spPr/>
      <dgm:t>
        <a:bodyPr/>
        <a:lstStyle/>
        <a:p>
          <a:endParaRPr lang="ru-RU"/>
        </a:p>
      </dgm:t>
    </dgm:pt>
    <dgm:pt modelId="{9572A169-DB38-4AA6-8206-346A608084C3}" type="sibTrans" cxnId="{D5740884-2C5C-4E5C-AEAB-1A6483BB7A15}">
      <dgm:prSet/>
      <dgm:spPr/>
      <dgm:t>
        <a:bodyPr/>
        <a:lstStyle/>
        <a:p>
          <a:endParaRPr lang="ru-RU"/>
        </a:p>
      </dgm:t>
    </dgm:pt>
    <dgm:pt modelId="{A9DBA79E-4D9A-43E9-9972-65E5AC60EA7B}">
      <dgm:prSet phldrT="[Текст]"/>
      <dgm:spPr/>
      <dgm:t>
        <a:bodyPr/>
        <a:lstStyle/>
        <a:p>
          <a:r>
            <a:rPr lang="en-US" dirty="0" smtClean="0"/>
            <a:t>AWC</a:t>
          </a:r>
          <a:endParaRPr lang="ru-RU" dirty="0"/>
        </a:p>
      </dgm:t>
    </dgm:pt>
    <dgm:pt modelId="{E96B91C2-A79D-4E62-BD01-309279EEA007}" type="parTrans" cxnId="{65B8066B-8551-4B2E-AE07-5D32CA5D2808}">
      <dgm:prSet/>
      <dgm:spPr/>
      <dgm:t>
        <a:bodyPr/>
        <a:lstStyle/>
        <a:p>
          <a:endParaRPr lang="ru-RU"/>
        </a:p>
      </dgm:t>
    </dgm:pt>
    <dgm:pt modelId="{D7FB12D5-9191-4C1F-AD41-B6F987868FC5}" type="sibTrans" cxnId="{65B8066B-8551-4B2E-AE07-5D32CA5D2808}">
      <dgm:prSet/>
      <dgm:spPr/>
      <dgm:t>
        <a:bodyPr/>
        <a:lstStyle/>
        <a:p>
          <a:endParaRPr lang="ru-RU"/>
        </a:p>
      </dgm:t>
    </dgm:pt>
    <dgm:pt modelId="{8BF6011F-B838-4F41-8CCD-DEFE294C25FE}" type="pres">
      <dgm:prSet presAssocID="{E71CD923-AFFF-4BAB-9DC2-332591898AA0}" presName="compositeShape" presStyleCnt="0">
        <dgm:presLayoutVars>
          <dgm:chMax val="7"/>
          <dgm:dir/>
          <dgm:resizeHandles val="exact"/>
        </dgm:presLayoutVars>
      </dgm:prSet>
      <dgm:spPr/>
    </dgm:pt>
    <dgm:pt modelId="{EDD2AA1C-8953-4252-B8E9-39B6A5E394C2}" type="pres">
      <dgm:prSet presAssocID="{FCF2E464-9A89-48D7-82F5-5BE622E30B90}" presName="circ1" presStyleLbl="vennNode1" presStyleIdx="0" presStyleCnt="4"/>
      <dgm:spPr/>
      <dgm:t>
        <a:bodyPr/>
        <a:lstStyle/>
        <a:p>
          <a:endParaRPr lang="ru-RU"/>
        </a:p>
      </dgm:t>
    </dgm:pt>
    <dgm:pt modelId="{80B70622-FAA5-4523-A9E0-08805E34F512}" type="pres">
      <dgm:prSet presAssocID="{FCF2E464-9A89-48D7-82F5-5BE622E30B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0B57F-8BA1-4063-A3E5-C66AC8FE3750}" type="pres">
      <dgm:prSet presAssocID="{4CCF6BE4-83B0-40E6-ACD0-844B055F3CB1}" presName="circ2" presStyleLbl="vennNode1" presStyleIdx="1" presStyleCnt="4"/>
      <dgm:spPr/>
      <dgm:t>
        <a:bodyPr/>
        <a:lstStyle/>
        <a:p>
          <a:endParaRPr lang="ru-RU"/>
        </a:p>
      </dgm:t>
    </dgm:pt>
    <dgm:pt modelId="{D2A3DB3D-D500-4391-A2B8-F35E657EA5A9}" type="pres">
      <dgm:prSet presAssocID="{4CCF6BE4-83B0-40E6-ACD0-844B055F3C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48BB8-50A4-4F3A-BC5D-7F58D20C290F}" type="pres">
      <dgm:prSet presAssocID="{8A5A2D7B-BA7E-4BCB-81C7-3576ACEE3062}" presName="circ3" presStyleLbl="vennNode1" presStyleIdx="2" presStyleCnt="4"/>
      <dgm:spPr/>
      <dgm:t>
        <a:bodyPr/>
        <a:lstStyle/>
        <a:p>
          <a:endParaRPr lang="ru-RU"/>
        </a:p>
      </dgm:t>
    </dgm:pt>
    <dgm:pt modelId="{441AEC66-8283-4CED-A7C2-298F6E86A485}" type="pres">
      <dgm:prSet presAssocID="{8A5A2D7B-BA7E-4BCB-81C7-3576ACEE30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FF5ED-DE1F-4DEF-BAE3-1D0DE583B9EF}" type="pres">
      <dgm:prSet presAssocID="{A9DBA79E-4D9A-43E9-9972-65E5AC60EA7B}" presName="circ4" presStyleLbl="vennNode1" presStyleIdx="3" presStyleCnt="4" custLinFactNeighborX="6406" custLinFactNeighborY="77"/>
      <dgm:spPr/>
      <dgm:t>
        <a:bodyPr/>
        <a:lstStyle/>
        <a:p>
          <a:endParaRPr lang="ru-RU"/>
        </a:p>
      </dgm:t>
    </dgm:pt>
    <dgm:pt modelId="{613309D5-BECB-47C9-AA94-A62262D674B5}" type="pres">
      <dgm:prSet presAssocID="{A9DBA79E-4D9A-43E9-9972-65E5AC60EA7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8066B-8551-4B2E-AE07-5D32CA5D2808}" srcId="{E71CD923-AFFF-4BAB-9DC2-332591898AA0}" destId="{A9DBA79E-4D9A-43E9-9972-65E5AC60EA7B}" srcOrd="3" destOrd="0" parTransId="{E96B91C2-A79D-4E62-BD01-309279EEA007}" sibTransId="{D7FB12D5-9191-4C1F-AD41-B6F987868FC5}"/>
    <dgm:cxn modelId="{95E8CFEE-5C61-4940-AAE4-CCE4AF339570}" type="presOf" srcId="{FCF2E464-9A89-48D7-82F5-5BE622E30B90}" destId="{80B70622-FAA5-4523-A9E0-08805E34F512}" srcOrd="1" destOrd="0" presId="urn:microsoft.com/office/officeart/2005/8/layout/venn1"/>
    <dgm:cxn modelId="{2D7DD1BA-8C60-4BD0-81DB-DC65C2CC180F}" type="presOf" srcId="{8A5A2D7B-BA7E-4BCB-81C7-3576ACEE3062}" destId="{07A48BB8-50A4-4F3A-BC5D-7F58D20C290F}" srcOrd="0" destOrd="0" presId="urn:microsoft.com/office/officeart/2005/8/layout/venn1"/>
    <dgm:cxn modelId="{D5740884-2C5C-4E5C-AEAB-1A6483BB7A15}" srcId="{E71CD923-AFFF-4BAB-9DC2-332591898AA0}" destId="{FCF2E464-9A89-48D7-82F5-5BE622E30B90}" srcOrd="0" destOrd="0" parTransId="{8387FFD2-8275-4945-97B2-E47096EBB5C8}" sibTransId="{9572A169-DB38-4AA6-8206-346A608084C3}"/>
    <dgm:cxn modelId="{22757AF4-323B-49ED-9801-DEFDF5586FC3}" type="presOf" srcId="{4CCF6BE4-83B0-40E6-ACD0-844B055F3CB1}" destId="{F660B57F-8BA1-4063-A3E5-C66AC8FE3750}" srcOrd="0" destOrd="0" presId="urn:microsoft.com/office/officeart/2005/8/layout/venn1"/>
    <dgm:cxn modelId="{9027CC7A-45D3-433B-BDC0-F0A9E4409B28}" type="presOf" srcId="{4CCF6BE4-83B0-40E6-ACD0-844B055F3CB1}" destId="{D2A3DB3D-D500-4391-A2B8-F35E657EA5A9}" srcOrd="1" destOrd="0" presId="urn:microsoft.com/office/officeart/2005/8/layout/venn1"/>
    <dgm:cxn modelId="{240509FD-41EF-4172-8A9A-230579E4CE1C}" srcId="{E71CD923-AFFF-4BAB-9DC2-332591898AA0}" destId="{8A5A2D7B-BA7E-4BCB-81C7-3576ACEE3062}" srcOrd="2" destOrd="0" parTransId="{22269E1F-0A60-4449-A351-6D1D2A97917A}" sibTransId="{37CD4654-1FEF-47F8-846F-CE41BA1E823E}"/>
    <dgm:cxn modelId="{F48EA1C2-A534-4A86-9CE9-27E5B7F052F2}" srcId="{E71CD923-AFFF-4BAB-9DC2-332591898AA0}" destId="{4CCF6BE4-83B0-40E6-ACD0-844B055F3CB1}" srcOrd="1" destOrd="0" parTransId="{FB1B0488-5337-4859-9DEA-73BD6B745A4C}" sibTransId="{E2BEFB3E-92F5-4B6F-AA9D-DCC4FFFDCDB6}"/>
    <dgm:cxn modelId="{08B86937-7DDA-4B40-A503-D3835D46BC9D}" type="presOf" srcId="{FCF2E464-9A89-48D7-82F5-5BE622E30B90}" destId="{EDD2AA1C-8953-4252-B8E9-39B6A5E394C2}" srcOrd="0" destOrd="0" presId="urn:microsoft.com/office/officeart/2005/8/layout/venn1"/>
    <dgm:cxn modelId="{F22E2737-2662-43F8-AD0A-7BE026528E49}" type="presOf" srcId="{8A5A2D7B-BA7E-4BCB-81C7-3576ACEE3062}" destId="{441AEC66-8283-4CED-A7C2-298F6E86A485}" srcOrd="1" destOrd="0" presId="urn:microsoft.com/office/officeart/2005/8/layout/venn1"/>
    <dgm:cxn modelId="{0553F1CA-F69C-422C-8FB4-CE63E28E4324}" type="presOf" srcId="{A9DBA79E-4D9A-43E9-9972-65E5AC60EA7B}" destId="{5E9FF5ED-DE1F-4DEF-BAE3-1D0DE583B9EF}" srcOrd="0" destOrd="0" presId="urn:microsoft.com/office/officeart/2005/8/layout/venn1"/>
    <dgm:cxn modelId="{15F2F846-882D-4B5A-9D47-DD8D4B166CCB}" type="presOf" srcId="{E71CD923-AFFF-4BAB-9DC2-332591898AA0}" destId="{8BF6011F-B838-4F41-8CCD-DEFE294C25FE}" srcOrd="0" destOrd="0" presId="urn:microsoft.com/office/officeart/2005/8/layout/venn1"/>
    <dgm:cxn modelId="{DEAD8E00-ABE2-4BC2-8674-57DC99367B02}" type="presOf" srcId="{A9DBA79E-4D9A-43E9-9972-65E5AC60EA7B}" destId="{613309D5-BECB-47C9-AA94-A62262D674B5}" srcOrd="1" destOrd="0" presId="urn:microsoft.com/office/officeart/2005/8/layout/venn1"/>
    <dgm:cxn modelId="{0ADAA8B9-90AD-4507-A376-C94DE09A3A2C}" type="presParOf" srcId="{8BF6011F-B838-4F41-8CCD-DEFE294C25FE}" destId="{EDD2AA1C-8953-4252-B8E9-39B6A5E394C2}" srcOrd="0" destOrd="0" presId="urn:microsoft.com/office/officeart/2005/8/layout/venn1"/>
    <dgm:cxn modelId="{D4AACC7B-765E-45FE-904B-A7DC29FFD1F7}" type="presParOf" srcId="{8BF6011F-B838-4F41-8CCD-DEFE294C25FE}" destId="{80B70622-FAA5-4523-A9E0-08805E34F512}" srcOrd="1" destOrd="0" presId="urn:microsoft.com/office/officeart/2005/8/layout/venn1"/>
    <dgm:cxn modelId="{49EC50B7-5B02-4FB9-880D-343681FFC63C}" type="presParOf" srcId="{8BF6011F-B838-4F41-8CCD-DEFE294C25FE}" destId="{F660B57F-8BA1-4063-A3E5-C66AC8FE3750}" srcOrd="2" destOrd="0" presId="urn:microsoft.com/office/officeart/2005/8/layout/venn1"/>
    <dgm:cxn modelId="{654ED7E3-45C5-4A6E-8602-1D4495F98C73}" type="presParOf" srcId="{8BF6011F-B838-4F41-8CCD-DEFE294C25FE}" destId="{D2A3DB3D-D500-4391-A2B8-F35E657EA5A9}" srcOrd="3" destOrd="0" presId="urn:microsoft.com/office/officeart/2005/8/layout/venn1"/>
    <dgm:cxn modelId="{68078AF2-25F9-4103-BAB2-2D92DC1C7F0B}" type="presParOf" srcId="{8BF6011F-B838-4F41-8CCD-DEFE294C25FE}" destId="{07A48BB8-50A4-4F3A-BC5D-7F58D20C290F}" srcOrd="4" destOrd="0" presId="urn:microsoft.com/office/officeart/2005/8/layout/venn1"/>
    <dgm:cxn modelId="{97D966AC-6B09-43DD-A755-F287F41C1778}" type="presParOf" srcId="{8BF6011F-B838-4F41-8CCD-DEFE294C25FE}" destId="{441AEC66-8283-4CED-A7C2-298F6E86A485}" srcOrd="5" destOrd="0" presId="urn:microsoft.com/office/officeart/2005/8/layout/venn1"/>
    <dgm:cxn modelId="{29D729DF-3F1A-4E05-BA10-48D928E8E8C6}" type="presParOf" srcId="{8BF6011F-B838-4F41-8CCD-DEFE294C25FE}" destId="{5E9FF5ED-DE1F-4DEF-BAE3-1D0DE583B9EF}" srcOrd="6" destOrd="0" presId="urn:microsoft.com/office/officeart/2005/8/layout/venn1"/>
    <dgm:cxn modelId="{F3AA93C2-0794-4AD9-8C00-DC198EC1EA0D}" type="presParOf" srcId="{8BF6011F-B838-4F41-8CCD-DEFE294C25FE}" destId="{613309D5-BECB-47C9-AA94-A62262D674B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2AA1C-8953-4252-B8E9-39B6A5E394C2}">
      <dsp:nvSpPr>
        <dsp:cNvPr id="0" name=""/>
        <dsp:cNvSpPr/>
      </dsp:nvSpPr>
      <dsp:spPr>
        <a:xfrm>
          <a:off x="2692908" y="50291"/>
          <a:ext cx="2615183" cy="2615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Москва</a:t>
          </a:r>
          <a:endParaRPr lang="ru-RU" sz="2600" kern="1200" dirty="0"/>
        </a:p>
      </dsp:txBody>
      <dsp:txXfrm>
        <a:off x="2994660" y="402335"/>
        <a:ext cx="2011680" cy="829818"/>
      </dsp:txXfrm>
    </dsp:sp>
    <dsp:sp modelId="{F660B57F-8BA1-4063-A3E5-C66AC8FE3750}">
      <dsp:nvSpPr>
        <dsp:cNvPr id="0" name=""/>
        <dsp:cNvSpPr/>
      </dsp:nvSpPr>
      <dsp:spPr>
        <a:xfrm>
          <a:off x="3849624" y="1207007"/>
          <a:ext cx="2615183" cy="2615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Пермь </a:t>
          </a:r>
          <a:endParaRPr lang="ru-RU" sz="2600" kern="1200" dirty="0"/>
        </a:p>
      </dsp:txBody>
      <dsp:txXfrm>
        <a:off x="5257800" y="1508759"/>
        <a:ext cx="1005840" cy="2011680"/>
      </dsp:txXfrm>
    </dsp:sp>
    <dsp:sp modelId="{07A48BB8-50A4-4F3A-BC5D-7F58D20C290F}">
      <dsp:nvSpPr>
        <dsp:cNvPr id="0" name=""/>
        <dsp:cNvSpPr/>
      </dsp:nvSpPr>
      <dsp:spPr>
        <a:xfrm>
          <a:off x="2692908" y="2363724"/>
          <a:ext cx="2615183" cy="2615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Н. Новгород</a:t>
          </a:r>
          <a:endParaRPr lang="ru-RU" sz="2600" kern="1200" dirty="0"/>
        </a:p>
      </dsp:txBody>
      <dsp:txXfrm>
        <a:off x="2994660" y="3797045"/>
        <a:ext cx="2011680" cy="829818"/>
      </dsp:txXfrm>
    </dsp:sp>
    <dsp:sp modelId="{5E9FF5ED-DE1F-4DEF-BAE3-1D0DE583B9EF}">
      <dsp:nvSpPr>
        <dsp:cNvPr id="0" name=""/>
        <dsp:cNvSpPr/>
      </dsp:nvSpPr>
      <dsp:spPr>
        <a:xfrm>
          <a:off x="1703720" y="1209021"/>
          <a:ext cx="2615183" cy="2615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AWC</a:t>
          </a:r>
          <a:endParaRPr lang="ru-RU" sz="2600" kern="1200" dirty="0"/>
        </a:p>
      </dsp:txBody>
      <dsp:txXfrm>
        <a:off x="1904888" y="1510773"/>
        <a:ext cx="1005840" cy="201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4EA8ED-32A9-46C8-9845-F7A63985579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EA8ED-32A9-46C8-9845-F7A63985579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EA8ED-32A9-46C8-9845-F7A6398557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– почему</a:t>
            </a:r>
            <a:r>
              <a:rPr lang="ru-RU" baseline="0" dirty="0" smtClean="0"/>
              <a:t> у нас получится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EA8ED-32A9-46C8-9845-F7A6398557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EA8ED-32A9-46C8-9845-F7A63985579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E2E7C6-6CDD-4415-869E-7EFAD60DA2B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490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599E-1730-427D-BB01-AADA0C2B2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4310-AE5C-4FA0-B59F-DFE9AA4F0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F64027-38E1-4D54-8ED3-726AC5278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0995-B7CA-499C-9921-F941EDF4A9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B4417-1AD7-45C6-92B7-0548E1A884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0673F-0126-4108-B0FE-BFA60246E0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7BA0-8D81-4773-9C9D-73DC9A09F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9637-BC2A-4268-863C-497323780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1CC9-C8BC-4723-A2F4-079F058329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063E-A44F-4796-885D-CC49717B4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F960A-A8BD-4BCF-96C8-BA6EC44832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4C82278-0E7A-4C03-89E9-6C375D3AAC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46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900" b="1" dirty="0" smtClean="0"/>
              <a:t>Getting Published in</a:t>
            </a:r>
            <a:r>
              <a:rPr lang="ru-RU" sz="3900" b="1" dirty="0" smtClean="0"/>
              <a:t> 3 </a:t>
            </a:r>
            <a:r>
              <a:rPr lang="en-US" sz="3900" b="1" dirty="0" smtClean="0"/>
              <a:t>steps</a:t>
            </a:r>
            <a:r>
              <a:rPr lang="ru-RU" sz="3900" b="1" dirty="0" smtClean="0"/>
              <a:t> </a:t>
            </a:r>
            <a:endParaRPr lang="ru-RU" sz="39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 smtClean="0"/>
              <a:t>Публикация в три счета</a:t>
            </a:r>
            <a:r>
              <a:rPr lang="ru-RU" sz="2400" dirty="0" smtClean="0"/>
              <a:t>: разработка учебной программы по развитию компетенций и навыков подготовки публикаций для преподавателей НИУ ВШЭ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кампус – 1 </a:t>
            </a:r>
            <a:r>
              <a:rPr lang="ru-RU" i="1" dirty="0" smtClean="0"/>
              <a:t>очная </a:t>
            </a:r>
            <a:r>
              <a:rPr lang="ru-RU" dirty="0" smtClean="0"/>
              <a:t>сессия</a:t>
            </a:r>
          </a:p>
          <a:p>
            <a:pPr marL="963612" lvl="1" indent="-514350">
              <a:buFont typeface="+mj-lt"/>
              <a:buAutoNum type="arabicPeriod"/>
            </a:pPr>
            <a:r>
              <a:rPr lang="en-US" dirty="0" err="1" smtClean="0"/>
              <a:t>scientometrics</a:t>
            </a:r>
            <a:endParaRPr lang="en-US" dirty="0" smtClean="0"/>
          </a:p>
          <a:p>
            <a:pPr marL="963612" lvl="1" indent="-514350">
              <a:buFont typeface="+mj-lt"/>
              <a:buAutoNum type="arabicPeriod"/>
            </a:pPr>
            <a:r>
              <a:rPr lang="ru-RU" dirty="0" smtClean="0"/>
              <a:t>навыки академического письма</a:t>
            </a:r>
          </a:p>
          <a:p>
            <a:pPr marL="963612" lvl="1" indent="-514350">
              <a:buFont typeface="+mj-lt"/>
              <a:buAutoNum type="arabicPeriod"/>
            </a:pPr>
            <a:r>
              <a:rPr lang="ru-RU" dirty="0" smtClean="0"/>
              <a:t>презентационные навыки</a:t>
            </a:r>
          </a:p>
          <a:p>
            <a:r>
              <a:rPr lang="ru-RU" dirty="0" err="1" smtClean="0"/>
              <a:t>дистанцонные</a:t>
            </a:r>
            <a:r>
              <a:rPr lang="ru-RU" dirty="0" smtClean="0"/>
              <a:t>  сессии:</a:t>
            </a:r>
          </a:p>
          <a:p>
            <a:pPr lvl="1"/>
            <a:r>
              <a:rPr lang="ru-RU" dirty="0" smtClean="0"/>
              <a:t>задание</a:t>
            </a:r>
          </a:p>
          <a:p>
            <a:pPr lvl="1"/>
            <a:r>
              <a:rPr lang="ru-RU" dirty="0" smtClean="0"/>
              <a:t>обмен оптом</a:t>
            </a:r>
          </a:p>
          <a:p>
            <a:pPr lvl="1">
              <a:buNone/>
            </a:pPr>
            <a:r>
              <a:rPr lang="ru-RU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пособие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желание </a:t>
            </a:r>
          </a:p>
          <a:p>
            <a:r>
              <a:rPr lang="ru-RU" sz="3600" dirty="0" smtClean="0"/>
              <a:t>готовность</a:t>
            </a:r>
          </a:p>
          <a:p>
            <a:r>
              <a:rPr lang="ru-RU" sz="3600" dirty="0" smtClean="0"/>
              <a:t>обязательство в конце курса «</a:t>
            </a:r>
            <a:r>
              <a:rPr lang="ru-RU" sz="3600" dirty="0" err="1" smtClean="0"/>
              <a:t>засабмитить</a:t>
            </a:r>
            <a:r>
              <a:rPr lang="ru-RU" sz="3600" dirty="0" smtClean="0"/>
              <a:t>» статью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тех, кто «внутри проекта»</a:t>
            </a:r>
          </a:p>
          <a:p>
            <a:pPr lvl="1"/>
            <a:r>
              <a:rPr lang="ru-RU" dirty="0" smtClean="0"/>
              <a:t>повышение описанных навыков</a:t>
            </a:r>
          </a:p>
          <a:p>
            <a:r>
              <a:rPr lang="ru-RU" dirty="0" smtClean="0"/>
              <a:t>для тех, кто «снаружи»</a:t>
            </a:r>
          </a:p>
          <a:p>
            <a:pPr lvl="1"/>
            <a:r>
              <a:rPr lang="ru-RU" smtClean="0"/>
              <a:t>пособие</a:t>
            </a:r>
            <a:r>
              <a:rPr lang="ru-RU" dirty="0" smtClean="0"/>
              <a:t>, аккумулировавшее неформальные знание (</a:t>
            </a:r>
            <a:r>
              <a:rPr lang="en-US" dirty="0" smtClean="0"/>
              <a:t>LMS)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Пришел ответ</a:t>
            </a:r>
            <a:endParaRPr lang="ru-RU" dirty="0"/>
          </a:p>
        </p:txBody>
      </p:sp>
      <p:pic>
        <p:nvPicPr>
          <p:cNvPr id="14338" name="Picture 2" descr="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вы список литературы точно от этой статьи вставили?</a:t>
            </a:r>
          </a:p>
          <a:p>
            <a:r>
              <a:rPr lang="ru-RU" dirty="0" smtClean="0"/>
              <a:t>у вас обзор литературы не на ту тему</a:t>
            </a:r>
          </a:p>
          <a:p>
            <a:r>
              <a:rPr lang="ru-RU" dirty="0" smtClean="0"/>
              <a:t>нужно изменить заключение так, чтобы оно отличалось от введения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и реальность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публикация = качественное исследование</a:t>
            </a:r>
          </a:p>
          <a:p>
            <a:pPr lvl="1"/>
            <a:r>
              <a:rPr lang="ru-RU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курсы по эконометрике</a:t>
            </a:r>
          </a:p>
          <a:p>
            <a:r>
              <a:rPr lang="ru-RU" dirty="0" smtClean="0">
                <a:sym typeface="Wingdings" pitchFamily="2" charset="2"/>
              </a:rPr>
              <a:t>это обязательное, но не достаточное условие</a:t>
            </a:r>
          </a:p>
          <a:p>
            <a:r>
              <a:rPr lang="ru-RU" dirty="0" smtClean="0">
                <a:sym typeface="Wingdings" pitchFamily="2" charset="2"/>
              </a:rPr>
              <a:t>«продать статью в журнал»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те, кто «уже» – сталкивались</a:t>
            </a:r>
          </a:p>
          <a:p>
            <a:r>
              <a:rPr lang="ru-RU" dirty="0" smtClean="0"/>
              <a:t>те, кто в процессе – не задумывался</a:t>
            </a:r>
          </a:p>
          <a:p>
            <a:r>
              <a:rPr lang="ru-RU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Знание приходит в процессе</a:t>
            </a:r>
          </a:p>
          <a:p>
            <a:endParaRPr lang="ru-RU" dirty="0" smtClean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2 типа:</a:t>
            </a:r>
          </a:p>
          <a:p>
            <a:pPr lvl="1"/>
            <a:r>
              <a:rPr lang="ru-RU" dirty="0" smtClean="0">
                <a:sym typeface="Wingdings" pitchFamily="2" charset="2"/>
              </a:rPr>
              <a:t>легко формализуемое</a:t>
            </a:r>
          </a:p>
          <a:p>
            <a:pPr lvl="1"/>
            <a:r>
              <a:rPr lang="ru-RU" dirty="0" smtClean="0"/>
              <a:t>Неформальное Знание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dirty="0" smtClean="0">
                <a:sym typeface="Wingdings" pitchFamily="2" charset="2"/>
              </a:rPr>
              <a:t>Легко формализуемое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r>
              <a:rPr lang="en-US" dirty="0" smtClean="0"/>
              <a:t> </a:t>
            </a:r>
            <a:r>
              <a:rPr lang="ru-RU" dirty="0" smtClean="0"/>
              <a:t>заключения</a:t>
            </a:r>
          </a:p>
          <a:p>
            <a:r>
              <a:rPr lang="ru-RU" dirty="0" smtClean="0"/>
              <a:t>обзор литературы</a:t>
            </a:r>
          </a:p>
          <a:p>
            <a:r>
              <a:rPr lang="en-US" dirty="0" smtClean="0"/>
              <a:t>c</a:t>
            </a:r>
            <a:r>
              <a:rPr lang="ru-RU" dirty="0" err="1" smtClean="0"/>
              <a:t>ейчас</a:t>
            </a:r>
            <a:r>
              <a:rPr lang="ru-RU" dirty="0" smtClean="0"/>
              <a:t> – </a:t>
            </a:r>
            <a:r>
              <a:rPr lang="en-US" dirty="0" smtClean="0"/>
              <a:t>AWC</a:t>
            </a:r>
            <a:r>
              <a:rPr lang="ru-RU" dirty="0" smtClean="0"/>
              <a:t>, но</a:t>
            </a:r>
          </a:p>
          <a:p>
            <a:pPr lvl="1"/>
            <a:r>
              <a:rPr lang="ru-RU" dirty="0" smtClean="0"/>
              <a:t>проблема для кампусов:  большие издержки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Неформальное 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199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Поступил важный вопрос: какую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музыку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&lt;&gt;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нужно слушать, чтобы опубликоваться в журнале </a:t>
            </a:r>
            <a:r>
              <a:rPr lang="ru-RU" i="1" dirty="0" err="1" smtClean="0">
                <a:latin typeface="Courier New" pitchFamily="49" charset="0"/>
                <a:cs typeface="Courier New" pitchFamily="49" charset="0"/>
              </a:rPr>
              <a:t>Econometrica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ru-RU" dirty="0" smtClean="0"/>
              <a:t>из ЖЖ Станислава </a:t>
            </a:r>
            <a:r>
              <a:rPr lang="en-US" dirty="0" smtClean="0"/>
              <a:t>					</a:t>
            </a:r>
            <a:r>
              <a:rPr lang="ru-RU" dirty="0" err="1" smtClean="0"/>
              <a:t>Анатольева</a:t>
            </a:r>
            <a:endParaRPr lang="ru-RU" dirty="0" smtClean="0"/>
          </a:p>
        </p:txBody>
      </p:sp>
      <p:pic>
        <p:nvPicPr>
          <p:cNvPr id="2050" name="Picture 2" descr="http://l-userpic.livejournal.com/92583020/20528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00600"/>
            <a:ext cx="1066800" cy="136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Неформальное 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325" y="1752600"/>
            <a:ext cx="7661275" cy="4343400"/>
          </a:xfrm>
        </p:spPr>
        <p:txBody>
          <a:bodyPr/>
          <a:lstStyle/>
          <a:p>
            <a:r>
              <a:rPr lang="ru-RU" sz="3600" dirty="0" smtClean="0"/>
              <a:t>важность мелочей</a:t>
            </a:r>
          </a:p>
          <a:p>
            <a:pPr lvl="1"/>
            <a:r>
              <a:rPr lang="en-US" dirty="0" smtClean="0"/>
              <a:t>cover letter</a:t>
            </a:r>
          </a:p>
          <a:p>
            <a:pPr lvl="1"/>
            <a:r>
              <a:rPr lang="ru-RU" dirty="0" smtClean="0"/>
              <a:t>общение с рецензентом</a:t>
            </a:r>
          </a:p>
          <a:p>
            <a:pPr lvl="1"/>
            <a:r>
              <a:rPr lang="ru-RU" dirty="0" smtClean="0"/>
              <a:t>список литературы</a:t>
            </a:r>
          </a:p>
          <a:p>
            <a:r>
              <a:rPr lang="ru-RU" sz="3600" dirty="0" smtClean="0"/>
              <a:t>презентация результатов</a:t>
            </a:r>
          </a:p>
          <a:p>
            <a:r>
              <a:rPr lang="ru-RU" sz="3600" dirty="0" smtClean="0"/>
              <a:t>сейчас – лекции «как опубликовать статью», но</a:t>
            </a:r>
          </a:p>
          <a:p>
            <a:pPr lvl="1"/>
            <a:r>
              <a:rPr lang="ru-RU" dirty="0" smtClean="0"/>
              <a:t>опыт </a:t>
            </a:r>
            <a:r>
              <a:rPr lang="ru-RU" dirty="0" err="1" smtClean="0"/>
              <a:t>нерелевантен</a:t>
            </a: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3400" y="1828800"/>
          <a:ext cx="800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2258</TotalTime>
  <Words>234</Words>
  <Application>Microsoft Office PowerPoint</Application>
  <PresentationFormat>Экран (4:3)</PresentationFormat>
  <Paragraphs>65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Идея</vt:lpstr>
      <vt:lpstr>Getting Published in 3 steps </vt:lpstr>
      <vt:lpstr>Пришел ответ</vt:lpstr>
      <vt:lpstr>Еще вопросы</vt:lpstr>
      <vt:lpstr>Мифы и реальность</vt:lpstr>
      <vt:lpstr>Проблема</vt:lpstr>
      <vt:lpstr>Легко формализуемое</vt:lpstr>
      <vt:lpstr>Неформальное Знание</vt:lpstr>
      <vt:lpstr>Неформальное Знание</vt:lpstr>
      <vt:lpstr>Команда</vt:lpstr>
      <vt:lpstr>Реализация</vt:lpstr>
      <vt:lpstr>Отбор</vt:lpstr>
      <vt:lpstr>Результаты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finder</dc:creator>
  <cp:lastModifiedBy>parshakov</cp:lastModifiedBy>
  <cp:revision>104</cp:revision>
  <cp:lastPrinted>1601-01-01T00:00:00Z</cp:lastPrinted>
  <dcterms:created xsi:type="dcterms:W3CDTF">1601-01-01T00:00:00Z</dcterms:created>
  <dcterms:modified xsi:type="dcterms:W3CDTF">2013-03-25T09:13:52Z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