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57"/>
  </p:notesMasterIdLst>
  <p:sldIdLst>
    <p:sldId id="256" r:id="rId2"/>
    <p:sldId id="374" r:id="rId3"/>
    <p:sldId id="375" r:id="rId4"/>
    <p:sldId id="377" r:id="rId5"/>
    <p:sldId id="378" r:id="rId6"/>
    <p:sldId id="301" r:id="rId7"/>
    <p:sldId id="299" r:id="rId8"/>
    <p:sldId id="300" r:id="rId9"/>
    <p:sldId id="304" r:id="rId10"/>
    <p:sldId id="380" r:id="rId11"/>
    <p:sldId id="383" r:id="rId12"/>
    <p:sldId id="381" r:id="rId13"/>
    <p:sldId id="379" r:id="rId14"/>
    <p:sldId id="384" r:id="rId15"/>
    <p:sldId id="385" r:id="rId16"/>
    <p:sldId id="320" r:id="rId17"/>
    <p:sldId id="395" r:id="rId18"/>
    <p:sldId id="323" r:id="rId19"/>
    <p:sldId id="386" r:id="rId20"/>
    <p:sldId id="408" r:id="rId21"/>
    <p:sldId id="406" r:id="rId22"/>
    <p:sldId id="396" r:id="rId23"/>
    <p:sldId id="325" r:id="rId24"/>
    <p:sldId id="387" r:id="rId25"/>
    <p:sldId id="388" r:id="rId26"/>
    <p:sldId id="326" r:id="rId27"/>
    <p:sldId id="340" r:id="rId28"/>
    <p:sldId id="389" r:id="rId29"/>
    <p:sldId id="390" r:id="rId30"/>
    <p:sldId id="391" r:id="rId31"/>
    <p:sldId id="393" r:id="rId32"/>
    <p:sldId id="336" r:id="rId33"/>
    <p:sldId id="339" r:id="rId34"/>
    <p:sldId id="341" r:id="rId35"/>
    <p:sldId id="345" r:id="rId36"/>
    <p:sldId id="348" r:id="rId37"/>
    <p:sldId id="349" r:id="rId38"/>
    <p:sldId id="356" r:id="rId39"/>
    <p:sldId id="357" r:id="rId40"/>
    <p:sldId id="358" r:id="rId41"/>
    <p:sldId id="402" r:id="rId42"/>
    <p:sldId id="398" r:id="rId43"/>
    <p:sldId id="400" r:id="rId44"/>
    <p:sldId id="399" r:id="rId45"/>
    <p:sldId id="397" r:id="rId46"/>
    <p:sldId id="343" r:id="rId47"/>
    <p:sldId id="322" r:id="rId48"/>
    <p:sldId id="409" r:id="rId49"/>
    <p:sldId id="410" r:id="rId50"/>
    <p:sldId id="411" r:id="rId51"/>
    <p:sldId id="367" r:id="rId52"/>
    <p:sldId id="368" r:id="rId53"/>
    <p:sldId id="369" r:id="rId54"/>
    <p:sldId id="370" r:id="rId55"/>
    <p:sldId id="371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66FF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061" autoAdjust="0"/>
  </p:normalViewPr>
  <p:slideViewPr>
    <p:cSldViewPr>
      <p:cViewPr>
        <p:scale>
          <a:sx n="79" d="100"/>
          <a:sy n="79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US" dirty="0"/>
              <a:t>% </a:t>
            </a:r>
            <a:r>
              <a:rPr lang="ru-RU" dirty="0"/>
              <a:t>студентов, изучающих дисциплины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с сопровождением в </a:t>
            </a:r>
            <a:r>
              <a:rPr lang="en-US" dirty="0"/>
              <a:t>LMS</a:t>
            </a:r>
            <a:endParaRPr lang="ru-RU" dirty="0"/>
          </a:p>
        </c:rich>
      </c:tx>
      <c:layout>
        <c:manualLayout>
          <c:xMode val="edge"/>
          <c:yMode val="edge"/>
          <c:x val="0.23364221685213749"/>
          <c:y val="1.296833296470591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Лист1!$C$19</c:f>
              <c:strCache>
                <c:ptCount val="1"/>
                <c:pt idx="0">
                  <c:v>Студентов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solidFill>
                <a:schemeClr val="accent1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Лист1!$A$20:$B$23</c:f>
              <c:multiLvlStrCache>
                <c:ptCount val="4"/>
                <c:lvl>
                  <c:pt idx="0">
                    <c:v>5614</c:v>
                  </c:pt>
                  <c:pt idx="1">
                    <c:v>674</c:v>
                  </c:pt>
                  <c:pt idx="2">
                    <c:v>1112</c:v>
                  </c:pt>
                  <c:pt idx="3">
                    <c:v>523</c:v>
                  </c:pt>
                </c:lvl>
                <c:lvl>
                  <c:pt idx="0">
                    <c:v>Москва</c:v>
                  </c:pt>
                  <c:pt idx="1">
                    <c:v>Н.Новгород</c:v>
                  </c:pt>
                  <c:pt idx="2">
                    <c:v>С.Пб</c:v>
                  </c:pt>
                  <c:pt idx="3">
                    <c:v>Пермь</c:v>
                  </c:pt>
                </c:lvl>
              </c:multiLvlStrCache>
            </c:multiLvlStrRef>
          </c:cat>
          <c:val>
            <c:numRef>
              <c:f>Лист1!$C$20:$C$23</c:f>
              <c:numCache>
                <c:formatCode>0.0%</c:formatCode>
                <c:ptCount val="4"/>
                <c:pt idx="0">
                  <c:v>0.4590351594439902</c:v>
                </c:pt>
                <c:pt idx="1">
                  <c:v>0.22200263504611331</c:v>
                </c:pt>
                <c:pt idx="2">
                  <c:v>0.58342077649527802</c:v>
                </c:pt>
                <c:pt idx="3">
                  <c:v>0.46696428571428572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35904"/>
        <c:axId val="41895040"/>
      </c:barChart>
      <c:catAx>
        <c:axId val="41835904"/>
        <c:scaling>
          <c:orientation val="minMax"/>
        </c:scaling>
        <c:delete val="0"/>
        <c:axPos val="b"/>
        <c:majorTickMark val="out"/>
        <c:minorTickMark val="none"/>
        <c:tickLblPos val="nextTo"/>
        <c:crossAx val="41895040"/>
        <c:crosses val="autoZero"/>
        <c:auto val="1"/>
        <c:lblAlgn val="ctr"/>
        <c:lblOffset val="100"/>
        <c:noMultiLvlLbl val="0"/>
      </c:catAx>
      <c:valAx>
        <c:axId val="4189504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418359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0"/>
            </a:pPr>
            <a:r>
              <a:rPr lang="ru-RU" sz="2400" b="0"/>
              <a:t>% преподавателей, использующих </a:t>
            </a:r>
            <a:r>
              <a:rPr lang="en-US" sz="2400" b="0"/>
              <a:t>LMS </a:t>
            </a:r>
            <a:r>
              <a:rPr lang="ru-RU" sz="2400" b="0"/>
              <a:t>для организации обучения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Лист1!$C$6</c:f>
              <c:strCache>
                <c:ptCount val="1"/>
                <c:pt idx="0">
                  <c:v>Преподавателей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Лист1!$A$7:$B$10</c:f>
              <c:multiLvlStrCache>
                <c:ptCount val="4"/>
                <c:lvl>
                  <c:pt idx="0">
                    <c:v>212</c:v>
                  </c:pt>
                  <c:pt idx="1">
                    <c:v>19</c:v>
                  </c:pt>
                  <c:pt idx="2">
                    <c:v>43</c:v>
                  </c:pt>
                  <c:pt idx="3">
                    <c:v>34</c:v>
                  </c:pt>
                </c:lvl>
                <c:lvl>
                  <c:pt idx="0">
                    <c:v>Москва</c:v>
                  </c:pt>
                  <c:pt idx="1">
                    <c:v>Н.Новгород</c:v>
                  </c:pt>
                  <c:pt idx="2">
                    <c:v>С.Пб</c:v>
                  </c:pt>
                  <c:pt idx="3">
                    <c:v>Пермь</c:v>
                  </c:pt>
                </c:lvl>
              </c:multiLvlStrCache>
            </c:multiLvlStrRef>
          </c:cat>
          <c:val>
            <c:numRef>
              <c:f>Лист1!$C$7:$C$10</c:f>
              <c:numCache>
                <c:formatCode>0.0%</c:formatCode>
                <c:ptCount val="4"/>
                <c:pt idx="0">
                  <c:v>0.20622568093385213</c:v>
                </c:pt>
                <c:pt idx="1">
                  <c:v>8.9201877934272297E-2</c:v>
                </c:pt>
                <c:pt idx="2">
                  <c:v>0.23369565217391305</c:v>
                </c:pt>
                <c:pt idx="3">
                  <c:v>0.36559139784946237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921536"/>
        <c:axId val="41939712"/>
      </c:barChart>
      <c:catAx>
        <c:axId val="419215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41939712"/>
        <c:crosses val="autoZero"/>
        <c:auto val="1"/>
        <c:lblAlgn val="ctr"/>
        <c:lblOffset val="100"/>
        <c:noMultiLvlLbl val="0"/>
      </c:catAx>
      <c:valAx>
        <c:axId val="4193971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419215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 b="0"/>
              <a:t>% дисциплин, поддержка преподавания которых ведется в </a:t>
            </a:r>
            <a:r>
              <a:rPr lang="en-US" sz="2400" b="0"/>
              <a:t>LMS</a:t>
            </a:r>
            <a:r>
              <a:rPr lang="ru-RU" sz="2400" b="0"/>
              <a:t>  </a:t>
            </a:r>
          </a:p>
        </c:rich>
      </c:tx>
      <c:layout>
        <c:manualLayout>
          <c:xMode val="edge"/>
          <c:yMode val="edge"/>
          <c:x val="6.3874232215818299E-3"/>
          <c:y val="1.19047619047619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463917525773196E-2"/>
          <c:y val="6.5488931460569597E-2"/>
          <c:w val="0.96219931271477666"/>
          <c:h val="0.70621016122984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Лист1!$C$14</c:f>
              <c:strCache>
                <c:ptCount val="1"/>
                <c:pt idx="0">
                  <c:v>Дисциплин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Лист1!$A$15:$B$18</c:f>
              <c:multiLvlStrCache>
                <c:ptCount val="4"/>
                <c:lvl>
                  <c:pt idx="0">
                    <c:v>407</c:v>
                  </c:pt>
                  <c:pt idx="1">
                    <c:v>33</c:v>
                  </c:pt>
                  <c:pt idx="2">
                    <c:v>50</c:v>
                  </c:pt>
                  <c:pt idx="3">
                    <c:v>46</c:v>
                  </c:pt>
                </c:lvl>
                <c:lvl>
                  <c:pt idx="0">
                    <c:v>Москва</c:v>
                  </c:pt>
                  <c:pt idx="1">
                    <c:v>Н.Новгород</c:v>
                  </c:pt>
                  <c:pt idx="2">
                    <c:v>С.Пб</c:v>
                  </c:pt>
                  <c:pt idx="3">
                    <c:v>Пермь</c:v>
                  </c:pt>
                </c:lvl>
              </c:multiLvlStrCache>
            </c:multiLvlStrRef>
          </c:cat>
          <c:val>
            <c:numRef>
              <c:f>Лист1!$C$15:$C$18</c:f>
              <c:numCache>
                <c:formatCode>0.0%</c:formatCode>
                <c:ptCount val="4"/>
                <c:pt idx="0">
                  <c:v>6.598573281452659E-2</c:v>
                </c:pt>
                <c:pt idx="1">
                  <c:v>3.0442804428044281E-2</c:v>
                </c:pt>
                <c:pt idx="2">
                  <c:v>4.7080979284369114E-2</c:v>
                </c:pt>
                <c:pt idx="3">
                  <c:v>9.7251585623678652E-2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97664"/>
        <c:axId val="74908032"/>
      </c:barChart>
      <c:catAx>
        <c:axId val="71297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4908032"/>
        <c:crosses val="autoZero"/>
        <c:auto val="1"/>
        <c:lblAlgn val="ctr"/>
        <c:lblOffset val="100"/>
        <c:noMultiLvlLbl val="0"/>
      </c:catAx>
      <c:valAx>
        <c:axId val="7490803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712976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ru-RU" sz="2400" b="0"/>
              <a:t>% дисциплин, поддержка преподавания которых ведется в </a:t>
            </a:r>
            <a:r>
              <a:rPr lang="en-US" sz="2400" b="0"/>
              <a:t>LMS</a:t>
            </a:r>
            <a:r>
              <a:rPr lang="ru-RU" sz="2400" b="0"/>
              <a:t>  </a:t>
            </a:r>
          </a:p>
        </c:rich>
      </c:tx>
      <c:layout>
        <c:manualLayout>
          <c:xMode val="edge"/>
          <c:yMode val="edge"/>
          <c:x val="6.3874232215818299E-3"/>
          <c:y val="1.190476190476190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463917525773196E-2"/>
          <c:y val="6.5488931460569597E-2"/>
          <c:w val="0.96219931271477666"/>
          <c:h val="0.70621016122984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Лист1!$C$14</c:f>
              <c:strCache>
                <c:ptCount val="1"/>
                <c:pt idx="0">
                  <c:v>Дисциплин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Лист1!$A$15:$B$18</c:f>
              <c:multiLvlStrCache>
                <c:ptCount val="4"/>
                <c:lvl>
                  <c:pt idx="0">
                    <c:v>407</c:v>
                  </c:pt>
                  <c:pt idx="1">
                    <c:v>33</c:v>
                  </c:pt>
                  <c:pt idx="2">
                    <c:v>50</c:v>
                  </c:pt>
                  <c:pt idx="3">
                    <c:v>46</c:v>
                  </c:pt>
                </c:lvl>
                <c:lvl>
                  <c:pt idx="0">
                    <c:v>Москва</c:v>
                  </c:pt>
                  <c:pt idx="1">
                    <c:v>Н.Новгород</c:v>
                  </c:pt>
                  <c:pt idx="2">
                    <c:v>С.Пб</c:v>
                  </c:pt>
                  <c:pt idx="3">
                    <c:v>Пермь</c:v>
                  </c:pt>
                </c:lvl>
              </c:multiLvlStrCache>
            </c:multiLvlStrRef>
          </c:cat>
          <c:val>
            <c:numRef>
              <c:f>Лист1!$C$15:$C$18</c:f>
              <c:numCache>
                <c:formatCode>0.0%</c:formatCode>
                <c:ptCount val="4"/>
                <c:pt idx="0">
                  <c:v>6.598573281452659E-2</c:v>
                </c:pt>
                <c:pt idx="1">
                  <c:v>3.0442804428044281E-2</c:v>
                </c:pt>
                <c:pt idx="2">
                  <c:v>4.7080979284369114E-2</c:v>
                </c:pt>
                <c:pt idx="3">
                  <c:v>9.7251585623678652E-2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081984"/>
        <c:axId val="75087872"/>
      </c:barChart>
      <c:catAx>
        <c:axId val="75081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75087872"/>
        <c:crosses val="autoZero"/>
        <c:auto val="1"/>
        <c:lblAlgn val="ctr"/>
        <c:lblOffset val="100"/>
        <c:noMultiLvlLbl val="0"/>
      </c:catAx>
      <c:valAx>
        <c:axId val="75087872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750819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35C14-10AA-4245-A5F6-2291C3898723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50543-935C-4FB7-B1F1-58152259E7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89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21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98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461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6771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077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62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72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416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901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706CD2-60A7-4B58-AE8B-184AA940FEF8}" type="slidenum">
              <a:rPr lang="ru-RU"/>
              <a:pPr/>
              <a:t>18</a:t>
            </a:fld>
            <a:endParaRPr lang="ru-RU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67A0BE-DD2C-4D2B-937C-C044A8F961FE}" type="slidenum">
              <a:rPr lang="ru-RU" sz="1200"/>
              <a:pPr eaLnBrk="1" hangingPunct="1"/>
              <a:t>19</a:t>
            </a:fld>
            <a:endParaRPr lang="ru-RU" sz="12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dirty="0" smtClean="0"/>
              <a:t>Производственный цикл по созданию учебных материалов состоит, по существу, из  пяти основных этапов:</a:t>
            </a:r>
          </a:p>
          <a:p>
            <a:pPr eaLnBrk="1" hangingPunct="1"/>
            <a:r>
              <a:rPr lang="ru-RU" dirty="0" smtClean="0"/>
              <a:t>Анализ (насколько необходимо проводить обучение, каковы цели учения, каковы средства и условия будущей учебной работы)</a:t>
            </a:r>
          </a:p>
          <a:p>
            <a:pPr eaLnBrk="1" hangingPunct="1"/>
            <a:r>
              <a:rPr lang="ru-RU" dirty="0" smtClean="0"/>
              <a:t>Проектирование (подготовка планов, разработка прототипов, выбор основных решений, составление сценариев)</a:t>
            </a:r>
          </a:p>
          <a:p>
            <a:pPr eaLnBrk="1" hangingPunct="1"/>
            <a:r>
              <a:rPr lang="ru-RU" dirty="0" smtClean="0"/>
              <a:t>Разработка (превращение планов, сценариев, прототипов в набор учебных материалов)</a:t>
            </a:r>
          </a:p>
          <a:p>
            <a:pPr eaLnBrk="1" hangingPunct="1"/>
            <a:r>
              <a:rPr lang="ru-RU" dirty="0" smtClean="0"/>
              <a:t>Применение (учебные материалы используются в учебном процессе)</a:t>
            </a:r>
          </a:p>
          <a:p>
            <a:pPr eaLnBrk="1" hangingPunct="1"/>
            <a:r>
              <a:rPr lang="ru-RU" dirty="0" smtClean="0"/>
              <a:t>Оценка (результаты учебной работы оцениваются, данные оценки используются для корректировки и доработки учебных материалов)</a:t>
            </a:r>
          </a:p>
          <a:p>
            <a:pPr eaLnBrk="1" hangingPunct="1"/>
            <a:r>
              <a:rPr lang="ru-RU" dirty="0" smtClean="0"/>
              <a:t>Как показывает практика применения этих процедур,  работа в соответствии с правилами сама по себе не гарантирует, что вы получите учебный материал высшего качества. Однако нарушение этих процедур гарантирует, что Вы получите весьма посредственные учебные материалы.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98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5D7161-41DB-4FEC-B110-2332E04D7B6B}" type="slidenum">
              <a:rPr lang="ru-RU" sz="1200"/>
              <a:pPr eaLnBrk="1" hangingPunct="1"/>
              <a:t>20</a:t>
            </a:fld>
            <a:endParaRPr lang="ru-RU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51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494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106EE-782F-4A09-84A3-7548D701AB69}" type="slidenum">
              <a:rPr lang="ru-RU"/>
              <a:pPr/>
              <a:t>23</a:t>
            </a:fld>
            <a:endParaRPr lang="ru-RU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198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198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E1D3D-D149-412B-AA82-CD986EF9F214}" type="slidenum">
              <a:rPr lang="ru-RU"/>
              <a:pPr/>
              <a:t>26</a:t>
            </a:fld>
            <a:endParaRPr lang="ru-RU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895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3348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825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089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9082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8951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895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624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25994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3701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60264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прежде чем понимать, применять, анализировать, обобщать и оценивать, нужно знать.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513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8A8AC-573D-4E68-A357-43B76FA5A067}" type="slidenum">
              <a:rPr lang="en-US"/>
              <a:pPr/>
              <a:t>38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A useful structure in which to categorize questions 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324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295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46875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41031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08951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014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47589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81463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395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82097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50591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32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118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96068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52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83422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53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70935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96490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55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865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22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070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21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50543-935C-4FB7-B1F1-58152259E79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302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87829E-588E-43E2-8F45-42C6AE927B1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62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466D122-6661-4E66-BBE7-A8CF0CD01C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358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6128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43000" y="1809750"/>
            <a:ext cx="7770813" cy="481965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237413" y="63976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61E0F41-B0C0-4ACD-8B58-2BE8B9BF78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8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ADC952-776D-45B7-AEC0-455942F42B07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3D880FF-2EB1-42B4-A5FB-7D208C9B48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4" r:id="rId13"/>
    <p:sldLayoutId id="2147484035" r:id="rId14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653136"/>
            <a:ext cx="6400800" cy="1600200"/>
          </a:xfrm>
        </p:spPr>
        <p:txBody>
          <a:bodyPr>
            <a:normAutofit fontScale="92500" lnSpcReduction="10000"/>
          </a:bodyPr>
          <a:lstStyle/>
          <a:p>
            <a:r>
              <a:rPr lang="ru-RU" sz="3000" dirty="0"/>
              <a:t>5 марта 2013 </a:t>
            </a:r>
            <a:endParaRPr lang="en-US" sz="3000" dirty="0" smtClean="0"/>
          </a:p>
          <a:p>
            <a:endParaRPr lang="en-US" dirty="0"/>
          </a:p>
          <a:p>
            <a:pPr algn="r"/>
            <a:r>
              <a:rPr lang="ru-RU" sz="2200" dirty="0" smtClean="0"/>
              <a:t>Кулик Евгения Юрьевна,</a:t>
            </a:r>
            <a:br>
              <a:rPr lang="ru-RU" sz="2200" dirty="0" smtClean="0"/>
            </a:br>
            <a:r>
              <a:rPr lang="en-US" sz="2200" dirty="0" smtClean="0"/>
              <a:t>kulikey@gmail.com</a:t>
            </a:r>
            <a:endParaRPr lang="ru-RU" sz="2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Разработка </a:t>
            </a:r>
            <a:r>
              <a:rPr lang="ru-RU" sz="2800" b="1" dirty="0"/>
              <a:t>учебных материалов в информационных средах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434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772400" cy="1143000"/>
          </a:xfrm>
        </p:spPr>
        <p:txBody>
          <a:bodyPr/>
          <a:lstStyle/>
          <a:p>
            <a:r>
              <a:rPr lang="ru-RU" dirty="0" smtClean="0"/>
              <a:t>Интеграция с ИС университета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2286000"/>
            <a:ext cx="7772400" cy="4572000"/>
          </a:xfrm>
        </p:spPr>
        <p:txBody>
          <a:bodyPr/>
          <a:lstStyle/>
          <a:p>
            <a:r>
              <a:rPr lang="ru-RU" dirty="0" smtClean="0"/>
              <a:t>студенты, дисциплины и преподаватели в </a:t>
            </a:r>
            <a:r>
              <a:rPr lang="en-US" dirty="0" smtClean="0"/>
              <a:t>LMS </a:t>
            </a:r>
            <a:r>
              <a:rPr lang="ru-RU" dirty="0" smtClean="0"/>
              <a:t>– из АСАВ</a:t>
            </a:r>
          </a:p>
          <a:p>
            <a:r>
              <a:rPr lang="ru-RU" dirty="0" smtClean="0"/>
              <a:t>электронная зачетная книжка в </a:t>
            </a:r>
            <a:r>
              <a:rPr lang="en-US" dirty="0" smtClean="0"/>
              <a:t>LMS</a:t>
            </a:r>
            <a:endParaRPr lang="ru-RU" dirty="0" smtClean="0"/>
          </a:p>
          <a:p>
            <a:r>
              <a:rPr lang="en-US" dirty="0"/>
              <a:t>LMS - </a:t>
            </a:r>
            <a:r>
              <a:rPr lang="ru-RU" dirty="0" smtClean="0"/>
              <a:t>среда администрирования ряда общеуниверситетских мероприятий</a:t>
            </a:r>
          </a:p>
          <a:p>
            <a:r>
              <a:rPr lang="ru-RU" dirty="0" smtClean="0"/>
              <a:t>единое окно студента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en-US" dirty="0" smtClean="0"/>
              <a:t> LMS</a:t>
            </a:r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696" y="44450"/>
            <a:ext cx="5580063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Что имеем на сегодняшний день</a:t>
            </a:r>
          </a:p>
        </p:txBody>
      </p:sp>
    </p:spTree>
    <p:extLst>
      <p:ext uri="{BB962C8B-B14F-4D97-AF65-F5344CB8AC3E}">
        <p14:creationId xmlns:p14="http://schemas.microsoft.com/office/powerpoint/2010/main" val="12328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908050"/>
            <a:ext cx="6516688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Пока работа в </a:t>
            </a:r>
            <a:r>
              <a:rPr lang="en-US" sz="2400" b="1" dirty="0">
                <a:solidFill>
                  <a:schemeClr val="bg1"/>
                </a:solidFill>
              </a:rPr>
              <a:t>LMS </a:t>
            </a:r>
            <a:r>
              <a:rPr lang="ru-RU" sz="2400" b="1" dirty="0">
                <a:solidFill>
                  <a:schemeClr val="bg1"/>
                </a:solidFill>
              </a:rPr>
              <a:t> для преподавателей</a:t>
            </a:r>
            <a:br>
              <a:rPr lang="ru-RU" sz="2400" b="1" dirty="0">
                <a:solidFill>
                  <a:schemeClr val="bg1"/>
                </a:solidFill>
              </a:rPr>
            </a:br>
            <a:r>
              <a:rPr lang="ru-RU" sz="2400" b="1" dirty="0">
                <a:solidFill>
                  <a:schemeClr val="bg1"/>
                </a:solidFill>
              </a:rPr>
              <a:t>не обязательна</a:t>
            </a:r>
          </a:p>
        </p:txBody>
      </p:sp>
      <p:sp>
        <p:nvSpPr>
          <p:cNvPr id="16387" name="Rectangle 2"/>
          <p:cNvSpPr txBox="1">
            <a:spLocks noChangeArrowheads="1"/>
          </p:cNvSpPr>
          <p:nvPr/>
        </p:nvSpPr>
        <p:spPr bwMode="auto">
          <a:xfrm>
            <a:off x="282575" y="0"/>
            <a:ext cx="9290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b="1">
                <a:solidFill>
                  <a:schemeClr val="bg1"/>
                </a:solidFill>
              </a:rPr>
              <a:t>Об информационно- образовательной среде образовательного учреждения</a:t>
            </a:r>
          </a:p>
        </p:txBody>
      </p:sp>
      <p:sp>
        <p:nvSpPr>
          <p:cNvPr id="16390" name="Прямоугольник 8"/>
          <p:cNvSpPr>
            <a:spLocks noChangeArrowheads="1"/>
          </p:cNvSpPr>
          <p:nvPr/>
        </p:nvSpPr>
        <p:spPr bwMode="auto">
          <a:xfrm>
            <a:off x="1331913" y="2205038"/>
            <a:ext cx="39052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ru-RU" sz="2400"/>
              <a:t>Система существенно доработана и будет дорабатываться до 2015 года</a:t>
            </a:r>
          </a:p>
          <a:p>
            <a:pPr marL="342900" indent="-342900" algn="l">
              <a:buFont typeface="Arial" charset="0"/>
              <a:buChar char="•"/>
            </a:pP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7876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Интеграция информационных систем университета</a:t>
            </a:r>
          </a:p>
          <a:p>
            <a:pPr eaLnBrk="1" hangingPunct="1"/>
            <a:r>
              <a:rPr lang="ru-RU" sz="2800" dirty="0" smtClean="0"/>
              <a:t>Развитие «социальности» в </a:t>
            </a:r>
            <a:r>
              <a:rPr lang="en-US" sz="2800" dirty="0" smtClean="0"/>
              <a:t>LMS</a:t>
            </a:r>
          </a:p>
          <a:p>
            <a:r>
              <a:rPr lang="ru-RU" sz="2800" dirty="0"/>
              <a:t>Изменение дизайна</a:t>
            </a:r>
          </a:p>
          <a:p>
            <a:pPr eaLnBrk="1" hangingPunct="1"/>
            <a:r>
              <a:rPr lang="ru-RU" sz="2800" dirty="0" smtClean="0"/>
              <a:t>Развитие инструментария преподавателей</a:t>
            </a:r>
          </a:p>
          <a:p>
            <a:pPr eaLnBrk="1" hangingPunct="1"/>
            <a:r>
              <a:rPr lang="ru-RU" sz="2800" dirty="0" smtClean="0"/>
              <a:t>Создание «прозрачной» среды</a:t>
            </a:r>
          </a:p>
          <a:p>
            <a:pPr eaLnBrk="1" hangingPunct="1"/>
            <a:r>
              <a:rPr lang="ru-RU" sz="2800" dirty="0" smtClean="0"/>
              <a:t>Формирование культуры проектирования курса</a:t>
            </a:r>
          </a:p>
          <a:p>
            <a:pPr eaLnBrk="1" hangingPunct="1"/>
            <a:endParaRPr lang="ru-RU" sz="2800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696" y="44450"/>
            <a:ext cx="5580063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</a:rPr>
              <a:t>      Ближайшие задачи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4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Чего не будет на нашей встрече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43608" y="1556792"/>
            <a:ext cx="7488832" cy="46085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Мы не будем учиться работать в </a:t>
            </a:r>
            <a:r>
              <a:rPr lang="en-US" dirty="0" smtClean="0"/>
              <a:t>LMS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Мы не будем разрабатывать занятие в </a:t>
            </a:r>
            <a:r>
              <a:rPr lang="en-US" dirty="0" smtClean="0"/>
              <a:t>LMS</a:t>
            </a:r>
          </a:p>
          <a:p>
            <a:endParaRPr lang="en-US" dirty="0"/>
          </a:p>
          <a:p>
            <a:r>
              <a:rPr lang="ru-RU" dirty="0" smtClean="0"/>
              <a:t>Не будет обзора и анализа течений и разновидностей академических и прикладных теорий </a:t>
            </a:r>
            <a:r>
              <a:rPr lang="ru-RU" dirty="0" err="1" smtClean="0"/>
              <a:t>пед.дизайна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Мы попытаемся  выполнить отдельные этапы разработки курса, но завершенного продукта за отведенное нам время мы не получим </a:t>
            </a:r>
          </a:p>
        </p:txBody>
      </p:sp>
    </p:spTree>
    <p:extLst>
      <p:ext uri="{BB962C8B-B14F-4D97-AF65-F5344CB8AC3E}">
        <p14:creationId xmlns:p14="http://schemas.microsoft.com/office/powerpoint/2010/main" val="10587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Чем мы будем заниматься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7584" y="1412776"/>
            <a:ext cx="7344816" cy="41764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Я представлю вам один из возможных подходов к  проектированию курса</a:t>
            </a:r>
          </a:p>
          <a:p>
            <a:r>
              <a:rPr lang="ru-RU" dirty="0" smtClean="0"/>
              <a:t>Мы с вами попытаемся в рамках этого подхода спроектировать содержание учебного материала</a:t>
            </a:r>
          </a:p>
          <a:p>
            <a:r>
              <a:rPr lang="ru-RU" dirty="0" smtClean="0"/>
              <a:t>Мы с вами обсудим, когда стоит оцифровывать учебные материалы, когда нет</a:t>
            </a:r>
          </a:p>
          <a:p>
            <a:r>
              <a:rPr lang="ru-RU" dirty="0" smtClean="0"/>
              <a:t>Попробуем получить удовольствие от общения и совместной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4188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7232202"/>
              </p:ext>
            </p:extLst>
          </p:nvPr>
        </p:nvGraphicFramePr>
        <p:xfrm>
          <a:off x="827584" y="1484784"/>
          <a:ext cx="7391400" cy="455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696" y="44450"/>
            <a:ext cx="5580063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Что имеем на сегодняшний день</a:t>
            </a:r>
          </a:p>
        </p:txBody>
      </p:sp>
    </p:spTree>
    <p:extLst>
      <p:ext uri="{BB962C8B-B14F-4D97-AF65-F5344CB8AC3E}">
        <p14:creationId xmlns:p14="http://schemas.microsoft.com/office/powerpoint/2010/main" val="225858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Дисциплина в </a:t>
            </a:r>
            <a:r>
              <a:rPr lang="en-US" dirty="0" smtClean="0"/>
              <a:t>LMS </a:t>
            </a:r>
            <a:r>
              <a:rPr lang="ru-RU" dirty="0" smtClean="0"/>
              <a:t>– это чаще всего: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60040" y="1809328"/>
            <a:ext cx="7772400" cy="4572000"/>
          </a:xfrm>
        </p:spPr>
        <p:txBody>
          <a:bodyPr/>
          <a:lstStyle/>
          <a:p>
            <a:r>
              <a:rPr lang="ru-RU" dirty="0" smtClean="0"/>
              <a:t>Хранилище файлов </a:t>
            </a:r>
          </a:p>
          <a:p>
            <a:r>
              <a:rPr lang="ru-RU" dirty="0" smtClean="0"/>
              <a:t>Тестовая система</a:t>
            </a:r>
          </a:p>
          <a:p>
            <a:r>
              <a:rPr lang="ru-RU" dirty="0" smtClean="0"/>
              <a:t>Инструмент для сбора эссе и проектов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68828" y="4077072"/>
            <a:ext cx="7772400" cy="2016224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smtClean="0"/>
              <a:t>Хорошо это или плохо?</a:t>
            </a:r>
            <a:endParaRPr lang="en-US" dirty="0" smtClean="0"/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зависит от целей преподавателя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64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0805"/>
            <a:ext cx="7772400" cy="1143000"/>
          </a:xfrm>
        </p:spPr>
        <p:txBody>
          <a:bodyPr/>
          <a:lstStyle/>
          <a:p>
            <a:pPr algn="ctr"/>
            <a:r>
              <a:rPr lang="ru-RU" dirty="0" smtClean="0"/>
              <a:t>Педагогический дизайн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7988424" cy="4968552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направление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педагогической науки связанное с разработкой и изучением ситуаций, условий, сценариев и объектов, обеспечивающих успешное обучение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которая включает в себя: процесс спецификации учебной системы, описание необходимых и формируемых знаний, умений и компетенций, сценариев обучения, деятельности и ресурсов, которые используются внутри этих сценариев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Существуют различные течения и различные модели ПД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7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404664"/>
            <a:ext cx="6491287" cy="2726234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dirty="0"/>
              <a:t>Педагогический дизайн</a:t>
            </a:r>
          </a:p>
          <a:p>
            <a:pPr>
              <a:buFontTx/>
              <a:buNone/>
            </a:pPr>
            <a:endParaRPr lang="ru-RU" sz="2800" dirty="0"/>
          </a:p>
          <a:p>
            <a:pPr algn="ctr">
              <a:buFontTx/>
              <a:buNone/>
            </a:pPr>
            <a:r>
              <a:rPr lang="ru-RU" sz="2800" dirty="0"/>
              <a:t>Разработка учебной архитектуры</a:t>
            </a:r>
          </a:p>
          <a:p>
            <a:pPr>
              <a:buFontTx/>
              <a:buNone/>
            </a:pPr>
            <a:endParaRPr lang="ru-RU" sz="2800" dirty="0"/>
          </a:p>
          <a:p>
            <a:pPr algn="ctr">
              <a:buFontTx/>
              <a:buNone/>
            </a:pPr>
            <a:r>
              <a:rPr lang="ru-RU" sz="2800" dirty="0"/>
              <a:t>Проектирование учебной </a:t>
            </a:r>
            <a:r>
              <a:rPr lang="ru-RU" sz="2800" dirty="0" smtClean="0"/>
              <a:t>среды</a:t>
            </a:r>
          </a:p>
          <a:p>
            <a:pPr algn="ctr">
              <a:buFontTx/>
              <a:buNone/>
            </a:pPr>
            <a:endParaRPr lang="ru-RU" sz="2800" dirty="0"/>
          </a:p>
          <a:p>
            <a:pPr algn="ctr">
              <a:buFontTx/>
              <a:buNone/>
            </a:pPr>
            <a:endParaRPr lang="ru-RU" sz="2800" dirty="0"/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843391" y="4228346"/>
            <a:ext cx="648072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Система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процедур, которая помогает создавать педагогически эффективные учебные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материалы, описывается в рамках подхода  </a:t>
            </a:r>
            <a:r>
              <a:rPr lang="en-US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Instructional Design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5413" name="Picture 5" descr="j02337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1025" y="620713"/>
            <a:ext cx="2212975" cy="2455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6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Этапы проектирования учебных материалов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557338"/>
            <a:ext cx="6130925" cy="4525962"/>
          </a:xfrm>
        </p:spPr>
        <p:txBody>
          <a:bodyPr/>
          <a:lstStyle/>
          <a:p>
            <a:pPr eaLnBrk="1" hangingPunct="1"/>
            <a:r>
              <a:rPr lang="ru-RU" dirty="0" smtClean="0"/>
              <a:t>Анализ</a:t>
            </a:r>
          </a:p>
          <a:p>
            <a:pPr eaLnBrk="1" hangingPunct="1"/>
            <a:r>
              <a:rPr lang="ru-RU" dirty="0" smtClean="0"/>
              <a:t>Проектирование</a:t>
            </a:r>
          </a:p>
          <a:p>
            <a:pPr eaLnBrk="1" hangingPunct="1"/>
            <a:r>
              <a:rPr lang="ru-RU" dirty="0" smtClean="0"/>
              <a:t>Разработка</a:t>
            </a:r>
          </a:p>
          <a:p>
            <a:pPr eaLnBrk="1" hangingPunct="1"/>
            <a:r>
              <a:rPr lang="ru-RU" dirty="0" smtClean="0"/>
              <a:t>Применение</a:t>
            </a:r>
          </a:p>
          <a:p>
            <a:pPr eaLnBrk="1" hangingPunct="1"/>
            <a:r>
              <a:rPr lang="ru-RU" dirty="0" smtClean="0"/>
              <a:t>Оценка</a:t>
            </a:r>
          </a:p>
        </p:txBody>
      </p:sp>
    </p:spTree>
    <p:extLst>
      <p:ext uri="{BB962C8B-B14F-4D97-AF65-F5344CB8AC3E}">
        <p14:creationId xmlns:p14="http://schemas.microsoft.com/office/powerpoint/2010/main" val="276057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403350" y="1916113"/>
            <a:ext cx="7416800" cy="3206750"/>
          </a:xfr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3399"/>
                    </a:gs>
                    <a:gs pos="100000">
                      <a:srgbClr val="CC0099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tx1"/>
                </a:solidFill>
                <a:latin typeface="Arial Black" pitchFamily="34" charset="0"/>
              </a:rPr>
              <a:t>LMS</a:t>
            </a: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Arial Black" pitchFamily="34" charset="0"/>
              </a:rPr>
              <a:t>(Learning Management  System)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системы электронного обучения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908050"/>
            <a:ext cx="4572000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Выбор платформы: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692275" y="3357563"/>
            <a:ext cx="68500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b="1">
                <a:solidFill>
                  <a:srgbClr val="0033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rgbClr val="0033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000" b="1">
                <a:solidFill>
                  <a:srgbClr val="0033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400" dirty="0" smtClean="0"/>
              <a:t>Внедрение LMS в ГУ ВШЭ началось 1 сентября 2010 г. в соответствии с представленной ДИТ и УОУП «Концепцией»   </a:t>
            </a:r>
            <a:endParaRPr lang="en-US" sz="2400" dirty="0" smtClean="0"/>
          </a:p>
          <a:p>
            <a:pPr>
              <a:defRPr/>
            </a:pPr>
            <a:r>
              <a:rPr kumimoji="1" lang="ru-RU" sz="2400" dirty="0" smtClean="0"/>
              <a:t>Началось обучение 90 студентов (НФ), курс «Культурология»</a:t>
            </a:r>
          </a:p>
          <a:p>
            <a:pPr marL="0" indent="0">
              <a:buFontTx/>
              <a:buNone/>
              <a:defRPr/>
            </a:pPr>
            <a:endParaRPr lang="ru-RU" sz="24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Анализ целевой аудитории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Анализ компетенций и ожидаемых результатов учения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Анализ и структурирование учебных материалов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Отбор средств обучения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Определение используемых методов учебной работы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Разработка методов оценки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Разработка стиля оформления учебного материла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Методическое редактирование текстов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Оценка учебной эффективности разработки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endParaRPr lang="ru-RU" sz="2800" smtClean="0"/>
          </a:p>
        </p:txBody>
      </p:sp>
    </p:spTree>
    <p:extLst>
      <p:ext uri="{BB962C8B-B14F-4D97-AF65-F5344CB8AC3E}">
        <p14:creationId xmlns:p14="http://schemas.microsoft.com/office/powerpoint/2010/main" val="6319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827584" y="1628800"/>
            <a:ext cx="8229600" cy="5851525"/>
          </a:xfrm>
          <a:ln>
            <a:noFill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Определение целей обучения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Формулируем задания, выполнение которых покажет нам, что цель достигнута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Выбираем учебную </a:t>
            </a:r>
            <a:r>
              <a:rPr lang="ru-RU" dirty="0"/>
              <a:t>деятельность, которая должна быть </a:t>
            </a:r>
            <a:r>
              <a:rPr lang="ru-RU" dirty="0" smtClean="0"/>
              <a:t>организована, </a:t>
            </a:r>
            <a:r>
              <a:rPr lang="ru-RU" dirty="0"/>
              <a:t>чтобы студенты смогли </a:t>
            </a:r>
            <a:r>
              <a:rPr lang="ru-RU" dirty="0" smtClean="0"/>
              <a:t>выполнить задание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Принимаем решение – нужно  ли создавать  электронные учебные материалы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Выбираем конкретный инструмент </a:t>
            </a:r>
            <a:r>
              <a:rPr lang="ru-RU" dirty="0"/>
              <a:t>информационной среды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48563" y="323757"/>
            <a:ext cx="7272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Мы будем проектировать фрагмент занятия по </a:t>
            </a:r>
            <a:r>
              <a:rPr lang="ru-RU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следующему </a:t>
            </a:r>
            <a:r>
              <a:rPr lang="ru-RU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алгоритму</a:t>
            </a:r>
            <a:r>
              <a:rPr lang="ru-RU" sz="2400" dirty="0" smtClean="0">
                <a:solidFill>
                  <a:srgbClr val="0070C0"/>
                </a:solidFill>
              </a:rPr>
              <a:t>: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73018" y="1916832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Шаг 1: Определение целей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5375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ru-RU" dirty="0"/>
              <a:t>Определение целей обучения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 dirty="0"/>
              <a:t>Цели – это то поведение, те знания, навыки и умения, которые должен продемонстрировать обучаемый, чтобы его можно было назвать «компетентным».</a:t>
            </a:r>
          </a:p>
          <a:p>
            <a:pPr>
              <a:buFontTx/>
              <a:buNone/>
            </a:pPr>
            <a:endParaRPr lang="ru-RU" sz="2800" dirty="0"/>
          </a:p>
          <a:p>
            <a:pPr>
              <a:buFontTx/>
              <a:buNone/>
            </a:pPr>
            <a:r>
              <a:rPr lang="ru-RU" sz="2800" dirty="0"/>
              <a:t>Цели описывают желаемые результаты обучения, а не сам учебный процесс</a:t>
            </a:r>
          </a:p>
        </p:txBody>
      </p:sp>
    </p:spTree>
    <p:extLst>
      <p:ext uri="{BB962C8B-B14F-4D97-AF65-F5344CB8AC3E}">
        <p14:creationId xmlns:p14="http://schemas.microsoft.com/office/powerpoint/2010/main" val="42727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endParaRPr lang="ru-RU" dirty="0"/>
          </a:p>
          <a:p>
            <a:pPr algn="r">
              <a:buFontTx/>
              <a:buNone/>
            </a:pPr>
            <a:endParaRPr lang="ru-RU" dirty="0"/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323528" y="2996952"/>
            <a:ext cx="8435156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600" i="1" dirty="0">
                <a:solidFill>
                  <a:schemeClr val="hlink"/>
                </a:solidFill>
              </a:rPr>
              <a:t>Пример</a:t>
            </a:r>
          </a:p>
          <a:p>
            <a:pPr lvl="0"/>
            <a:r>
              <a:rPr lang="ru-RU" sz="2800" dirty="0"/>
              <a:t>знакомство студентов с основными </a:t>
            </a:r>
            <a:r>
              <a:rPr lang="ru-RU" sz="2800" dirty="0" smtClean="0"/>
              <a:t>естественнонаучными концепциями и </a:t>
            </a:r>
            <a:r>
              <a:rPr lang="ru-RU" sz="2800" dirty="0"/>
              <a:t>с возможностью использования </a:t>
            </a:r>
            <a:r>
              <a:rPr lang="ru-RU" sz="2800" dirty="0" smtClean="0"/>
              <a:t>данных </a:t>
            </a:r>
            <a:r>
              <a:rPr lang="ru-RU" sz="2800" dirty="0"/>
              <a:t>естественных </a:t>
            </a:r>
            <a:r>
              <a:rPr lang="ru-RU" sz="2800" dirty="0" smtClean="0"/>
              <a:t>наук в своей деятельности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 smtClean="0"/>
              <a:t>Умеет </a:t>
            </a:r>
            <a:r>
              <a:rPr lang="ru-RU" sz="2800" dirty="0"/>
              <a:t>применять основные методы сбора социологических данных</a:t>
            </a:r>
          </a:p>
        </p:txBody>
      </p:sp>
      <p:sp>
        <p:nvSpPr>
          <p:cNvPr id="286726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1340768"/>
            <a:ext cx="8229600" cy="1143000"/>
          </a:xfrm>
          <a:noFill/>
          <a:ln/>
        </p:spPr>
        <p:txBody>
          <a:bodyPr>
            <a:noAutofit/>
          </a:bodyPr>
          <a:lstStyle/>
          <a:p>
            <a:r>
              <a:rPr lang="ru-RU" sz="3200" dirty="0"/>
              <a:t> Определение целей </a:t>
            </a:r>
            <a:r>
              <a:rPr lang="ru-RU" sz="3200" dirty="0" smtClean="0"/>
              <a:t>обучения в программе учебной дисциплины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1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buFontTx/>
              <a:buNone/>
            </a:pPr>
            <a:endParaRPr lang="ru-RU" dirty="0"/>
          </a:p>
          <a:p>
            <a:pPr algn="r">
              <a:buFontTx/>
              <a:buNone/>
            </a:pPr>
            <a:endParaRPr lang="ru-RU" dirty="0"/>
          </a:p>
        </p:txBody>
      </p:sp>
      <p:sp>
        <p:nvSpPr>
          <p:cNvPr id="286726" name="Rectangle 6"/>
          <p:cNvSpPr>
            <a:spLocks noGrp="1" noChangeArrowheads="1"/>
          </p:cNvSpPr>
          <p:nvPr>
            <p:ph type="title"/>
          </p:nvPr>
        </p:nvSpPr>
        <p:spPr>
          <a:xfrm>
            <a:off x="323528" y="1340768"/>
            <a:ext cx="8229600" cy="1143000"/>
          </a:xfrm>
          <a:noFill/>
          <a:ln/>
        </p:spPr>
        <p:txBody>
          <a:bodyPr>
            <a:noAutofit/>
          </a:bodyPr>
          <a:lstStyle/>
          <a:p>
            <a:r>
              <a:rPr lang="ru-RU" sz="3200" dirty="0"/>
              <a:t> Определение целей </a:t>
            </a:r>
            <a:r>
              <a:rPr lang="ru-RU" sz="3200" dirty="0" smtClean="0"/>
              <a:t>обучения в программе учебной дисциплины</a:t>
            </a:r>
            <a:endParaRPr lang="ru-RU" sz="32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2955798"/>
            <a:ext cx="8435156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600" i="1" dirty="0">
                <a:solidFill>
                  <a:schemeClr val="hlink"/>
                </a:solidFill>
              </a:rPr>
              <a:t>Пример</a:t>
            </a:r>
          </a:p>
          <a:p>
            <a:r>
              <a:rPr lang="ru-RU" sz="3600" dirty="0" smtClean="0"/>
              <a:t>Владеет </a:t>
            </a:r>
            <a:r>
              <a:rPr lang="ru-RU" sz="3600" dirty="0"/>
              <a:t>общепринятой периодизацией истории, понимает возможности и ограничения реконструкции прошлого</a:t>
            </a:r>
          </a:p>
        </p:txBody>
      </p:sp>
    </p:spTree>
    <p:extLst>
      <p:ext uri="{BB962C8B-B14F-4D97-AF65-F5344CB8AC3E}">
        <p14:creationId xmlns:p14="http://schemas.microsoft.com/office/powerpoint/2010/main" val="28481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357563"/>
            <a:ext cx="8229600" cy="4525962"/>
          </a:xfrm>
        </p:spPr>
        <p:txBody>
          <a:bodyPr/>
          <a:lstStyle/>
          <a:p>
            <a:r>
              <a:rPr lang="ru-RU" sz="3000" dirty="0"/>
              <a:t>Что именно сможет делать обучаемый?</a:t>
            </a:r>
          </a:p>
          <a:p>
            <a:r>
              <a:rPr lang="ru-RU" sz="3000" dirty="0"/>
              <a:t>При каких условиях он это сможет делать?</a:t>
            </a:r>
          </a:p>
          <a:p>
            <a:r>
              <a:rPr lang="ru-RU" sz="3000" dirty="0"/>
              <a:t>Насколько хорошо он это сможет делать?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628775"/>
            <a:ext cx="82296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4000" dirty="0" smtClean="0"/>
              <a:t>Хорошо поставленная цель помогает определить:</a:t>
            </a:r>
            <a:endParaRPr lang="ru-RU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340767"/>
            <a:ext cx="8137549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Владеет общепринятой периодизацией истории, понимает возможности и ограничения реконструкции прошлого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5720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После изучения материала студент сможет: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420888"/>
            <a:ext cx="7859216" cy="37444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Назвать  и выделить основные черты пяти (??) систем хронологии и периодизации всемирной истории</a:t>
            </a:r>
          </a:p>
          <a:p>
            <a:r>
              <a:rPr lang="ru-RU" dirty="0" smtClean="0"/>
              <a:t>Перечислить важнейшие исторические и культурные события того или иного исторического периода</a:t>
            </a:r>
          </a:p>
          <a:p>
            <a:r>
              <a:rPr lang="ru-RU" dirty="0" smtClean="0"/>
              <a:t>Описать характерные признаки орудий труда каждого периода</a:t>
            </a:r>
          </a:p>
          <a:p>
            <a:r>
              <a:rPr lang="ru-RU" dirty="0" smtClean="0"/>
              <a:t>Узнать по изображениям  предметы материальной культуры, относящиеся  к тому или иному периоду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188640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solidFill>
                  <a:srgbClr val="009999"/>
                </a:solidFill>
              </a:rPr>
              <a:t>Владеет общепринятой периодизацией истории</a:t>
            </a:r>
          </a:p>
        </p:txBody>
      </p:sp>
    </p:spTree>
    <p:extLst>
      <p:ext uri="{BB962C8B-B14F-4D97-AF65-F5344CB8AC3E}">
        <p14:creationId xmlns:p14="http://schemas.microsoft.com/office/powerpoint/2010/main" val="26332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4213" y="1916832"/>
            <a:ext cx="8002587" cy="410296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ru-RU" dirty="0"/>
          </a:p>
          <a:p>
            <a:pPr marL="0" indent="0">
              <a:lnSpc>
                <a:spcPct val="90000"/>
              </a:lnSpc>
              <a:buNone/>
            </a:pPr>
            <a:r>
              <a:rPr lang="ru-RU" dirty="0" smtClean="0"/>
              <a:t>1) Явно </a:t>
            </a:r>
            <a:r>
              <a:rPr lang="ru-RU" dirty="0"/>
              <a:t>заданные цели обучения  - основа для разработки (определения) содержания учебного </a:t>
            </a:r>
            <a:r>
              <a:rPr lang="ru-RU" dirty="0" smtClean="0"/>
              <a:t>материала  и </a:t>
            </a:r>
            <a:r>
              <a:rPr lang="ru-RU" dirty="0"/>
              <a:t>методов обучения. </a:t>
            </a:r>
            <a:endParaRPr lang="ru-RU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260350"/>
            <a:ext cx="82296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Почему важно явно описывать цели:</a:t>
            </a:r>
            <a:endParaRPr lang="ru-RU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7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40842" y="416752"/>
            <a:ext cx="8002587" cy="511108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ru-RU" dirty="0"/>
          </a:p>
          <a:p>
            <a:pPr marL="0" indent="0">
              <a:lnSpc>
                <a:spcPct val="90000"/>
              </a:lnSpc>
              <a:buNone/>
            </a:pPr>
            <a:r>
              <a:rPr lang="ru-RU" dirty="0" smtClean="0"/>
              <a:t>2) Явно заданные цели обучения помогают определить – научились ли студенты тому, чему мы собирались их учить. </a:t>
            </a:r>
          </a:p>
          <a:p>
            <a:pPr marL="228600" indent="-228600">
              <a:lnSpc>
                <a:spcPct val="90000"/>
              </a:lnSpc>
              <a:buFontTx/>
              <a:buAutoNum type="arabicPeriod"/>
            </a:pPr>
            <a:endParaRPr lang="ru-RU" dirty="0"/>
          </a:p>
          <a:p>
            <a:pPr marL="0" indent="0">
              <a:lnSpc>
                <a:spcPct val="90000"/>
              </a:lnSpc>
              <a:buNone/>
            </a:pPr>
            <a:r>
              <a:rPr lang="ru-RU" dirty="0" smtClean="0"/>
              <a:t>И помогают определить содержание  упражнений, контрольных заданий и вопросов. </a:t>
            </a:r>
            <a:br>
              <a:rPr lang="ru-RU" dirty="0" smtClean="0"/>
            </a:br>
            <a:r>
              <a:rPr lang="ru-RU" dirty="0" smtClean="0"/>
              <a:t>Мы можем быть уверены, что проверяем именно то, чему учили.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260350"/>
            <a:ext cx="82296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Почему важно явно описывать цели:</a:t>
            </a:r>
            <a:endParaRPr lang="ru-RU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8554" y="4437112"/>
            <a:ext cx="78592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Владеет </a:t>
            </a:r>
            <a:r>
              <a:rPr lang="ru-RU" sz="2400" dirty="0"/>
              <a:t>общепринятой периодизацией </a:t>
            </a:r>
            <a:r>
              <a:rPr lang="ru-RU" sz="2400" dirty="0" smtClean="0"/>
              <a:t>истории:</a:t>
            </a:r>
          </a:p>
          <a:p>
            <a:pPr algn="r"/>
            <a:r>
              <a:rPr lang="ru-RU" sz="2400" i="1" dirty="0">
                <a:solidFill>
                  <a:srgbClr val="0070C0"/>
                </a:solidFill>
              </a:rPr>
              <a:t>Пример </a:t>
            </a:r>
            <a:r>
              <a:rPr lang="ru-RU" sz="2400" i="1" dirty="0" smtClean="0">
                <a:solidFill>
                  <a:srgbClr val="0070C0"/>
                </a:solidFill>
              </a:rPr>
              <a:t>вопросов, которые «похожи» на правильные, но не проверяют то, чему мы учили:</a:t>
            </a:r>
            <a:endParaRPr lang="ru-RU" sz="2400" i="1" dirty="0">
              <a:solidFill>
                <a:srgbClr val="0070C0"/>
              </a:solidFill>
            </a:endParaRPr>
          </a:p>
          <a:p>
            <a:endParaRPr lang="ru-RU" sz="2400" dirty="0"/>
          </a:p>
          <a:p>
            <a:r>
              <a:rPr lang="ru-RU" sz="2400" dirty="0" smtClean="0"/>
              <a:t>В каком году закончилась эпоха Возрождения?</a:t>
            </a:r>
          </a:p>
          <a:p>
            <a:r>
              <a:rPr lang="ru-RU" sz="2400" dirty="0" smtClean="0"/>
              <a:t>В каком году закончилось Смутное время?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079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403350" y="1916113"/>
            <a:ext cx="7416800" cy="3206750"/>
          </a:xfr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3399"/>
                    </a:gs>
                    <a:gs pos="100000">
                      <a:srgbClr val="CC0099"/>
                    </a:gs>
                  </a:gsLst>
                  <a:lin ang="5400000" scaled="1"/>
                </a:gra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tx1"/>
                </a:solidFill>
                <a:latin typeface="Arial Black" pitchFamily="34" charset="0"/>
              </a:rPr>
              <a:t>LMS</a:t>
            </a:r>
            <a:r>
              <a:rPr lang="en-US" sz="280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80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2800" smtClean="0">
                <a:solidFill>
                  <a:schemeClr val="tx1"/>
                </a:solidFill>
                <a:latin typeface="Arial Black" pitchFamily="34" charset="0"/>
              </a:rPr>
              <a:t>(Learning Management  System)</a:t>
            </a:r>
            <a:r>
              <a:rPr lang="ru-RU" sz="280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80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800" smtClean="0">
                <a:solidFill>
                  <a:schemeClr val="tx1"/>
                </a:solidFill>
                <a:latin typeface="Arial Black" pitchFamily="34" charset="0"/>
              </a:rPr>
              <a:t>системы электронного обучения</a:t>
            </a:r>
            <a:endParaRPr lang="ru-RU" sz="2800" b="1" smtClean="0">
              <a:solidFill>
                <a:schemeClr val="tx1"/>
              </a:solidFill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908050"/>
            <a:ext cx="4572000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 dirty="0">
                <a:solidFill>
                  <a:schemeClr val="bg1"/>
                </a:solidFill>
              </a:rPr>
              <a:t>Что имеем сегодня:</a:t>
            </a:r>
          </a:p>
        </p:txBody>
      </p:sp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282575" y="0"/>
            <a:ext cx="9290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b="1">
                <a:solidFill>
                  <a:schemeClr val="bg1"/>
                </a:solidFill>
              </a:rPr>
              <a:t>Об информационно- образовательной среде образовательного учреждения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692275" y="3357563"/>
            <a:ext cx="6850063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b="1">
                <a:solidFill>
                  <a:srgbClr val="0033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rgbClr val="0033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000" b="1">
                <a:solidFill>
                  <a:srgbClr val="0033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9pPr>
          </a:lstStyle>
          <a:p>
            <a:pPr marL="533400" indent="-533400">
              <a:defRPr/>
            </a:pPr>
            <a:r>
              <a:rPr lang="ru-RU" sz="2400" dirty="0" smtClean="0"/>
              <a:t>По результатам анализа LMS </a:t>
            </a:r>
            <a:r>
              <a:rPr lang="ru-RU" sz="2400" dirty="0" err="1" smtClean="0"/>
              <a:t>Moodle</a:t>
            </a:r>
            <a:r>
              <a:rPr lang="ru-RU" sz="2400" dirty="0" smtClean="0"/>
              <a:t>, </a:t>
            </a:r>
            <a:r>
              <a:rPr lang="en-US" sz="2400" dirty="0" smtClean="0"/>
              <a:t>Sakai</a:t>
            </a:r>
            <a:r>
              <a:rPr lang="ru-RU" sz="2400" dirty="0" smtClean="0"/>
              <a:t>, </a:t>
            </a:r>
            <a:r>
              <a:rPr lang="en-US" sz="2400" dirty="0" err="1" smtClean="0"/>
              <a:t>eFront</a:t>
            </a:r>
            <a:r>
              <a:rPr lang="ru-RU" sz="2400" dirty="0" smtClean="0"/>
              <a:t>, </a:t>
            </a:r>
            <a:r>
              <a:rPr lang="ru-RU" sz="2400" dirty="0" err="1" smtClean="0"/>
              <a:t>JoomlaLMS</a:t>
            </a:r>
            <a:r>
              <a:rPr lang="ru-RU" sz="2400" dirty="0" smtClean="0"/>
              <a:t> и др. за основу </a:t>
            </a:r>
            <a:r>
              <a:rPr lang="en-US" sz="2400" dirty="0" smtClean="0"/>
              <a:t>LMS </a:t>
            </a:r>
            <a:r>
              <a:rPr lang="ru-RU" sz="2400" dirty="0" smtClean="0"/>
              <a:t> ВШЭ был выбран</a:t>
            </a:r>
            <a:r>
              <a:rPr lang="en-US" sz="2400" dirty="0" smtClean="0"/>
              <a:t> </a:t>
            </a:r>
            <a:r>
              <a:rPr lang="en-US" sz="2400" dirty="0" err="1" smtClean="0"/>
              <a:t>eFront</a:t>
            </a:r>
            <a:r>
              <a:rPr lang="en-US" sz="2400" dirty="0" smtClean="0"/>
              <a:t>, </a:t>
            </a:r>
            <a:r>
              <a:rPr lang="ru-RU" sz="2400" dirty="0" smtClean="0"/>
              <a:t>который адаптирован и адаптируется под задачи он-</a:t>
            </a:r>
            <a:r>
              <a:rPr lang="ru-RU" sz="2400" dirty="0" err="1" smtClean="0"/>
              <a:t>лайновой</a:t>
            </a:r>
            <a:r>
              <a:rPr lang="ru-RU" sz="2400" dirty="0" smtClean="0"/>
              <a:t> поддержки очного обучения студентов.</a:t>
            </a:r>
          </a:p>
          <a:p>
            <a:pPr marL="0" indent="0">
              <a:buFontTx/>
              <a:buNone/>
              <a:defRPr/>
            </a:pPr>
            <a:endParaRPr lang="ru-RU" sz="2400" dirty="0" smtClean="0">
              <a:solidFill>
                <a:schemeClr val="bg2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 bwMode="auto">
          <a:xfrm>
            <a:off x="2551906" y="5517232"/>
            <a:ext cx="5260454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b="1">
                <a:solidFill>
                  <a:srgbClr val="0033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rgbClr val="0033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000" b="1">
                <a:solidFill>
                  <a:srgbClr val="0033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kumimoji="1" lang="ru-RU" sz="2400" dirty="0" smtClean="0"/>
              <a:t>ежегодно закладывается бюджет на развитие системы</a:t>
            </a:r>
          </a:p>
          <a:p>
            <a:pPr marL="0" indent="0">
              <a:buFontTx/>
              <a:buNone/>
              <a:defRPr/>
            </a:pPr>
            <a:endParaRPr lang="ru-RU" sz="24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16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4213" y="908720"/>
            <a:ext cx="8002587" cy="511108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3) Если </a:t>
            </a:r>
            <a:r>
              <a:rPr lang="ru-RU" dirty="0"/>
              <a:t>явно объявляем учебную цель и ясны критерии ее достижения</a:t>
            </a:r>
            <a:br>
              <a:rPr lang="ru-RU" dirty="0"/>
            </a:br>
            <a:r>
              <a:rPr lang="ru-RU" dirty="0"/>
              <a:t>и оценки  – </a:t>
            </a:r>
            <a:r>
              <a:rPr lang="en-US" dirty="0"/>
              <a:t> </a:t>
            </a:r>
            <a:r>
              <a:rPr lang="ru-RU" dirty="0"/>
              <a:t>учащиеся принимают на себя  ответственность по достижению цели </a:t>
            </a:r>
          </a:p>
          <a:p>
            <a:pPr marL="0" indent="0">
              <a:lnSpc>
                <a:spcPct val="90000"/>
              </a:lnSpc>
              <a:buNone/>
            </a:pPr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4213" y="260350"/>
            <a:ext cx="82296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ru-RU" sz="2400" b="1" dirty="0" smtClean="0">
                <a:solidFill>
                  <a:srgbClr val="0070C0"/>
                </a:solidFill>
                <a:latin typeface="Comic Sans MS" pitchFamily="66" charset="0"/>
              </a:rPr>
              <a:t>Почему важно явно описывать цели:</a:t>
            </a:r>
            <a:endParaRPr lang="ru-RU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171028" y="3501008"/>
            <a:ext cx="7505428" cy="46454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2000" i="1" dirty="0">
                <a:solidFill>
                  <a:srgbClr val="0070C0"/>
                </a:solidFill>
              </a:rPr>
              <a:t>Пример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После изучения материала ученик сможет:</a:t>
            </a:r>
          </a:p>
          <a:p>
            <a:r>
              <a:rPr lang="ru-RU" sz="2000" dirty="0" smtClean="0"/>
              <a:t>Описать характерные признаки орудий труда каждого периода</a:t>
            </a:r>
          </a:p>
          <a:p>
            <a:r>
              <a:rPr lang="ru-RU" sz="2000" dirty="0" smtClean="0"/>
              <a:t>Узнать по изображениям  предметы материальной культуры, характерные для каждого исторического периода, аргументированно объяснить, почему он относит их к тому или иному периоду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2585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 изучения материала студент сможет: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r>
              <a:rPr lang="ru-RU" dirty="0" smtClean="0"/>
              <a:t>Назвать  и выделить основные черты пяти (??) систем хронологии и периодизации всемирной истории</a:t>
            </a:r>
          </a:p>
          <a:p>
            <a:r>
              <a:rPr lang="ru-RU" dirty="0" smtClean="0"/>
              <a:t>Перечислить важнейшие исторические и культурные события того или иного исторического периода</a:t>
            </a:r>
          </a:p>
          <a:p>
            <a:r>
              <a:rPr lang="ru-RU" dirty="0" smtClean="0"/>
              <a:t>Описать характерные признаки орудий труда каждого периода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Узнать по изображениям  предметы материальной культуры, относящиеся  к тому или иному периоду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После изучения материала студент сможет: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Назвать  и выделить основные черты пяти (??) систем хронологии и периодизации всемирной истории</a:t>
            </a:r>
          </a:p>
          <a:p>
            <a:r>
              <a:rPr lang="ru-RU" dirty="0" smtClean="0"/>
              <a:t>Перечислить важнейшие исторические и культурные события того или иного исторического периода</a:t>
            </a:r>
          </a:p>
          <a:p>
            <a:r>
              <a:rPr lang="ru-RU" dirty="0" smtClean="0"/>
              <a:t>Описать характерные признаки орудий труда каждого периода</a:t>
            </a:r>
          </a:p>
          <a:p>
            <a:r>
              <a:rPr lang="ru-RU" dirty="0" smtClean="0"/>
              <a:t>Узнать по изображениям  предметы материальной культуры, характерные для каждого исторического периода, </a:t>
            </a:r>
            <a:r>
              <a:rPr lang="ru-RU" b="1" dirty="0" smtClean="0">
                <a:solidFill>
                  <a:srgbClr val="0070C0"/>
                </a:solidFill>
              </a:rPr>
              <a:t>аргументированно объяснить</a:t>
            </a:r>
            <a:r>
              <a:rPr lang="ru-RU" dirty="0" smtClean="0"/>
              <a:t>, почему он относит их к тому или иному периоду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52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147248" cy="2722314"/>
          </a:xfrm>
        </p:spPr>
        <p:txBody>
          <a:bodyPr>
            <a:normAutofit/>
          </a:bodyPr>
          <a:lstStyle/>
          <a:p>
            <a:r>
              <a:rPr lang="ru-RU" dirty="0" smtClean="0"/>
              <a:t>Работа в группах: </a:t>
            </a:r>
            <a:br>
              <a:rPr lang="ru-RU" dirty="0" smtClean="0"/>
            </a:br>
            <a:r>
              <a:rPr lang="ru-RU" dirty="0" smtClean="0"/>
              <a:t>детализируем цели обучения,</a:t>
            </a:r>
            <a:br>
              <a:rPr lang="ru-RU" dirty="0" smtClean="0"/>
            </a:br>
            <a:r>
              <a:rPr lang="ru-RU" dirty="0" smtClean="0"/>
              <a:t>определяем их явно и </a:t>
            </a:r>
            <a:r>
              <a:rPr lang="ru-RU" dirty="0" err="1" smtClean="0"/>
              <a:t>диагностично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249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08920"/>
            <a:ext cx="7772400" cy="1143000"/>
          </a:xfrm>
        </p:spPr>
        <p:txBody>
          <a:bodyPr/>
          <a:lstStyle/>
          <a:p>
            <a:pPr algn="ctr"/>
            <a:r>
              <a:rPr lang="ru-RU" dirty="0" smtClean="0"/>
              <a:t>Обсуждаем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0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74032"/>
            <a:ext cx="83484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 шаг – формулируем задания, выполнение которых продемонстрирует достижение поставленных целей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66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61288" cy="1143000"/>
          </a:xfrm>
        </p:spPr>
        <p:txBody>
          <a:bodyPr/>
          <a:lstStyle/>
          <a:p>
            <a:r>
              <a:rPr lang="ru-RU"/>
              <a:t>Таксономия </a:t>
            </a:r>
          </a:p>
        </p:txBody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990600"/>
            <a:ext cx="7770813" cy="2209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dirty="0"/>
              <a:t>это иерархически взаимосвязанная система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dirty="0"/>
              <a:t>(от греч. </a:t>
            </a:r>
            <a:r>
              <a:rPr lang="ru-RU" i="1" dirty="0" err="1">
                <a:solidFill>
                  <a:schemeClr val="tx2"/>
                </a:solidFill>
                <a:effectLst/>
              </a:rPr>
              <a:t>taxis</a:t>
            </a:r>
            <a:r>
              <a:rPr lang="ru-RU" dirty="0"/>
              <a:t> - расположение, строй, порядок, и </a:t>
            </a:r>
            <a:r>
              <a:rPr lang="ru-RU" i="1" dirty="0" err="1">
                <a:solidFill>
                  <a:schemeClr val="tx2"/>
                </a:solidFill>
                <a:effectLst/>
              </a:rPr>
              <a:t>homos</a:t>
            </a:r>
            <a:r>
              <a:rPr lang="ru-RU" dirty="0"/>
              <a:t> -  закон) - теория классификации и систематизации сложноорганизованных областей деятельности, имеющих иерархическое строение </a:t>
            </a:r>
          </a:p>
        </p:txBody>
      </p:sp>
      <p:sp>
        <p:nvSpPr>
          <p:cNvPr id="602116" name="Rectangle 4"/>
          <p:cNvSpPr>
            <a:spLocks noChangeArrowheads="1"/>
          </p:cNvSpPr>
          <p:nvPr/>
        </p:nvSpPr>
        <p:spPr bwMode="auto">
          <a:xfrm>
            <a:off x="107504" y="3191277"/>
            <a:ext cx="9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lnSpc>
                <a:spcPct val="90000"/>
              </a:lnSpc>
            </a:pPr>
            <a:r>
              <a:rPr lang="ru-RU" sz="4400" dirty="0">
                <a:solidFill>
                  <a:schemeClr val="tx2"/>
                </a:solidFill>
              </a:rPr>
              <a:t>Таксономия </a:t>
            </a:r>
            <a:r>
              <a:rPr lang="ru-RU" sz="4400" dirty="0" smtClean="0">
                <a:solidFill>
                  <a:schemeClr val="tx2"/>
                </a:solidFill>
              </a:rPr>
              <a:t> учебных достижений </a:t>
            </a:r>
            <a:r>
              <a:rPr lang="ru-RU" sz="4400" dirty="0" err="1" smtClean="0">
                <a:solidFill>
                  <a:schemeClr val="tx2"/>
                </a:solidFill>
              </a:rPr>
              <a:t>Б.Блума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602117" name="Rectangle 5"/>
          <p:cNvSpPr>
            <a:spLocks noChangeArrowheads="1"/>
          </p:cNvSpPr>
          <p:nvPr/>
        </p:nvSpPr>
        <p:spPr bwMode="auto">
          <a:xfrm>
            <a:off x="827584" y="4221088"/>
            <a:ext cx="7770813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CC3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l"/>
            </a:pPr>
            <a:r>
              <a:rPr lang="ru-RU" sz="2800" dirty="0"/>
              <a:t>система, содержащая описание целей в области познания </a:t>
            </a:r>
            <a:r>
              <a:rPr lang="ru-RU" sz="2800" dirty="0" smtClean="0"/>
              <a:t> и уровней учебных достижений </a:t>
            </a:r>
            <a:r>
              <a:rPr lang="ru-RU" sz="2800" dirty="0"/>
              <a:t>(1956 г.)</a:t>
            </a:r>
          </a:p>
        </p:txBody>
      </p:sp>
    </p:spTree>
    <p:extLst>
      <p:ext uri="{BB962C8B-B14F-4D97-AF65-F5344CB8AC3E}">
        <p14:creationId xmlns:p14="http://schemas.microsoft.com/office/powerpoint/2010/main" val="225800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02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02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0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0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2114" grpId="0"/>
      <p:bldP spid="602115" grpId="0" build="p"/>
      <p:bldP spid="602116" grpId="0"/>
      <p:bldP spid="60211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2819400"/>
          </a:xfrm>
        </p:spPr>
        <p:txBody>
          <a:bodyPr/>
          <a:lstStyle/>
          <a:p>
            <a:r>
              <a:rPr lang="ru-RU" sz="2400" dirty="0"/>
              <a:t>Таксономия учебных </a:t>
            </a:r>
            <a:r>
              <a:rPr lang="ru-RU" sz="2400" dirty="0" smtClean="0"/>
              <a:t>достижений, учебных целей</a:t>
            </a:r>
            <a:r>
              <a:rPr lang="ru-RU" sz="2400" dirty="0"/>
              <a:t>, уровней развития познавательных способностей, вопросов обучающего характера</a:t>
            </a:r>
          </a:p>
          <a:p>
            <a:r>
              <a:rPr lang="ru-RU" sz="2400" dirty="0"/>
              <a:t>Полезная схема, которая помогает соотнести вопросы с определенной категорией</a:t>
            </a:r>
            <a:endParaRPr lang="en-US" sz="2400" dirty="0"/>
          </a:p>
          <a:p>
            <a:r>
              <a:rPr lang="ru-RU" sz="2400" dirty="0"/>
              <a:t>Предполагает, что в «основании пирамиды» находятся знания</a:t>
            </a:r>
            <a:endParaRPr lang="en-US" sz="2400" dirty="0"/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title"/>
          </p:nvPr>
        </p:nvSpPr>
        <p:spPr>
          <a:xfrm>
            <a:off x="2067296" y="-315416"/>
            <a:ext cx="7761288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Таксономия </a:t>
            </a:r>
            <a:r>
              <a:rPr lang="ru-RU" sz="4000" b="1" dirty="0" err="1" smtClean="0">
                <a:solidFill>
                  <a:srgbClr val="0070C0"/>
                </a:solidFill>
              </a:rPr>
              <a:t>Блума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smtClean="0">
                <a:solidFill>
                  <a:schemeClr val="tx1"/>
                </a:solidFill>
              </a:rPr>
              <a:t>B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 smtClean="0">
                <a:solidFill>
                  <a:schemeClr val="tx1"/>
                </a:solidFill>
              </a:rPr>
              <a:t>Bloom</a:t>
            </a:r>
            <a:r>
              <a:rPr lang="ru-RU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grpSp>
        <p:nvGrpSpPr>
          <p:cNvPr id="571397" name="Group 5"/>
          <p:cNvGrpSpPr>
            <a:grpSpLocks/>
          </p:cNvGrpSpPr>
          <p:nvPr/>
        </p:nvGrpSpPr>
        <p:grpSpPr bwMode="auto">
          <a:xfrm>
            <a:off x="2915816" y="3200400"/>
            <a:ext cx="3733800" cy="3581400"/>
            <a:chOff x="6840" y="1980"/>
            <a:chExt cx="3780" cy="2913"/>
          </a:xfrm>
          <a:solidFill>
            <a:srgbClr val="66FFCC"/>
          </a:solidFill>
        </p:grpSpPr>
        <p:sp>
          <p:nvSpPr>
            <p:cNvPr id="571398" name="AutoShape 6"/>
            <p:cNvSpPr>
              <a:spLocks noChangeArrowheads="1"/>
            </p:cNvSpPr>
            <p:nvPr/>
          </p:nvSpPr>
          <p:spPr bwMode="auto">
            <a:xfrm>
              <a:off x="6840" y="1980"/>
              <a:ext cx="3780" cy="2913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71399" name="Line 7"/>
            <p:cNvSpPr>
              <a:spLocks noChangeShapeType="1"/>
            </p:cNvSpPr>
            <p:nvPr/>
          </p:nvSpPr>
          <p:spPr bwMode="auto">
            <a:xfrm>
              <a:off x="8327" y="2600"/>
              <a:ext cx="806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571400" name="Line 8"/>
            <p:cNvSpPr>
              <a:spLocks noChangeShapeType="1"/>
            </p:cNvSpPr>
            <p:nvPr/>
          </p:nvSpPr>
          <p:spPr bwMode="auto">
            <a:xfrm>
              <a:off x="8052" y="3034"/>
              <a:ext cx="1363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571401" name="Line 9"/>
            <p:cNvSpPr>
              <a:spLocks noChangeShapeType="1"/>
            </p:cNvSpPr>
            <p:nvPr/>
          </p:nvSpPr>
          <p:spPr bwMode="auto">
            <a:xfrm>
              <a:off x="7744" y="3514"/>
              <a:ext cx="1983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571402" name="Line 10"/>
            <p:cNvSpPr>
              <a:spLocks noChangeShapeType="1"/>
            </p:cNvSpPr>
            <p:nvPr/>
          </p:nvSpPr>
          <p:spPr bwMode="auto">
            <a:xfrm>
              <a:off x="7119" y="4459"/>
              <a:ext cx="322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571403" name="Line 11"/>
            <p:cNvSpPr>
              <a:spLocks noChangeShapeType="1"/>
            </p:cNvSpPr>
            <p:nvPr/>
          </p:nvSpPr>
          <p:spPr bwMode="auto">
            <a:xfrm>
              <a:off x="7403" y="4025"/>
              <a:ext cx="2664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71405" name="Text Box 13"/>
          <p:cNvSpPr txBox="1">
            <a:spLocks noChangeArrowheads="1"/>
          </p:cNvSpPr>
          <p:nvPr/>
        </p:nvSpPr>
        <p:spPr bwMode="auto">
          <a:xfrm>
            <a:off x="4284960" y="3605213"/>
            <a:ext cx="17272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800" b="1">
                <a:solidFill>
                  <a:srgbClr val="002060"/>
                </a:solidFill>
              </a:rPr>
              <a:t>Оценка</a:t>
            </a:r>
            <a:endParaRPr lang="en-US" sz="1800" b="1">
              <a:solidFill>
                <a:srgbClr val="002060"/>
              </a:solidFill>
            </a:endParaRPr>
          </a:p>
        </p:txBody>
      </p:sp>
      <p:sp>
        <p:nvSpPr>
          <p:cNvPr id="571407" name="Text Box 15"/>
          <p:cNvSpPr txBox="1">
            <a:spLocks noChangeArrowheads="1"/>
          </p:cNvSpPr>
          <p:nvPr/>
        </p:nvSpPr>
        <p:spPr bwMode="auto">
          <a:xfrm>
            <a:off x="4224338" y="4062413"/>
            <a:ext cx="221932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800" b="1" dirty="0">
                <a:solidFill>
                  <a:srgbClr val="002060"/>
                </a:solidFill>
              </a:rPr>
              <a:t>Синтез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71408" name="Text Box 16"/>
          <p:cNvSpPr txBox="1">
            <a:spLocks noChangeArrowheads="1"/>
          </p:cNvSpPr>
          <p:nvPr/>
        </p:nvSpPr>
        <p:spPr bwMode="auto">
          <a:xfrm>
            <a:off x="4236814" y="4595813"/>
            <a:ext cx="27114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800" b="1">
                <a:solidFill>
                  <a:srgbClr val="002060"/>
                </a:solidFill>
              </a:rPr>
              <a:t>Анализ</a:t>
            </a:r>
            <a:endParaRPr lang="en-US" sz="1800" b="1">
              <a:solidFill>
                <a:srgbClr val="002060"/>
              </a:solidFill>
            </a:endParaRPr>
          </a:p>
        </p:txBody>
      </p:sp>
      <p:sp>
        <p:nvSpPr>
          <p:cNvPr id="571409" name="Text Box 17"/>
          <p:cNvSpPr txBox="1">
            <a:spLocks noChangeArrowheads="1"/>
          </p:cNvSpPr>
          <p:nvPr/>
        </p:nvSpPr>
        <p:spPr bwMode="auto">
          <a:xfrm>
            <a:off x="3813522" y="5205413"/>
            <a:ext cx="32067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800" b="1" dirty="0">
                <a:solidFill>
                  <a:srgbClr val="002060"/>
                </a:solidFill>
              </a:rPr>
              <a:t>Использование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71410" name="Text Box 18"/>
          <p:cNvSpPr txBox="1">
            <a:spLocks noChangeArrowheads="1"/>
          </p:cNvSpPr>
          <p:nvPr/>
        </p:nvSpPr>
        <p:spPr bwMode="auto">
          <a:xfrm>
            <a:off x="3969469" y="5815013"/>
            <a:ext cx="36988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800" b="1" dirty="0">
                <a:solidFill>
                  <a:srgbClr val="002060"/>
                </a:solidFill>
              </a:rPr>
              <a:t>Понимание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71411" name="Text Box 19"/>
          <p:cNvSpPr txBox="1">
            <a:spLocks noChangeArrowheads="1"/>
          </p:cNvSpPr>
          <p:nvPr/>
        </p:nvSpPr>
        <p:spPr bwMode="auto">
          <a:xfrm>
            <a:off x="4257501" y="6348413"/>
            <a:ext cx="36988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1800" b="1" dirty="0">
                <a:solidFill>
                  <a:srgbClr val="002060"/>
                </a:solidFill>
              </a:rPr>
              <a:t>Знание</a:t>
            </a:r>
            <a:endParaRPr lang="en-US" sz="1800" b="1" dirty="0">
              <a:solidFill>
                <a:srgbClr val="002060"/>
              </a:solidFill>
            </a:endParaRPr>
          </a:p>
        </p:txBody>
      </p:sp>
      <p:sp>
        <p:nvSpPr>
          <p:cNvPr id="571413" name="Line 21"/>
          <p:cNvSpPr>
            <a:spLocks noChangeShapeType="1"/>
          </p:cNvSpPr>
          <p:nvPr/>
        </p:nvSpPr>
        <p:spPr bwMode="auto">
          <a:xfrm>
            <a:off x="1763688" y="5105400"/>
            <a:ext cx="64770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509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1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1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1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71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71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7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1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1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7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71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71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71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71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71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7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57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405" grpId="0"/>
      <p:bldP spid="571407" grpId="0"/>
      <p:bldP spid="571408" grpId="0"/>
      <p:bldP spid="571409" grpId="0"/>
      <p:bldP spid="571410" grpId="0"/>
      <p:bldP spid="571411" grpId="0"/>
      <p:bldP spid="57141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61288" cy="1143000"/>
          </a:xfrm>
        </p:spPr>
        <p:txBody>
          <a:bodyPr>
            <a:normAutofit fontScale="90000"/>
          </a:bodyPr>
          <a:lstStyle/>
          <a:p>
            <a:r>
              <a:rPr lang="ru-RU" sz="4000"/>
              <a:t>Пирамида</a:t>
            </a:r>
            <a:r>
              <a:rPr lang="en-US" sz="4000"/>
              <a:t> – </a:t>
            </a:r>
            <a:br>
              <a:rPr lang="en-US" sz="4000"/>
            </a:br>
            <a:r>
              <a:rPr lang="en-US" sz="4000"/>
              <a:t>3 </a:t>
            </a:r>
            <a:r>
              <a:rPr lang="ru-RU" sz="4000"/>
              <a:t>нижних уровня</a:t>
            </a:r>
            <a:endParaRPr lang="en-US" sz="4000"/>
          </a:p>
        </p:txBody>
      </p:sp>
      <p:graphicFrame>
        <p:nvGraphicFramePr>
          <p:cNvPr id="572487" name="Group 7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73310337"/>
              </p:ext>
            </p:extLst>
          </p:nvPr>
        </p:nvGraphicFramePr>
        <p:xfrm>
          <a:off x="323850" y="1124744"/>
          <a:ext cx="8534400" cy="5614226"/>
        </p:xfrm>
        <a:graphic>
          <a:graphicData uri="http://schemas.openxmlformats.org/drawingml/2006/table">
            <a:tbl>
              <a:tblPr/>
              <a:tblGrid>
                <a:gridCol w="2647950"/>
                <a:gridCol w="588645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Уровень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Учебные навыки и примеры заданий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Знание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Повторение или распознавание информации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составить список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выделить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рассказать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показать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назвать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Понимание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Понимание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смысла информационных материалов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описать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объяснить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определить признаки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сформулировать по-другому, интерпретировать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Использование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Применение в сходной ситуации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применить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проиллюстрировать, решить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3187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76200"/>
            <a:ext cx="7761288" cy="1143000"/>
          </a:xfrm>
        </p:spPr>
        <p:txBody>
          <a:bodyPr>
            <a:normAutofit fontScale="90000"/>
          </a:bodyPr>
          <a:lstStyle/>
          <a:p>
            <a:r>
              <a:rPr lang="ru-RU" sz="4000"/>
              <a:t>Пирамида</a:t>
            </a:r>
            <a:r>
              <a:rPr lang="en-US" sz="4000"/>
              <a:t> – </a:t>
            </a:r>
            <a:br>
              <a:rPr lang="en-US" sz="4000"/>
            </a:br>
            <a:r>
              <a:rPr lang="en-US" sz="4000"/>
              <a:t>3 </a:t>
            </a:r>
            <a:r>
              <a:rPr lang="ru-RU" sz="4000"/>
              <a:t>верхних уровня</a:t>
            </a:r>
            <a:endParaRPr lang="en-US" sz="4000"/>
          </a:p>
        </p:txBody>
      </p:sp>
      <p:graphicFrame>
        <p:nvGraphicFramePr>
          <p:cNvPr id="574520" name="Group 5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80274967"/>
              </p:ext>
            </p:extLst>
          </p:nvPr>
        </p:nvGraphicFramePr>
        <p:xfrm>
          <a:off x="323850" y="1295400"/>
          <a:ext cx="8534400" cy="5015167"/>
        </p:xfrm>
        <a:graphic>
          <a:graphicData uri="http://schemas.openxmlformats.org/drawingml/2006/table">
            <a:tbl>
              <a:tblPr/>
              <a:tblGrid>
                <a:gridCol w="2286000"/>
                <a:gridCol w="6248400"/>
              </a:tblGrid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Уровень</a:t>
                      </a:r>
                      <a:endParaRPr kumimoji="0" 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</a:rPr>
                        <a:t>Учебные навыки и примеры заданий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Анализ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Определение элементов и структуры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сравнить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выявить различия, описать состав, проверить, выделить главные черты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Синтез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Соединение элементов по-новому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/>
                      </a:r>
                      <a:b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разработать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составить план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3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Оценка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Сравнительная оценка значимости на основе критериев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представить аргументы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защитить точку зрения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доказать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спрогнозировать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08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9050" y="1446026"/>
            <a:ext cx="4927600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Организовано обучение ППС:</a:t>
            </a: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282575" y="0"/>
            <a:ext cx="9290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b="1" dirty="0">
                <a:solidFill>
                  <a:schemeClr val="bg1"/>
                </a:solidFill>
              </a:rPr>
              <a:t>Об информационно- образовательной среде образовательного учреждения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1720850" y="2349500"/>
            <a:ext cx="6451600" cy="1176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400" b="1">
                <a:solidFill>
                  <a:srgbClr val="0033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rgbClr val="0033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1000" b="1">
                <a:solidFill>
                  <a:srgbClr val="0033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000" b="1">
                <a:solidFill>
                  <a:srgbClr val="003366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sz="2400" dirty="0" smtClean="0"/>
              <a:t>Обучено около 1500 человек</a:t>
            </a:r>
          </a:p>
          <a:p>
            <a:pPr>
              <a:defRPr/>
            </a:pPr>
            <a:endParaRPr kumimoji="1" lang="ru-RU" sz="2400" dirty="0" smtClean="0"/>
          </a:p>
          <a:p>
            <a:pPr>
              <a:defRPr/>
            </a:pPr>
            <a:endParaRPr kumimoji="1" lang="ru-RU" sz="2400" dirty="0" smtClean="0"/>
          </a:p>
          <a:p>
            <a:pPr>
              <a:defRPr/>
            </a:pPr>
            <a:endParaRPr kumimoji="1" lang="ru-RU" sz="2400" dirty="0" smtClean="0"/>
          </a:p>
          <a:p>
            <a:pPr>
              <a:defRPr/>
            </a:pPr>
            <a:r>
              <a:rPr kumimoji="1" lang="ru-RU" sz="2400" dirty="0" smtClean="0"/>
              <a:t>Видеоролики и дистанционный курс</a:t>
            </a:r>
          </a:p>
          <a:p>
            <a:pPr>
              <a:defRPr/>
            </a:pPr>
            <a:endParaRPr kumimoji="1" lang="ru-RU" sz="2400" dirty="0" smtClean="0"/>
          </a:p>
          <a:p>
            <a:pPr>
              <a:defRPr/>
            </a:pPr>
            <a:endParaRPr kumimoji="1" lang="ru-RU" sz="2400" dirty="0" smtClean="0"/>
          </a:p>
          <a:p>
            <a:pPr>
              <a:defRPr/>
            </a:pPr>
            <a:endParaRPr kumimoji="1" lang="ru-RU" sz="2400" dirty="0" smtClean="0"/>
          </a:p>
          <a:p>
            <a:pPr>
              <a:defRPr/>
            </a:pPr>
            <a:r>
              <a:rPr kumimoji="1" lang="ru-RU" sz="2400" dirty="0" smtClean="0"/>
              <a:t>В том числе – проректоры ведут  свои курсы в </a:t>
            </a:r>
            <a:r>
              <a:rPr kumimoji="1" lang="en-US" sz="2400" dirty="0" smtClean="0"/>
              <a:t>LMS</a:t>
            </a:r>
            <a:r>
              <a:rPr kumimoji="1" lang="ru-RU" sz="2400" dirty="0" smtClean="0"/>
              <a:t> </a:t>
            </a:r>
            <a:r>
              <a:rPr kumimoji="1" lang="ru-RU" sz="2400" dirty="0" smtClean="0">
                <a:sym typeface="Wingdings" pitchFamily="2" charset="2"/>
              </a:rPr>
              <a:t></a:t>
            </a:r>
            <a:endParaRPr kumimoji="1" lang="ru-RU" sz="2400" dirty="0" smtClean="0"/>
          </a:p>
          <a:p>
            <a:pPr marL="0" indent="0">
              <a:buFontTx/>
              <a:buNone/>
              <a:defRPr/>
            </a:pPr>
            <a:endParaRPr lang="ru-RU" sz="2400" dirty="0" smtClean="0">
              <a:solidFill>
                <a:schemeClr val="bg2"/>
              </a:solidFill>
            </a:endParaRP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0" y="3094038"/>
            <a:ext cx="5219700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Созданы методические </a:t>
            </a:r>
            <a:br>
              <a:rPr lang="ru-RU" sz="2400" b="1">
                <a:solidFill>
                  <a:schemeClr val="bg1"/>
                </a:solidFill>
              </a:rPr>
            </a:br>
            <a:r>
              <a:rPr lang="ru-RU" sz="2400" b="1">
                <a:solidFill>
                  <a:schemeClr val="bg1"/>
                </a:solidFill>
              </a:rPr>
              <a:t>обучающие материалы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1113" y="4724400"/>
            <a:ext cx="5208587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Административная поддержка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38100"/>
            <a:ext cx="5580063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Что имеем на сегодняшний день</a:t>
            </a:r>
          </a:p>
        </p:txBody>
      </p:sp>
    </p:spTree>
    <p:extLst>
      <p:ext uri="{BB962C8B-B14F-4D97-AF65-F5344CB8AC3E}">
        <p14:creationId xmlns:p14="http://schemas.microsoft.com/office/powerpoint/2010/main" val="1716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0920" name="Group 72"/>
          <p:cNvGraphicFramePr>
            <a:graphicFrameLocks noGrp="1"/>
          </p:cNvGraphicFramePr>
          <p:nvPr>
            <p:ph idx="1"/>
          </p:nvPr>
        </p:nvGraphicFramePr>
        <p:xfrm>
          <a:off x="5334000" y="609600"/>
          <a:ext cx="3579813" cy="6162358"/>
        </p:xfrm>
        <a:graphic>
          <a:graphicData uri="http://schemas.openxmlformats.org/drawingml/2006/table">
            <a:tbl>
              <a:tblPr/>
              <a:tblGrid>
                <a:gridCol w="3579813"/>
              </a:tblGrid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представить аргументы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защитить точку зрения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доказать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спрогнозировать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создать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придумать дизайн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разработать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составить план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проанализировать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проверить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провести эксперимент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организовать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сравнить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выявить различия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применить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проиллюстрировать, решить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описать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объяснить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определить признаки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сформулировать по-другому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9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составить список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выделить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рассказать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показать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,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назвать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0914" name="AutoShape 66"/>
          <p:cNvSpPr>
            <a:spLocks noChangeArrowheads="1"/>
          </p:cNvSpPr>
          <p:nvPr/>
        </p:nvSpPr>
        <p:spPr bwMode="auto">
          <a:xfrm>
            <a:off x="3657600" y="1066800"/>
            <a:ext cx="1295400" cy="152400"/>
          </a:xfrm>
          <a:prstGeom prst="rightArrow">
            <a:avLst>
              <a:gd name="adj1" fmla="val 50000"/>
              <a:gd name="adj2" fmla="val 212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0915" name="AutoShape 67"/>
          <p:cNvSpPr>
            <a:spLocks noChangeArrowheads="1"/>
          </p:cNvSpPr>
          <p:nvPr/>
        </p:nvSpPr>
        <p:spPr bwMode="auto">
          <a:xfrm>
            <a:off x="3810000" y="1905000"/>
            <a:ext cx="1219200" cy="1524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0916" name="AutoShape 68"/>
          <p:cNvSpPr>
            <a:spLocks noChangeArrowheads="1"/>
          </p:cNvSpPr>
          <p:nvPr/>
        </p:nvSpPr>
        <p:spPr bwMode="auto">
          <a:xfrm>
            <a:off x="3962400" y="2895600"/>
            <a:ext cx="1143000" cy="152400"/>
          </a:xfrm>
          <a:prstGeom prst="rightArrow">
            <a:avLst>
              <a:gd name="adj1" fmla="val 50000"/>
              <a:gd name="adj2" fmla="val 18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0917" name="AutoShape 69"/>
          <p:cNvSpPr>
            <a:spLocks noChangeArrowheads="1"/>
          </p:cNvSpPr>
          <p:nvPr/>
        </p:nvSpPr>
        <p:spPr bwMode="auto">
          <a:xfrm>
            <a:off x="4267200" y="3810000"/>
            <a:ext cx="838200" cy="152400"/>
          </a:xfrm>
          <a:prstGeom prst="rightArrow">
            <a:avLst>
              <a:gd name="adj1" fmla="val 50000"/>
              <a:gd name="adj2" fmla="val 13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0918" name="AutoShape 70"/>
          <p:cNvSpPr>
            <a:spLocks noChangeArrowheads="1"/>
          </p:cNvSpPr>
          <p:nvPr/>
        </p:nvSpPr>
        <p:spPr bwMode="auto">
          <a:xfrm>
            <a:off x="4724400" y="5029200"/>
            <a:ext cx="533400" cy="152400"/>
          </a:xfrm>
          <a:prstGeom prst="rightArrow">
            <a:avLst>
              <a:gd name="adj1" fmla="val 50000"/>
              <a:gd name="adj2" fmla="val 8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0919" name="AutoShape 71"/>
          <p:cNvSpPr>
            <a:spLocks noChangeArrowheads="1"/>
          </p:cNvSpPr>
          <p:nvPr/>
        </p:nvSpPr>
        <p:spPr bwMode="auto">
          <a:xfrm>
            <a:off x="5067300" y="6096000"/>
            <a:ext cx="228600" cy="1524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E6A50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0921" name="Text Box 73"/>
          <p:cNvSpPr txBox="1">
            <a:spLocks noChangeArrowheads="1"/>
          </p:cNvSpPr>
          <p:nvPr/>
        </p:nvSpPr>
        <p:spPr bwMode="auto">
          <a:xfrm>
            <a:off x="5334000" y="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90922" name="Text Box 74"/>
          <p:cNvSpPr txBox="1">
            <a:spLocks noChangeArrowheads="1"/>
          </p:cNvSpPr>
          <p:nvPr/>
        </p:nvSpPr>
        <p:spPr bwMode="auto">
          <a:xfrm>
            <a:off x="5257800" y="136525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Примеры заданий</a:t>
            </a: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152399" y="381000"/>
            <a:ext cx="5089959" cy="6124575"/>
          </a:xfrm>
          <a:prstGeom prst="triangle">
            <a:avLst>
              <a:gd name="adj" fmla="val 50000"/>
            </a:avLst>
          </a:prstGeom>
          <a:solidFill>
            <a:srgbClr val="66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2371291" y="908720"/>
            <a:ext cx="169665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b="1" dirty="0"/>
              <a:t>Оценка</a:t>
            </a:r>
            <a:endParaRPr lang="en-US" sz="2000" b="1" dirty="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2123728" y="1879674"/>
            <a:ext cx="2181870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000040"/>
                </a:solidFill>
              </a:rPr>
              <a:t>Синтез</a:t>
            </a:r>
            <a:endParaRPr lang="en-US" sz="2000" b="1" dirty="0">
              <a:solidFill>
                <a:srgbClr val="000040"/>
              </a:solidFill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2052142" y="2780928"/>
            <a:ext cx="2663874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000040"/>
                </a:solidFill>
              </a:rPr>
              <a:t>Анализ</a:t>
            </a:r>
            <a:endParaRPr lang="en-US" sz="2000" b="1" dirty="0">
              <a:solidFill>
                <a:srgbClr val="000040"/>
              </a:solidFill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1547664" y="3789040"/>
            <a:ext cx="2352577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000040"/>
                </a:solidFill>
              </a:rPr>
              <a:t>Использование</a:t>
            </a:r>
            <a:endParaRPr lang="en-US" sz="2000" b="1" dirty="0">
              <a:solidFill>
                <a:srgbClr val="000040"/>
              </a:solidFill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1763688" y="4904011"/>
            <a:ext cx="1728192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000040"/>
                </a:solidFill>
              </a:rPr>
              <a:t>Понимание</a:t>
            </a:r>
            <a:endParaRPr lang="en-US" sz="2000" b="1" dirty="0">
              <a:solidFill>
                <a:srgbClr val="000040"/>
              </a:solidFill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1979712" y="5877272"/>
            <a:ext cx="1817154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000040"/>
                </a:solidFill>
              </a:rPr>
              <a:t>Знание</a:t>
            </a:r>
            <a:endParaRPr lang="en-US" sz="2000" b="1" dirty="0">
              <a:solidFill>
                <a:srgbClr val="000040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39552" y="5661248"/>
            <a:ext cx="44134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971600" y="4546278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27" idx="1"/>
          </p:cNvCxnSpPr>
          <p:nvPr/>
        </p:nvCxnSpPr>
        <p:spPr>
          <a:xfrm flipV="1">
            <a:off x="1424889" y="3443287"/>
            <a:ext cx="25375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859383" y="2530054"/>
            <a:ext cx="16682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95736" y="1665957"/>
            <a:ext cx="10238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0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147248" cy="27223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в группах: </a:t>
            </a:r>
            <a:br>
              <a:rPr lang="ru-RU" dirty="0" smtClean="0"/>
            </a:br>
            <a:r>
              <a:rPr lang="ru-RU" dirty="0" smtClean="0"/>
              <a:t>используя таксономию </a:t>
            </a:r>
            <a:r>
              <a:rPr lang="ru-RU" dirty="0" err="1" smtClean="0"/>
              <a:t>Блума</a:t>
            </a:r>
            <a:r>
              <a:rPr lang="ru-RU" dirty="0" smtClean="0"/>
              <a:t>, формулируем </a:t>
            </a:r>
            <a:r>
              <a:rPr lang="ru-RU" dirty="0"/>
              <a:t>задания, выполнение которых продемонстрирует достижение поставленных целей</a:t>
            </a:r>
          </a:p>
        </p:txBody>
      </p:sp>
    </p:spTree>
    <p:extLst>
      <p:ext uri="{BB962C8B-B14F-4D97-AF65-F5344CB8AC3E}">
        <p14:creationId xmlns:p14="http://schemas.microsoft.com/office/powerpoint/2010/main" val="339956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Пример:</a:t>
            </a:r>
            <a:br>
              <a:rPr lang="ru-RU" dirty="0" smtClean="0"/>
            </a:br>
            <a:r>
              <a:rPr lang="ru-RU" dirty="0" smtClean="0"/>
              <a:t>1) выбираем одну из целей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Назвать  и выделить основные черты пяти (??) систем хронологии и периодизации всемирной истории</a:t>
            </a:r>
          </a:p>
          <a:p>
            <a:r>
              <a:rPr lang="ru-RU" dirty="0" smtClean="0"/>
              <a:t>Перечислить важнейшие исторические и культурные события того или иного исторического периода</a:t>
            </a:r>
          </a:p>
          <a:p>
            <a:r>
              <a:rPr lang="ru-RU" b="1" dirty="0" smtClean="0"/>
              <a:t>Описать характерные признаки орудий труда каждого периода</a:t>
            </a:r>
          </a:p>
          <a:p>
            <a:r>
              <a:rPr lang="ru-RU" dirty="0" smtClean="0"/>
              <a:t>Узнать по изображениям  предметы материальной культуры, характерные для каждого исторического периода, аргументированно объяснить, почему он относит их к тому или иному периоду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22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21399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После изучения темы студент сможет:</a:t>
            </a:r>
            <a:br>
              <a:rPr lang="ru-RU" sz="3100" dirty="0" smtClean="0"/>
            </a:br>
            <a:r>
              <a:rPr lang="ru-RU" dirty="0" smtClean="0"/>
              <a:t>Описать </a:t>
            </a:r>
            <a:r>
              <a:rPr lang="ru-RU" dirty="0"/>
              <a:t>характерные признаки орудий труда каждого </a:t>
            </a:r>
            <a:r>
              <a:rPr lang="ru-RU" dirty="0" smtClean="0"/>
              <a:t>периода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9565188"/>
              </p:ext>
            </p:extLst>
          </p:nvPr>
        </p:nvGraphicFramePr>
        <p:xfrm>
          <a:off x="611560" y="3416384"/>
          <a:ext cx="8064896" cy="31089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913996"/>
                <a:gridCol w="51509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Уровень освоения учебного материала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Пример задания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Знание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Узнать </a:t>
                      </a:r>
                      <a:r>
                        <a:rPr kumimoji="0" lang="ru-RU" sz="2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картинке и подписать орудия труда разных эпох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Понимание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Опишите, что общего у всех орудий труда эпохи палеолита? 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Анализ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Объясните, почему  изобретённая в античную эпоху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паровая машина массово не использовалась  до 18 века?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898859" y="116632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2</a:t>
            </a:r>
            <a:r>
              <a:rPr lang="ru-RU" dirty="0" smtClean="0"/>
              <a:t>) Формулируем примеры заданий: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8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798168"/>
            <a:ext cx="83484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Шаг 3 – описываем учебную деятельность, которая должна быть организована для того, чтобы студенты смогли освоить информацию и виды деятельности, необходимые для выполнения задания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52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243520"/>
              </p:ext>
            </p:extLst>
          </p:nvPr>
        </p:nvGraphicFramePr>
        <p:xfrm>
          <a:off x="395536" y="692696"/>
          <a:ext cx="8064896" cy="59893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78256"/>
                <a:gridCol w="3143320"/>
                <a:gridCol w="3143320"/>
              </a:tblGrid>
              <a:tr h="9092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Уровень освоения учебного материала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Пример задания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Вид учебной деятельности</a:t>
                      </a:r>
                    </a:p>
                    <a:p>
                      <a:endParaRPr kumimoji="0" lang="ru-RU" sz="2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9092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Знание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Узнать </a:t>
                      </a:r>
                      <a:r>
                        <a:rPr kumimoji="0" lang="ru-RU" sz="20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картинке и подписать орудия труда разных эпох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Просмотр текстов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 изображениями, видео, мультимедиа с описанием орудий различных эпох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0927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Понимание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Опишите, что общего у всех орудий труда эпохи палеолита? 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Обзорная лекция,</a:t>
                      </a:r>
                      <a:b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демонстрация</a:t>
                      </a:r>
                      <a:endParaRPr kumimoji="0" lang="ru-RU" sz="20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3046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Анализ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Объясните, почему  изобретённая в античную эпоху</a:t>
                      </a:r>
                      <a:r>
                        <a:rPr kumimoji="0" lang="ru-RU" sz="20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паровая машина массово не использовалась  до 18 века?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Реферат,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Исследовательский</a:t>
                      </a:r>
                      <a:r>
                        <a:rPr lang="ru-RU" sz="2000" baseline="0" dirty="0" smtClean="0">
                          <a:latin typeface="Arial" pitchFamily="34" charset="0"/>
                          <a:cs typeface="Arial" pitchFamily="34" charset="0"/>
                        </a:rPr>
                        <a:t> проект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Шаг 4: является ли  создание электронных учебных материалов адекватным средством организации учебной деятельности?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192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100" y="3284984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Что такое эффективные учебные материалы?</a:t>
            </a:r>
            <a:endParaRPr lang="ru-RU" sz="4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846138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mtClean="0"/>
              <a:t>Когда целесообразно «оцифровывать» фрагмент курса?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97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 шаг: выбор конкретного инструмента информационной среды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772400" cy="5544616"/>
          </a:xfrm>
        </p:spPr>
        <p:txBody>
          <a:bodyPr>
            <a:normAutofit/>
          </a:bodyPr>
          <a:lstStyle/>
          <a:p>
            <a:r>
              <a:rPr lang="ru-RU" dirty="0" smtClean="0"/>
              <a:t>Лекции</a:t>
            </a:r>
            <a:br>
              <a:rPr lang="ru-RU" dirty="0" smtClean="0"/>
            </a:br>
            <a:r>
              <a:rPr lang="ru-RU" dirty="0" smtClean="0"/>
              <a:t>Проекты</a:t>
            </a:r>
            <a:br>
              <a:rPr lang="ru-RU" dirty="0" smtClean="0"/>
            </a:br>
            <a:r>
              <a:rPr lang="ru-RU" dirty="0" smtClean="0"/>
              <a:t>Тесты</a:t>
            </a:r>
            <a:br>
              <a:rPr lang="ru-RU" dirty="0" smtClean="0"/>
            </a:br>
            <a:r>
              <a:rPr lang="ru-RU" dirty="0" smtClean="0"/>
              <a:t>Опросы</a:t>
            </a:r>
            <a:br>
              <a:rPr lang="ru-RU" dirty="0" smtClean="0"/>
            </a:br>
            <a:r>
              <a:rPr lang="ru-RU" dirty="0" smtClean="0"/>
              <a:t>Форумы</a:t>
            </a:r>
            <a:br>
              <a:rPr lang="ru-RU" dirty="0" smtClean="0"/>
            </a:br>
            <a:r>
              <a:rPr lang="ru-RU" dirty="0" smtClean="0"/>
              <a:t>Вики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7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403350" y="1916113"/>
            <a:ext cx="7416800" cy="3206750"/>
          </a:xfr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C3399"/>
                    </a:gs>
                    <a:gs pos="100000">
                      <a:srgbClr val="CC0099"/>
                    </a:gs>
                  </a:gsLst>
                  <a:lin ang="5400000" scaled="1"/>
                </a:gradFill>
              </a14:hiddenFill>
            </a:ext>
          </a:extLst>
        </p:spPr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на 1 октября 2012 года регулярно в учебном процессе </a:t>
            </a:r>
            <a:r>
              <a:rPr lang="en-US" sz="2800" dirty="0" smtClean="0"/>
              <a:t>LMS</a:t>
            </a:r>
            <a:r>
              <a:rPr lang="ru-RU" sz="2800" dirty="0" smtClean="0"/>
              <a:t> используют:</a:t>
            </a:r>
          </a:p>
          <a:p>
            <a:pPr eaLnBrk="1" hangingPunct="1">
              <a:defRPr/>
            </a:pPr>
            <a:r>
              <a:rPr lang="ru-RU" sz="2800" dirty="0" smtClean="0"/>
              <a:t> 27 % преподавателей </a:t>
            </a:r>
          </a:p>
          <a:p>
            <a:pPr eaLnBrk="1" hangingPunct="1">
              <a:defRPr/>
            </a:pPr>
            <a:r>
              <a:rPr lang="ru-RU" sz="2800" dirty="0" smtClean="0"/>
              <a:t>43% студентов</a:t>
            </a:r>
          </a:p>
          <a:p>
            <a:pPr marL="0" indent="0" eaLnBrk="1" hangingPunct="1">
              <a:buFontTx/>
              <a:buNone/>
              <a:defRPr/>
            </a:pPr>
            <a:endParaRPr lang="ru-RU" sz="2800" dirty="0" smtClean="0"/>
          </a:p>
          <a:p>
            <a:pPr marL="0" indent="0" eaLnBrk="1" hangingPunct="1">
              <a:buFontTx/>
              <a:buNone/>
              <a:defRPr/>
            </a:pPr>
            <a:r>
              <a:rPr lang="ru-RU" sz="2800" dirty="0" smtClean="0"/>
              <a:t>В системе реализовано сопровождение 6% учебных дисциплин.</a:t>
            </a:r>
          </a:p>
          <a:p>
            <a:pPr marL="0" indent="0" eaLnBrk="1" hangingPunct="1">
              <a:buFontTx/>
              <a:buNone/>
              <a:defRPr/>
            </a:pPr>
            <a:endParaRPr lang="ru-RU" sz="2800" b="1" dirty="0" smtClean="0">
              <a:solidFill>
                <a:schemeClr val="tx1"/>
              </a:solidFill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44450"/>
            <a:ext cx="5580063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Что имеем на сегодняшний день</a:t>
            </a:r>
          </a:p>
        </p:txBody>
      </p:sp>
    </p:spTree>
    <p:extLst>
      <p:ext uri="{BB962C8B-B14F-4D97-AF65-F5344CB8AC3E}">
        <p14:creationId xmlns:p14="http://schemas.microsoft.com/office/powerpoint/2010/main" val="399549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для преподавателей: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382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11088" y="3501008"/>
            <a:ext cx="8461375" cy="3024336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spcBef>
                <a:spcPct val="80000"/>
              </a:spcBef>
              <a:buFontTx/>
              <a:buNone/>
            </a:pPr>
            <a:r>
              <a:rPr lang="ru-RU" sz="3200" dirty="0">
                <a:latin typeface="Arial" charset="0"/>
              </a:rPr>
              <a:t>о</a:t>
            </a:r>
            <a:r>
              <a:rPr lang="ru-RU" sz="3200" dirty="0" smtClean="0">
                <a:latin typeface="Arial" charset="0"/>
              </a:rPr>
              <a:t>чно-дистанционный модульный:</a:t>
            </a:r>
            <a:br>
              <a:rPr lang="ru-RU" sz="3200" dirty="0" smtClean="0">
                <a:latin typeface="Arial" charset="0"/>
              </a:rPr>
            </a:br>
            <a:r>
              <a:rPr lang="ru-RU" sz="3200" dirty="0" smtClean="0">
                <a:latin typeface="Arial" charset="0"/>
              </a:rPr>
              <a:t>4 модуля по 12 часов каждый,</a:t>
            </a:r>
            <a:br>
              <a:rPr lang="ru-RU" sz="3200" dirty="0" smtClean="0">
                <a:latin typeface="Arial" charset="0"/>
              </a:rPr>
            </a:br>
            <a:r>
              <a:rPr lang="ru-RU" sz="3200" dirty="0" smtClean="0">
                <a:latin typeface="Arial" charset="0"/>
              </a:rPr>
              <a:t>1 и 2 модуль будут проводится </a:t>
            </a:r>
            <a:br>
              <a:rPr lang="ru-RU" sz="3200" dirty="0" smtClean="0">
                <a:latin typeface="Arial" charset="0"/>
              </a:rPr>
            </a:br>
            <a:r>
              <a:rPr lang="ru-RU" sz="3200" dirty="0" smtClean="0">
                <a:latin typeface="Arial" charset="0"/>
              </a:rPr>
              <a:t>в апреле-мая 2013 </a:t>
            </a:r>
          </a:p>
          <a:p>
            <a:pPr marL="0" indent="0" eaLnBrk="1" hangingPunct="1">
              <a:spcBef>
                <a:spcPct val="80000"/>
              </a:spcBef>
              <a:buFontTx/>
              <a:buNone/>
            </a:pPr>
            <a:endParaRPr lang="ru-RU" sz="3200" dirty="0">
              <a:latin typeface="Arial" charset="0"/>
            </a:endParaRPr>
          </a:p>
          <a:p>
            <a:pPr marL="0" indent="0" eaLnBrk="1" hangingPunct="1">
              <a:spcBef>
                <a:spcPct val="80000"/>
              </a:spcBef>
              <a:buFontTx/>
              <a:buNone/>
            </a:pPr>
            <a:r>
              <a:rPr lang="ru-RU" sz="3200" dirty="0" smtClean="0">
                <a:latin typeface="Arial" charset="0"/>
              </a:rPr>
              <a:t>Слушателем курса может быть ППС, имеющий опыт работы в </a:t>
            </a:r>
            <a:r>
              <a:rPr lang="en-US" sz="3200" dirty="0" smtClean="0">
                <a:latin typeface="Arial" charset="0"/>
              </a:rPr>
              <a:t>LMS </a:t>
            </a:r>
            <a:r>
              <a:rPr lang="ru-RU" sz="3200" dirty="0" smtClean="0">
                <a:latin typeface="Arial" charset="0"/>
              </a:rPr>
              <a:t> (или прошедший обучение по </a:t>
            </a:r>
            <a:r>
              <a:rPr lang="en-US" sz="3200" dirty="0" smtClean="0">
                <a:latin typeface="Arial" charset="0"/>
              </a:rPr>
              <a:t>LMS</a:t>
            </a:r>
            <a:r>
              <a:rPr lang="ru-RU" sz="3200" dirty="0" smtClean="0">
                <a:latin typeface="Arial" charset="0"/>
              </a:rPr>
              <a:t>) </a:t>
            </a:r>
            <a:br>
              <a:rPr lang="ru-RU" sz="3200" dirty="0" smtClean="0">
                <a:latin typeface="Arial" charset="0"/>
              </a:rPr>
            </a:br>
            <a:endParaRPr lang="en-US" sz="1800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Технологии организации учебной деятельности в </a:t>
            </a:r>
            <a:r>
              <a:rPr lang="en-US" dirty="0"/>
              <a:t>LMS</a:t>
            </a:r>
            <a:endParaRPr lang="en-US" dirty="0" smtClean="0">
              <a:latin typeface="Arial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88640"/>
            <a:ext cx="7772400" cy="1143000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>
                <a:solidFill>
                  <a:schemeClr val="tx1"/>
                </a:solidFill>
              </a:rPr>
              <a:t>Курс для преподавателей:</a:t>
            </a: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25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Модуль 1. Проектирование содержания учебного курса в </a:t>
            </a:r>
            <a:r>
              <a:rPr lang="en-US" b="1" dirty="0"/>
              <a:t>LMS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12776"/>
            <a:ext cx="76328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Содержание: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>Различные </a:t>
            </a:r>
            <a:r>
              <a:rPr lang="ru-RU" dirty="0"/>
              <a:t>концепции разработки электронных учебных материалов. Педагогический дизайн. Приемы и этапы проектирования содержания электронных учебных материалов. Формулирование учебных целей для занятия (темы). Инструменты </a:t>
            </a:r>
            <a:r>
              <a:rPr lang="en-US" dirty="0"/>
              <a:t>LMS </a:t>
            </a:r>
            <a:r>
              <a:rPr lang="ru-RU" dirty="0"/>
              <a:t>для организации разных видов учебной деятельности: обзор и обсуждение возможностей. Разработка занятия (темы) в </a:t>
            </a:r>
            <a:r>
              <a:rPr lang="en-US" dirty="0"/>
              <a:t>LMS</a:t>
            </a:r>
            <a:r>
              <a:rPr lang="ru-RU" dirty="0" smtClean="0"/>
              <a:t>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Результат:</a:t>
            </a:r>
          </a:p>
          <a:p>
            <a:r>
              <a:rPr lang="ru-RU" sz="2400" dirty="0" smtClean="0"/>
              <a:t>Определить, на выполнение какой части стандарта направлено разрабатываемое занятие, какие виды учебной деятельности и инструменты </a:t>
            </a:r>
            <a:r>
              <a:rPr lang="en-US" sz="2400" dirty="0" smtClean="0"/>
              <a:t>LMS </a:t>
            </a:r>
            <a:r>
              <a:rPr lang="ru-RU" sz="2400" dirty="0" smtClean="0"/>
              <a:t>будут в нем использованы. Создать занятие в </a:t>
            </a:r>
            <a:r>
              <a:rPr lang="en-US" sz="2400" dirty="0" smtClean="0"/>
              <a:t>LMS</a:t>
            </a:r>
            <a:r>
              <a:rPr lang="ru-RU" sz="2400" dirty="0" smtClean="0"/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271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Модуль </a:t>
            </a:r>
            <a:r>
              <a:rPr lang="ru-RU" b="1" dirty="0" smtClean="0"/>
              <a:t>2. </a:t>
            </a:r>
            <a:r>
              <a:rPr lang="ru-RU" b="1" dirty="0"/>
              <a:t>Оценивание результатов обучения студентов в </a:t>
            </a:r>
            <a:r>
              <a:rPr lang="en-US" b="1" dirty="0" smtClean="0"/>
              <a:t>LMS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412776"/>
            <a:ext cx="799288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Содержание: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/>
              <a:t>Методы </a:t>
            </a:r>
            <a:r>
              <a:rPr lang="ru-RU" dirty="0"/>
              <a:t>эффективного оценивания учебной деятельности. Формирующее и итоговое оценивание. Самоанализ преподавателем используемых </a:t>
            </a:r>
            <a:r>
              <a:rPr lang="ru-RU" dirty="0" smtClean="0"/>
              <a:t>практик </a:t>
            </a:r>
            <a:r>
              <a:rPr lang="ru-RU" dirty="0"/>
              <a:t>оценивания. Разработка примерного графика оценивания в рамках дистанционного </a:t>
            </a:r>
            <a:r>
              <a:rPr lang="ru-RU" dirty="0" smtClean="0"/>
              <a:t>курса. Разработка </a:t>
            </a:r>
            <a:r>
              <a:rPr lang="ru-RU" dirty="0"/>
              <a:t>инструментов оценивания.  Обсуждение эффективности разработанных инструментов</a:t>
            </a:r>
            <a:r>
              <a:rPr lang="ru-RU" dirty="0" smtClean="0"/>
              <a:t>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Результат:</a:t>
            </a:r>
          </a:p>
          <a:p>
            <a:r>
              <a:rPr lang="ru-RU" sz="2400" dirty="0" smtClean="0"/>
              <a:t>Проанализировать свою практику оценивания.  Разработать график и инструменты оценивания для конкретного занятия (темы).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6109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Модуль </a:t>
            </a:r>
            <a:r>
              <a:rPr lang="ru-RU" b="1" dirty="0"/>
              <a:t>3 .  Поддержка самостоятельной и исследовательской деятельности студентов с помощью </a:t>
            </a:r>
            <a:r>
              <a:rPr lang="en-US" b="1" dirty="0"/>
              <a:t>LMS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559689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Содержание: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/>
              <a:t>Организация совместной работы студентов в Интернет: инструменты и сервисы.  Обсуждение правил поведения в Сети, сетевого этикета, правил участия в форумах. Соблюдение авторских прав и правил цитирования. Планирование и сопровождение самостоятельной исследовательской работы в среде дистанционного обучения. Оценивание прогресса учащихся в ходе их самостоятельной работы,  организация </a:t>
            </a:r>
            <a:r>
              <a:rPr lang="ru-RU" dirty="0" err="1"/>
              <a:t>самооценивания</a:t>
            </a:r>
            <a:r>
              <a:rPr lang="ru-RU" dirty="0"/>
              <a:t>.  Разработка дидактических и информационных материалов  в </a:t>
            </a:r>
            <a:r>
              <a:rPr lang="en-US" dirty="0"/>
              <a:t>LMS </a:t>
            </a:r>
            <a:r>
              <a:rPr lang="ru-RU" dirty="0"/>
              <a:t>для сопровождения самостоятельной </a:t>
            </a:r>
            <a:r>
              <a:rPr lang="ru-RU" dirty="0" smtClean="0"/>
              <a:t> исследовательской </a:t>
            </a:r>
            <a:r>
              <a:rPr lang="ru-RU" dirty="0"/>
              <a:t>деятельности студентов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Результат:</a:t>
            </a:r>
          </a:p>
          <a:p>
            <a:r>
              <a:rPr lang="ru-RU" sz="2400" dirty="0" smtClean="0"/>
              <a:t>Создать методические и дидактические материалы, необходимы для организации самостоятельной работы студентов. Разработать инструменты оценивания, позволяющие поддержать самостоятельную работу студентов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039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Модуль </a:t>
            </a:r>
            <a:r>
              <a:rPr lang="ru-RU" b="1" dirty="0"/>
              <a:t>4</a:t>
            </a:r>
            <a:r>
              <a:rPr lang="ru-RU" b="1" dirty="0" smtClean="0"/>
              <a:t> </a:t>
            </a:r>
            <a:r>
              <a:rPr lang="ru-RU" b="1" dirty="0"/>
              <a:t>. Методическое обеспечение учебного курса в LMS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Содержание: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/>
              <a:t>Особенности очно-дистанционной модели обучения. Роли и функции преподавателя и очно-дистанционной модели обучения.   Модерирование обсуждений, стратегии улучшения качества дистанционных обсуждений.  Предоставление обратной связи.  Управление курсом в дистанционной оболочке: инструменты управления материалами курса; инструменты контроля за работой </a:t>
            </a:r>
            <a:r>
              <a:rPr lang="ru-RU" dirty="0" smtClean="0"/>
              <a:t>студентов.  </a:t>
            </a:r>
            <a:r>
              <a:rPr lang="ru-RU" dirty="0"/>
              <a:t>Алгоритм подготовки к началу дистанционного курса. Методические материалы для совместного проведения курса несколькими </a:t>
            </a:r>
            <a:r>
              <a:rPr lang="ru-RU" dirty="0" smtClean="0"/>
              <a:t>преподавателями</a:t>
            </a:r>
          </a:p>
          <a:p>
            <a:endParaRPr lang="ru-RU" sz="2400" b="1" dirty="0"/>
          </a:p>
          <a:p>
            <a:r>
              <a:rPr lang="ru-RU" sz="2400" b="1" dirty="0" smtClean="0"/>
              <a:t>Результат:</a:t>
            </a:r>
          </a:p>
          <a:p>
            <a:r>
              <a:rPr lang="ru-RU" sz="2400" dirty="0" smtClean="0"/>
              <a:t>Освоение инструментов </a:t>
            </a:r>
            <a:r>
              <a:rPr lang="en-US" sz="2400" dirty="0" smtClean="0"/>
              <a:t>LMS </a:t>
            </a:r>
            <a:r>
              <a:rPr lang="ru-RU" sz="2400" dirty="0" smtClean="0"/>
              <a:t>для управления курсом, инструментов контроля деятельности студентов. Освоение техник управления он-</a:t>
            </a:r>
            <a:r>
              <a:rPr lang="ru-RU" sz="2400" dirty="0" err="1" smtClean="0"/>
              <a:t>лайн</a:t>
            </a:r>
            <a:r>
              <a:rPr lang="ru-RU" sz="2400" dirty="0" smtClean="0"/>
              <a:t> обсуждениями. </a:t>
            </a:r>
            <a:r>
              <a:rPr lang="ru-RU" sz="2400" dirty="0"/>
              <a:t> </a:t>
            </a:r>
            <a:r>
              <a:rPr lang="ru-RU" sz="2400" dirty="0" smtClean="0"/>
              <a:t>Разработка документов для организационного сопровождения курса: шаблонов писем, отзывов и т.п.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838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7397096"/>
              </p:ext>
            </p:extLst>
          </p:nvPr>
        </p:nvGraphicFramePr>
        <p:xfrm>
          <a:off x="1187624" y="1268760"/>
          <a:ext cx="7128793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-1" y="38100"/>
            <a:ext cx="5580063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Что имеем на сегодняшний день</a:t>
            </a:r>
          </a:p>
        </p:txBody>
      </p:sp>
    </p:spTree>
    <p:extLst>
      <p:ext uri="{BB962C8B-B14F-4D97-AF65-F5344CB8AC3E}">
        <p14:creationId xmlns:p14="http://schemas.microsoft.com/office/powerpoint/2010/main" val="34645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79401763"/>
              </p:ext>
            </p:extLst>
          </p:nvPr>
        </p:nvGraphicFramePr>
        <p:xfrm>
          <a:off x="971600" y="1340768"/>
          <a:ext cx="691276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44450"/>
            <a:ext cx="5580063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Что имеем на сегодняшний день</a:t>
            </a:r>
          </a:p>
        </p:txBody>
      </p:sp>
    </p:spTree>
    <p:extLst>
      <p:ext uri="{BB962C8B-B14F-4D97-AF65-F5344CB8AC3E}">
        <p14:creationId xmlns:p14="http://schemas.microsoft.com/office/powerpoint/2010/main" val="211598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887684"/>
              </p:ext>
            </p:extLst>
          </p:nvPr>
        </p:nvGraphicFramePr>
        <p:xfrm>
          <a:off x="827584" y="1484784"/>
          <a:ext cx="7391400" cy="455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696" y="44450"/>
            <a:ext cx="5580063" cy="8636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ru-RU" sz="2400" b="1">
                <a:solidFill>
                  <a:schemeClr val="bg1"/>
                </a:solidFill>
              </a:rPr>
              <a:t>Что имеем на сегодняшний день</a:t>
            </a:r>
          </a:p>
        </p:txBody>
      </p:sp>
    </p:spTree>
    <p:extLst>
      <p:ext uri="{BB962C8B-B14F-4D97-AF65-F5344CB8AC3E}">
        <p14:creationId xmlns:p14="http://schemas.microsoft.com/office/powerpoint/2010/main" val="172758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579296" cy="1143000"/>
          </a:xfrm>
          <a:solidFill>
            <a:srgbClr val="009999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ru-RU" sz="3200" b="1" dirty="0" smtClean="0">
                <a:solidFill>
                  <a:schemeClr val="bg1"/>
                </a:solidFill>
                <a:latin typeface="+mj-lt"/>
              </a:rPr>
              <a:t>Структуры, занимающиеся  развитием системы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066800"/>
            <a:ext cx="5968628" cy="5334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Управление организации учебным процессом – функциональный заказчик и идеолог</a:t>
            </a:r>
          </a:p>
          <a:p>
            <a:pPr eaLnBrk="1" hangingPunct="1">
              <a:defRPr/>
            </a:pPr>
            <a:r>
              <a:rPr lang="ru-RU" sz="2400" dirty="0" smtClean="0"/>
              <a:t>Дирекция информационных технологий – менеджеры договоров с </a:t>
            </a:r>
            <a:r>
              <a:rPr lang="ru-RU" sz="2400" dirty="0" err="1" smtClean="0"/>
              <a:t>аутсорсерами</a:t>
            </a: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Центр повышения квалификации – структура, обеспечивающая обучение</a:t>
            </a:r>
          </a:p>
          <a:p>
            <a:pPr marL="0" indent="0" eaLnBrk="1" hangingPunct="1">
              <a:buFontTx/>
              <a:buNone/>
              <a:defRPr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7009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BS_new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IBS_ne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IBS_new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IBS_ne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IBS_new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IBS_ne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IBS_new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IBS_new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1745</TotalTime>
  <Words>1866</Words>
  <Application>Microsoft Office PowerPoint</Application>
  <PresentationFormat>Экран (4:3)</PresentationFormat>
  <Paragraphs>345</Paragraphs>
  <Slides>55</Slides>
  <Notes>54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Справедливость</vt:lpstr>
      <vt:lpstr>Разработка учебных материалов в информационных средах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Структуры, занимающиеся  развитием системы</vt:lpstr>
      <vt:lpstr>Интеграция с ИС университета</vt:lpstr>
      <vt:lpstr>Презентация PowerPoint</vt:lpstr>
      <vt:lpstr>Презентация PowerPoint</vt:lpstr>
      <vt:lpstr>Чего не будет на нашей встрече</vt:lpstr>
      <vt:lpstr>Чем мы будем заниматься</vt:lpstr>
      <vt:lpstr>Презентация PowerPoint</vt:lpstr>
      <vt:lpstr>Дисциплина в LMS – это чаще всего:</vt:lpstr>
      <vt:lpstr>Педагогический дизайн</vt:lpstr>
      <vt:lpstr>Презентация PowerPoint</vt:lpstr>
      <vt:lpstr>Этапы проектирования учебных материалов</vt:lpstr>
      <vt:lpstr>Презентация PowerPoint</vt:lpstr>
      <vt:lpstr>Презентация PowerPoint</vt:lpstr>
      <vt:lpstr>Презентация PowerPoint</vt:lpstr>
      <vt:lpstr>Определение целей обучения</vt:lpstr>
      <vt:lpstr> Определение целей обучения в программе учебной дисциплины</vt:lpstr>
      <vt:lpstr> Определение целей обучения в программе учебной дисциплины</vt:lpstr>
      <vt:lpstr>Хорошо поставленная цель помогает определить:</vt:lpstr>
      <vt:lpstr>  После изучения материала студент сможет:</vt:lpstr>
      <vt:lpstr>Презентация PowerPoint</vt:lpstr>
      <vt:lpstr>Презентация PowerPoint</vt:lpstr>
      <vt:lpstr>Презентация PowerPoint</vt:lpstr>
      <vt:lpstr>После изучения материала студент сможет:</vt:lpstr>
      <vt:lpstr>После изучения материала студент сможет:</vt:lpstr>
      <vt:lpstr>Работа в группах:  детализируем цели обучения, определяем их явно и диагностично</vt:lpstr>
      <vt:lpstr>Обсуждаем</vt:lpstr>
      <vt:lpstr>2 шаг – формулируем задания, выполнение которых продемонстрирует достижение поставленных целей</vt:lpstr>
      <vt:lpstr>Таксономия </vt:lpstr>
      <vt:lpstr>Таксономия Блума (B.Bloom)</vt:lpstr>
      <vt:lpstr>Пирамида –  3 нижних уровня</vt:lpstr>
      <vt:lpstr>Пирамида –  3 верхних уровня</vt:lpstr>
      <vt:lpstr>Презентация PowerPoint</vt:lpstr>
      <vt:lpstr>Работа в группах:  используя таксономию Блума, формулируем задания, выполнение которых продемонстрирует достижение поставленных целей</vt:lpstr>
      <vt:lpstr>Пример: 1) выбираем одну из целей</vt:lpstr>
      <vt:lpstr>После изучения темы студент сможет: Описать характерные признаки орудий труда каждого периода</vt:lpstr>
      <vt:lpstr>Шаг 3 – описываем учебную деятельность, которая должна быть организована для того, чтобы студенты смогли освоить информацию и виды деятельности, необходимые для выполнения задания</vt:lpstr>
      <vt:lpstr>Презентация PowerPoint</vt:lpstr>
      <vt:lpstr>Шаг 4: является ли  создание электронных учебных материалов адекватным средством организации учебной деятельности?</vt:lpstr>
      <vt:lpstr>Что такое эффективные учебные материалы?</vt:lpstr>
      <vt:lpstr>5 шаг: выбор конкретного инструмента информационной среды</vt:lpstr>
      <vt:lpstr>Лекции Проекты Тесты Опросы Форумы Вики </vt:lpstr>
      <vt:lpstr>Курс для преподавателей:</vt:lpstr>
      <vt:lpstr>Технологии организации учебной деятельности в LMS</vt:lpstr>
      <vt:lpstr>Модуль 1. Проектирование содержания учебного курса в LMS</vt:lpstr>
      <vt:lpstr>Модуль 2. Оценивание результатов обучения студентов в LMS</vt:lpstr>
      <vt:lpstr>Модуль 3 .  Поддержка самостоятельной и исследовательской деятельности студентов с помощью LMS </vt:lpstr>
      <vt:lpstr>Модуль 4 . Методическое обеспечение учебного курса в LMS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дистанционной поддержки учебной деятельности студентов: подходы к разработке учебных материалов в информационных средах</dc:title>
  <dc:creator>Пользователь</dc:creator>
  <cp:lastModifiedBy>Ишмуратова Татьяна Владимировна</cp:lastModifiedBy>
  <cp:revision>86</cp:revision>
  <cp:lastPrinted>2013-03-05T09:55:53Z</cp:lastPrinted>
  <dcterms:created xsi:type="dcterms:W3CDTF">2013-02-24T16:27:46Z</dcterms:created>
  <dcterms:modified xsi:type="dcterms:W3CDTF">2013-03-06T10:32:01Z</dcterms:modified>
</cp:coreProperties>
</file>